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92" d="100"/>
          <a:sy n="92" d="100"/>
        </p:scale>
        <p:origin x="-41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13AE95-E711-4DC6-BE09-0492C1B3635A}"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B784846-FC52-4219-96A3-E94F095334B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3AE95-E711-4DC6-BE09-0492C1B3635A}"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3AE95-E711-4DC6-BE09-0492C1B3635A}"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3AE95-E711-4DC6-BE09-0492C1B3635A}"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13AE95-E711-4DC6-BE09-0492C1B3635A}" type="datetimeFigureOut">
              <a:rPr lang="en-US" smtClean="0"/>
              <a:t>12/15/2020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84846-FC52-4219-96A3-E94F095334B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13AE95-E711-4DC6-BE09-0492C1B3635A}"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13AE95-E711-4DC6-BE09-0492C1B3635A}" type="datetimeFigureOut">
              <a:rPr lang="en-US" smtClean="0"/>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3AE95-E711-4DC6-BE09-0492C1B3635A}" type="datetimeFigureOut">
              <a:rPr lang="en-US" smtClean="0"/>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013AE95-E711-4DC6-BE09-0492C1B3635A}" type="datetimeFigureOut">
              <a:rPr lang="en-US" smtClean="0"/>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84846-FC52-4219-96A3-E94F095334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13AE95-E711-4DC6-BE09-0492C1B3635A}"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84846-FC52-4219-96A3-E94F095334B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013AE95-E711-4DC6-BE09-0492C1B3635A}" type="datetimeFigureOut">
              <a:rPr lang="en-US" smtClean="0"/>
              <a:t>12/15/2020</a:t>
            </a:fld>
            <a:endParaRPr lang="en-US"/>
          </a:p>
        </p:txBody>
      </p:sp>
      <p:sp>
        <p:nvSpPr>
          <p:cNvPr id="7" name="Slide Number Placeholder 6"/>
          <p:cNvSpPr>
            <a:spLocks noGrp="1"/>
          </p:cNvSpPr>
          <p:nvPr>
            <p:ph type="sldNum" sz="quarter" idx="12"/>
          </p:nvPr>
        </p:nvSpPr>
        <p:spPr/>
        <p:txBody>
          <a:bodyPr/>
          <a:lstStyle/>
          <a:p>
            <a:fld id="{3B784846-FC52-4219-96A3-E94F095334B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013AE95-E711-4DC6-BE09-0492C1B3635A}" type="datetimeFigureOut">
              <a:rPr lang="en-US" smtClean="0"/>
              <a:t>12/15/2020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B784846-FC52-4219-96A3-E94F095334B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7" Type="http://schemas.openxmlformats.org/officeDocument/2006/relationships/image" Target="../media/image18.jpg"/><Relationship Id="rId2" Type="http://schemas.openxmlformats.org/officeDocument/2006/relationships/image" Target="../media/image14.jpg"/><Relationship Id="rId1" Type="http://schemas.openxmlformats.org/officeDocument/2006/relationships/slideLayout" Target="../slideLayouts/slideLayout4.xml"/><Relationship Id="rId6" Type="http://schemas.openxmlformats.org/officeDocument/2006/relationships/image" Target="../media/image13.jpg"/><Relationship Id="rId5" Type="http://schemas.openxmlformats.org/officeDocument/2006/relationships/image" Target="../media/image17.jpg"/><Relationship Id="rId4" Type="http://schemas.openxmlformats.org/officeDocument/2006/relationships/image" Target="../media/image16.jp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sr-Latn-RS" dirty="0" smtClean="0"/>
              <a:t>Iva petronijević </a:t>
            </a:r>
            <a:r>
              <a:rPr lang="sr-Cyrl-ME" dirty="0" smtClean="0"/>
              <a:t>8/3</a:t>
            </a:r>
            <a:endParaRPr lang="en-US" dirty="0"/>
          </a:p>
        </p:txBody>
      </p:sp>
      <p:sp>
        <p:nvSpPr>
          <p:cNvPr id="2" name="Title 1"/>
          <p:cNvSpPr>
            <a:spLocks noGrp="1"/>
          </p:cNvSpPr>
          <p:nvPr>
            <p:ph type="ctrTitle"/>
          </p:nvPr>
        </p:nvSpPr>
        <p:spPr/>
        <p:txBody>
          <a:bodyPr/>
          <a:lstStyle/>
          <a:p>
            <a:r>
              <a:rPr lang="sr-Latn-RS" sz="3200" dirty="0" smtClean="0"/>
              <a:t>Medieval fortress</a:t>
            </a:r>
            <a:endParaRPr lang="en-US" sz="3200" dirty="0"/>
          </a:p>
        </p:txBody>
      </p:sp>
    </p:spTree>
    <p:extLst>
      <p:ext uri="{BB962C8B-B14F-4D97-AF65-F5344CB8AC3E}">
        <p14:creationId xmlns:p14="http://schemas.microsoft.com/office/powerpoint/2010/main" val="1872448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Bač fortress</a:t>
            </a:r>
            <a:endParaRPr lang="en-US" dirty="0"/>
          </a:p>
        </p:txBody>
      </p:sp>
      <p:sp>
        <p:nvSpPr>
          <p:cNvPr id="3" name="Content Placeholder 2"/>
          <p:cNvSpPr>
            <a:spLocks noGrp="1"/>
          </p:cNvSpPr>
          <p:nvPr>
            <p:ph idx="1"/>
          </p:nvPr>
        </p:nvSpPr>
        <p:spPr>
          <a:xfrm>
            <a:off x="381000" y="1752600"/>
            <a:ext cx="8229600" cy="4373563"/>
          </a:xfrm>
        </p:spPr>
        <p:txBody>
          <a:bodyPr>
            <a:normAutofit/>
          </a:bodyPr>
          <a:lstStyle/>
          <a:p>
            <a:r>
              <a:rPr lang="sr-Latn-RS" sz="1800" dirty="0" smtClean="0"/>
              <a:t>Best conserved medieval fortress on the teritory of Vojvodina is in city of Bač on the northwest of Serbia. It was built in the middle of 14 century on the small hill of the once river Mostonga. It is built from brick, stone and terracota . Donjon was in the southeast yard and it is still  one of the best medieval Donjon towers in this part of Europe.</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572000"/>
            <a:ext cx="3886199" cy="15144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399" y="4572000"/>
            <a:ext cx="3657601" cy="1514476"/>
          </a:xfrm>
          <a:prstGeom prst="rect">
            <a:avLst/>
          </a:prstGeom>
        </p:spPr>
      </p:pic>
    </p:spTree>
    <p:extLst>
      <p:ext uri="{BB962C8B-B14F-4D97-AF65-F5344CB8AC3E}">
        <p14:creationId xmlns:p14="http://schemas.microsoft.com/office/powerpoint/2010/main" val="36114020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Marco</a:t>
            </a:r>
            <a:r>
              <a:rPr lang="en-US" dirty="0" smtClean="0"/>
              <a:t>`</a:t>
            </a:r>
            <a:r>
              <a:rPr lang="sr-Latn-RS" dirty="0" smtClean="0"/>
              <a:t>s cale</a:t>
            </a:r>
            <a:endParaRPr lang="en-US" dirty="0"/>
          </a:p>
        </p:txBody>
      </p:sp>
      <p:sp>
        <p:nvSpPr>
          <p:cNvPr id="3" name="Content Placeholder 2"/>
          <p:cNvSpPr>
            <a:spLocks noGrp="1"/>
          </p:cNvSpPr>
          <p:nvPr>
            <p:ph sz="half" idx="1"/>
          </p:nvPr>
        </p:nvSpPr>
        <p:spPr>
          <a:xfrm>
            <a:off x="426128" y="1719070"/>
            <a:ext cx="4038600" cy="4376929"/>
          </a:xfrm>
        </p:spPr>
        <p:txBody>
          <a:bodyPr>
            <a:normAutofit lnSpcReduction="10000"/>
          </a:bodyPr>
          <a:lstStyle/>
          <a:p>
            <a:pPr marL="114300" indent="0">
              <a:buNone/>
            </a:pPr>
            <a:r>
              <a:rPr lang="en-US" sz="2000" dirty="0" err="1" smtClean="0"/>
              <a:t>Onl</a:t>
            </a:r>
            <a:r>
              <a:rPr lang="sr-Latn-RS" sz="2000" dirty="0" smtClean="0"/>
              <a:t>y four and a half km from Vranje there is a fortress </a:t>
            </a:r>
            <a:r>
              <a:rPr lang="sr-Latn-RS" sz="2000" dirty="0"/>
              <a:t>called Marco`s cale </a:t>
            </a:r>
            <a:r>
              <a:rPr lang="sr-Latn-RS" sz="2000" dirty="0" smtClean="0"/>
              <a:t>or Marco`s  city. According to the legend, </a:t>
            </a:r>
            <a:r>
              <a:rPr lang="sr-Cyrl-ME" sz="2000" dirty="0" smtClean="0"/>
              <a:t> </a:t>
            </a:r>
            <a:r>
              <a:rPr lang="sr-Latn-RS" sz="2000" dirty="0" smtClean="0"/>
              <a:t>this medieval town belonged to Marco, who, when turks came, jumped with his horse Šarac on the mountain Pljačkovica(Crying mountain) and cryed. However, tehre are some facts that show that fortress dates in 6th century, when Emperoro Justinian ruled.</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81600" y="2057400"/>
            <a:ext cx="3505200" cy="1743075"/>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4343400"/>
            <a:ext cx="3505200" cy="1847850"/>
          </a:xfrm>
          <a:prstGeom prst="rect">
            <a:avLst/>
          </a:prstGeom>
        </p:spPr>
      </p:pic>
    </p:spTree>
    <p:extLst>
      <p:ext uri="{BB962C8B-B14F-4D97-AF65-F5344CB8AC3E}">
        <p14:creationId xmlns:p14="http://schemas.microsoft.com/office/powerpoint/2010/main" val="1687995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Belgrade fortress</a:t>
            </a:r>
            <a:endParaRPr lang="en-US" dirty="0"/>
          </a:p>
        </p:txBody>
      </p:sp>
      <p:sp>
        <p:nvSpPr>
          <p:cNvPr id="3" name="Content Placeholder 2"/>
          <p:cNvSpPr>
            <a:spLocks noGrp="1"/>
          </p:cNvSpPr>
          <p:nvPr>
            <p:ph idx="1"/>
          </p:nvPr>
        </p:nvSpPr>
        <p:spPr/>
        <p:txBody>
          <a:bodyPr/>
          <a:lstStyle/>
          <a:p>
            <a:r>
              <a:rPr lang="sr-Cyrl-ME" dirty="0" smtClean="0"/>
              <a:t> </a:t>
            </a:r>
            <a:r>
              <a:rPr lang="sr-Latn-RS" dirty="0" smtClean="0"/>
              <a:t>Belgarde fortress is situated at the mouth of river Sava into Danube. Belgrade fortress is called also Kalemegedan and Gate of Wares for special position between East and West. This complex monument was built from 2.-18.th century.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495800"/>
            <a:ext cx="2438400" cy="1752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676775"/>
            <a:ext cx="2590800" cy="13906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9462" y="4505325"/>
            <a:ext cx="2362200" cy="1743075"/>
          </a:xfrm>
          <a:prstGeom prst="rect">
            <a:avLst/>
          </a:prstGeom>
        </p:spPr>
      </p:pic>
    </p:spTree>
    <p:extLst>
      <p:ext uri="{BB962C8B-B14F-4D97-AF65-F5344CB8AC3E}">
        <p14:creationId xmlns:p14="http://schemas.microsoft.com/office/powerpoint/2010/main" val="21084115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City of pirot</a:t>
            </a:r>
            <a:endParaRPr lang="en-US" dirty="0"/>
          </a:p>
        </p:txBody>
      </p:sp>
      <p:sp>
        <p:nvSpPr>
          <p:cNvPr id="3" name="Content Placeholder 2"/>
          <p:cNvSpPr>
            <a:spLocks noGrp="1"/>
          </p:cNvSpPr>
          <p:nvPr>
            <p:ph sz="half" idx="1"/>
          </p:nvPr>
        </p:nvSpPr>
        <p:spPr/>
        <p:txBody>
          <a:bodyPr>
            <a:normAutofit/>
          </a:bodyPr>
          <a:lstStyle/>
          <a:p>
            <a:r>
              <a:rPr lang="sr-Latn-RS" sz="2000" dirty="0" smtClean="0"/>
              <a:t>City of Pirot or City of Momčilo is a fortress near river Nišava, and it is situated at the gate of Pirot from city of Niš.</a:t>
            </a:r>
            <a:r>
              <a:rPr lang="sr-Cyrl-ME" sz="2000" dirty="0" smtClean="0"/>
              <a:t> </a:t>
            </a:r>
            <a:r>
              <a:rPr lang="sr-Latn-RS" sz="2000" dirty="0" smtClean="0"/>
              <a:t>City was built by duke Momčilo during rule of prince Lazar. </a:t>
            </a:r>
            <a:r>
              <a:rPr lang="sr-Latn-RS" sz="2000" dirty="0" smtClean="0"/>
              <a:t>Fortress was used untill 20th century.</a:t>
            </a:r>
            <a:r>
              <a:rPr lang="sr-Latn-RS" sz="2000" dirty="0" smtClean="0"/>
              <a:t> Though there were many wars that took place arround the city, it is well preserved.</a:t>
            </a:r>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53001" y="1828800"/>
            <a:ext cx="1904999" cy="184785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828801"/>
            <a:ext cx="1817077" cy="1981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7138" y="3657600"/>
            <a:ext cx="1910862" cy="14478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7138" y="5085983"/>
            <a:ext cx="3727939" cy="1314817"/>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8000" y="3657600"/>
            <a:ext cx="1817077" cy="1514474"/>
          </a:xfrm>
          <a:prstGeom prst="rect">
            <a:avLst/>
          </a:prstGeom>
        </p:spPr>
      </p:pic>
    </p:spTree>
    <p:extLst>
      <p:ext uri="{BB962C8B-B14F-4D97-AF65-F5344CB8AC3E}">
        <p14:creationId xmlns:p14="http://schemas.microsoft.com/office/powerpoint/2010/main" val="2726247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Smederevo fortress</a:t>
            </a:r>
            <a:endParaRPr lang="en-US" dirty="0"/>
          </a:p>
        </p:txBody>
      </p:sp>
      <p:sp>
        <p:nvSpPr>
          <p:cNvPr id="3" name="Content Placeholder 2"/>
          <p:cNvSpPr>
            <a:spLocks noGrp="1"/>
          </p:cNvSpPr>
          <p:nvPr>
            <p:ph sz="half" idx="1"/>
          </p:nvPr>
        </p:nvSpPr>
        <p:spPr>
          <a:xfrm>
            <a:off x="426128" y="1719071"/>
            <a:ext cx="4038600" cy="4681729"/>
          </a:xfrm>
        </p:spPr>
        <p:txBody>
          <a:bodyPr>
            <a:noAutofit/>
          </a:bodyPr>
          <a:lstStyle/>
          <a:p>
            <a:r>
              <a:rPr lang="sr-Latn-RS" sz="1600" dirty="0" smtClean="0"/>
              <a:t>Smederevo fortress is built in Smederevo at the mouth of river Jezava into Danube from 1428.</a:t>
            </a:r>
            <a:r>
              <a:rPr lang="sr-Latn-RS" sz="1600" dirty="0" smtClean="0"/>
              <a:t> by despot Đurađ Branković(1427-1456)</a:t>
            </a:r>
            <a:r>
              <a:rPr lang="sr-Cyrl-ME" sz="1600" dirty="0"/>
              <a:t> </a:t>
            </a:r>
            <a:r>
              <a:rPr lang="sr-Latn-RS" sz="1600" dirty="0" smtClean="0"/>
              <a:t>who got his nickname upon it- Smederevac.</a:t>
            </a:r>
            <a:r>
              <a:rPr lang="sr-Latn-RS" sz="1600" dirty="0"/>
              <a:t> </a:t>
            </a:r>
            <a:r>
              <a:rPr lang="sr-Latn-RS" sz="1600" dirty="0" smtClean="0"/>
              <a:t>It is classical fortress surrounded by water- rivers Jezava and Danube and artifical canal from south that connects two rivers.</a:t>
            </a:r>
            <a:r>
              <a:rPr lang="sr-Cyrl-ME" sz="1600" dirty="0" smtClean="0"/>
              <a:t> </a:t>
            </a:r>
            <a:r>
              <a:rPr lang="sr-Latn-RS" sz="1600" dirty="0" smtClean="0"/>
              <a:t> It is built ion the valley- that is unique in the medieval serbian architecture and  as pattern was udes Constantinople fortress.</a:t>
            </a:r>
            <a:r>
              <a:rPr lang="sr-Cyrl-ME" sz="1600" dirty="0"/>
              <a:t> </a:t>
            </a:r>
            <a:endParaRPr lang="en-US" sz="16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1" y="1905001"/>
            <a:ext cx="2286000" cy="1524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429000"/>
            <a:ext cx="1981200" cy="14478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4853355"/>
            <a:ext cx="2619375" cy="139504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0" y="3452446"/>
            <a:ext cx="1905001" cy="1424354"/>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62800" y="1903169"/>
            <a:ext cx="1632807" cy="1525832"/>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58000" y="4876801"/>
            <a:ext cx="1889247" cy="1371600"/>
          </a:xfrm>
          <a:prstGeom prst="rect">
            <a:avLst/>
          </a:prstGeom>
        </p:spPr>
      </p:pic>
    </p:spTree>
    <p:extLst>
      <p:ext uri="{BB962C8B-B14F-4D97-AF65-F5344CB8AC3E}">
        <p14:creationId xmlns:p14="http://schemas.microsoft.com/office/powerpoint/2010/main" val="34355934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43000"/>
            <a:ext cx="6553200" cy="4953000"/>
          </a:xfrm>
          <a:prstGeom prst="rect">
            <a:avLst/>
          </a:prstGeom>
        </p:spPr>
      </p:pic>
    </p:spTree>
    <p:extLst>
      <p:ext uri="{BB962C8B-B14F-4D97-AF65-F5344CB8AC3E}">
        <p14:creationId xmlns:p14="http://schemas.microsoft.com/office/powerpoint/2010/main" val="14565876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205</TotalTime>
  <Words>291</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Medieval fortress</vt:lpstr>
      <vt:lpstr>Bač fortress</vt:lpstr>
      <vt:lpstr>Marco`s cale</vt:lpstr>
      <vt:lpstr>Belgrade fortress</vt:lpstr>
      <vt:lpstr>City of pirot</vt:lpstr>
      <vt:lpstr>Smederevo fortress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СРЕДЊОВЕКОВНА УТВРЂЕЊА</dc:title>
  <dc:creator>ACER PC  01</dc:creator>
  <cp:lastModifiedBy>Windows User</cp:lastModifiedBy>
  <cp:revision>19</cp:revision>
  <dcterms:created xsi:type="dcterms:W3CDTF">2020-12-07T19:31:03Z</dcterms:created>
  <dcterms:modified xsi:type="dcterms:W3CDTF">2020-12-15T00:47:20Z</dcterms:modified>
</cp:coreProperties>
</file>