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4" r:id="rId6"/>
    <p:sldId id="262" r:id="rId7"/>
    <p:sldId id="265" r:id="rId8"/>
    <p:sldId id="263" r:id="rId9"/>
    <p:sldId id="259" r:id="rId1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47" d="100"/>
          <a:sy n="147" d="100"/>
        </p:scale>
        <p:origin x="-2152" y="9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B36CD64-862D-4C40-BDBD-CCB7F11B7BD8}" type="datetimeFigureOut">
              <a:rPr lang="it-IT" smtClean="0"/>
              <a:t>30/06/17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0DB9726-05EA-0143-BA9E-05E94E171B68}" type="slidenum">
              <a:rPr lang="it-IT" smtClean="0"/>
              <a:t>‹n.›</a:t>
            </a:fld>
            <a:endParaRPr lang="it-IT"/>
          </a:p>
        </p:txBody>
      </p:sp>
    </p:spTree>
    <p:extLst>
      <p:ext uri="{BB962C8B-B14F-4D97-AF65-F5344CB8AC3E}">
        <p14:creationId xmlns:p14="http://schemas.microsoft.com/office/powerpoint/2010/main" val="442601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36CD64-862D-4C40-BDBD-CCB7F11B7BD8}" type="datetimeFigureOut">
              <a:rPr lang="it-IT" smtClean="0"/>
              <a:t>30/06/17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0DB9726-05EA-0143-BA9E-05E94E171B68}" type="slidenum">
              <a:rPr lang="it-IT" smtClean="0"/>
              <a:t>‹n.›</a:t>
            </a:fld>
            <a:endParaRPr lang="it-IT"/>
          </a:p>
        </p:txBody>
      </p:sp>
    </p:spTree>
    <p:extLst>
      <p:ext uri="{BB962C8B-B14F-4D97-AF65-F5344CB8AC3E}">
        <p14:creationId xmlns:p14="http://schemas.microsoft.com/office/powerpoint/2010/main" val="168416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36CD64-862D-4C40-BDBD-CCB7F11B7BD8}" type="datetimeFigureOut">
              <a:rPr lang="it-IT" smtClean="0"/>
              <a:t>30/06/17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0DB9726-05EA-0143-BA9E-05E94E171B68}" type="slidenum">
              <a:rPr lang="it-IT" smtClean="0"/>
              <a:t>‹n.›</a:t>
            </a:fld>
            <a:endParaRPr lang="it-IT"/>
          </a:p>
        </p:txBody>
      </p:sp>
    </p:spTree>
    <p:extLst>
      <p:ext uri="{BB962C8B-B14F-4D97-AF65-F5344CB8AC3E}">
        <p14:creationId xmlns:p14="http://schemas.microsoft.com/office/powerpoint/2010/main" val="355650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36CD64-862D-4C40-BDBD-CCB7F11B7BD8}" type="datetimeFigureOut">
              <a:rPr lang="it-IT" smtClean="0"/>
              <a:t>30/06/17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0DB9726-05EA-0143-BA9E-05E94E171B68}" type="slidenum">
              <a:rPr lang="it-IT" smtClean="0"/>
              <a:t>‹n.›</a:t>
            </a:fld>
            <a:endParaRPr lang="it-IT"/>
          </a:p>
        </p:txBody>
      </p:sp>
    </p:spTree>
    <p:extLst>
      <p:ext uri="{BB962C8B-B14F-4D97-AF65-F5344CB8AC3E}">
        <p14:creationId xmlns:p14="http://schemas.microsoft.com/office/powerpoint/2010/main" val="47263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9B36CD64-862D-4C40-BDBD-CCB7F11B7BD8}" type="datetimeFigureOut">
              <a:rPr lang="it-IT" smtClean="0"/>
              <a:t>30/06/17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0DB9726-05EA-0143-BA9E-05E94E171B68}" type="slidenum">
              <a:rPr lang="it-IT" smtClean="0"/>
              <a:t>‹n.›</a:t>
            </a:fld>
            <a:endParaRPr lang="it-IT"/>
          </a:p>
        </p:txBody>
      </p:sp>
    </p:spTree>
    <p:extLst>
      <p:ext uri="{BB962C8B-B14F-4D97-AF65-F5344CB8AC3E}">
        <p14:creationId xmlns:p14="http://schemas.microsoft.com/office/powerpoint/2010/main" val="191986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B36CD64-862D-4C40-BDBD-CCB7F11B7BD8}" type="datetimeFigureOut">
              <a:rPr lang="it-IT" smtClean="0"/>
              <a:t>30/06/17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0DB9726-05EA-0143-BA9E-05E94E171B68}" type="slidenum">
              <a:rPr lang="it-IT" smtClean="0"/>
              <a:t>‹n.›</a:t>
            </a:fld>
            <a:endParaRPr lang="it-IT"/>
          </a:p>
        </p:txBody>
      </p:sp>
    </p:spTree>
    <p:extLst>
      <p:ext uri="{BB962C8B-B14F-4D97-AF65-F5344CB8AC3E}">
        <p14:creationId xmlns:p14="http://schemas.microsoft.com/office/powerpoint/2010/main" val="19466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B36CD64-862D-4C40-BDBD-CCB7F11B7BD8}" type="datetimeFigureOut">
              <a:rPr lang="it-IT" smtClean="0"/>
              <a:t>30/06/17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0DB9726-05EA-0143-BA9E-05E94E171B68}" type="slidenum">
              <a:rPr lang="it-IT" smtClean="0"/>
              <a:t>‹n.›</a:t>
            </a:fld>
            <a:endParaRPr lang="it-IT"/>
          </a:p>
        </p:txBody>
      </p:sp>
    </p:spTree>
    <p:extLst>
      <p:ext uri="{BB962C8B-B14F-4D97-AF65-F5344CB8AC3E}">
        <p14:creationId xmlns:p14="http://schemas.microsoft.com/office/powerpoint/2010/main" val="320051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9B36CD64-862D-4C40-BDBD-CCB7F11B7BD8}" type="datetimeFigureOut">
              <a:rPr lang="it-IT" smtClean="0"/>
              <a:t>30/06/17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0DB9726-05EA-0143-BA9E-05E94E171B68}" type="slidenum">
              <a:rPr lang="it-IT" smtClean="0"/>
              <a:t>‹n.›</a:t>
            </a:fld>
            <a:endParaRPr lang="it-IT"/>
          </a:p>
        </p:txBody>
      </p:sp>
    </p:spTree>
    <p:extLst>
      <p:ext uri="{BB962C8B-B14F-4D97-AF65-F5344CB8AC3E}">
        <p14:creationId xmlns:p14="http://schemas.microsoft.com/office/powerpoint/2010/main" val="400457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B36CD64-862D-4C40-BDBD-CCB7F11B7BD8}" type="datetimeFigureOut">
              <a:rPr lang="it-IT" smtClean="0"/>
              <a:t>30/06/17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0DB9726-05EA-0143-BA9E-05E94E171B68}" type="slidenum">
              <a:rPr lang="it-IT" smtClean="0"/>
              <a:t>‹n.›</a:t>
            </a:fld>
            <a:endParaRPr lang="it-IT"/>
          </a:p>
        </p:txBody>
      </p:sp>
    </p:spTree>
    <p:extLst>
      <p:ext uri="{BB962C8B-B14F-4D97-AF65-F5344CB8AC3E}">
        <p14:creationId xmlns:p14="http://schemas.microsoft.com/office/powerpoint/2010/main" val="275477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9B36CD64-862D-4C40-BDBD-CCB7F11B7BD8}" type="datetimeFigureOut">
              <a:rPr lang="it-IT" smtClean="0"/>
              <a:t>30/06/17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0DB9726-05EA-0143-BA9E-05E94E171B68}" type="slidenum">
              <a:rPr lang="it-IT" smtClean="0"/>
              <a:t>‹n.›</a:t>
            </a:fld>
            <a:endParaRPr lang="it-IT"/>
          </a:p>
        </p:txBody>
      </p:sp>
    </p:spTree>
    <p:extLst>
      <p:ext uri="{BB962C8B-B14F-4D97-AF65-F5344CB8AC3E}">
        <p14:creationId xmlns:p14="http://schemas.microsoft.com/office/powerpoint/2010/main" val="1210751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9B36CD64-862D-4C40-BDBD-CCB7F11B7BD8}" type="datetimeFigureOut">
              <a:rPr lang="it-IT" smtClean="0"/>
              <a:t>30/06/17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0DB9726-05EA-0143-BA9E-05E94E171B68}" type="slidenum">
              <a:rPr lang="it-IT" smtClean="0"/>
              <a:t>‹n.›</a:t>
            </a:fld>
            <a:endParaRPr lang="it-IT"/>
          </a:p>
        </p:txBody>
      </p:sp>
    </p:spTree>
    <p:extLst>
      <p:ext uri="{BB962C8B-B14F-4D97-AF65-F5344CB8AC3E}">
        <p14:creationId xmlns:p14="http://schemas.microsoft.com/office/powerpoint/2010/main" val="17202334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22000">
              <a:schemeClr val="bg1"/>
            </a:gs>
            <a:gs pos="100000">
              <a:schemeClr val="accent5">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6CD64-862D-4C40-BDBD-CCB7F11B7BD8}" type="datetimeFigureOut">
              <a:rPr lang="it-IT" smtClean="0"/>
              <a:t>30/06/17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B9726-05EA-0143-BA9E-05E94E171B68}" type="slidenum">
              <a:rPr lang="it-IT" smtClean="0"/>
              <a:t>‹n.›</a:t>
            </a:fld>
            <a:endParaRPr lang="it-IT"/>
          </a:p>
        </p:txBody>
      </p:sp>
    </p:spTree>
    <p:extLst>
      <p:ext uri="{BB962C8B-B14F-4D97-AF65-F5344CB8AC3E}">
        <p14:creationId xmlns:p14="http://schemas.microsoft.com/office/powerpoint/2010/main" val="3827007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gs>
            <a:gs pos="68000">
              <a:schemeClr val="accent5">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823281"/>
            <a:ext cx="7772400" cy="2200535"/>
          </a:xfrm>
        </p:spPr>
        <p:txBody>
          <a:bodyPr>
            <a:normAutofit fontScale="90000"/>
          </a:bodyPr>
          <a:lstStyle/>
          <a:p>
            <a:r>
              <a:rPr lang="it-IT" sz="2800" b="1" dirty="0" smtClean="0"/>
              <a:t/>
            </a:r>
            <a:br>
              <a:rPr lang="it-IT" sz="2800" b="1" dirty="0" smtClean="0"/>
            </a:br>
            <a:r>
              <a:rPr lang="it-IT" sz="2800" b="1" dirty="0" smtClean="0"/>
              <a:t>Equality </a:t>
            </a:r>
            <a:r>
              <a:rPr lang="it-IT" sz="2800" b="1" dirty="0" smtClean="0"/>
              <a:t>gender and  and sport</a:t>
            </a:r>
            <a:br>
              <a:rPr lang="it-IT" sz="2800" b="1" dirty="0" smtClean="0"/>
            </a:br>
            <a:r>
              <a:rPr lang="it-IT" sz="4000" dirty="0" smtClean="0"/>
              <a:t/>
            </a:r>
            <a:br>
              <a:rPr lang="it-IT" sz="4000" dirty="0" smtClean="0"/>
            </a:br>
            <a:r>
              <a:rPr lang="en-US" sz="4000" b="1" dirty="0" smtClean="0">
                <a:solidFill>
                  <a:srgbClr val="000090"/>
                </a:solidFill>
                <a:latin typeface="American Typewriter"/>
                <a:cs typeface="American Typewriter"/>
              </a:rPr>
              <a:t>On the routes of equality</a:t>
            </a:r>
            <a:r>
              <a:rPr lang="it-IT" sz="2800" b="1" dirty="0" smtClean="0">
                <a:solidFill>
                  <a:srgbClr val="000090"/>
                </a:solidFill>
                <a:latin typeface="Apple Chancery"/>
                <a:cs typeface="Apple Chancery"/>
              </a:rPr>
              <a:t/>
            </a:r>
            <a:br>
              <a:rPr lang="it-IT" sz="2800" b="1" dirty="0" smtClean="0">
                <a:solidFill>
                  <a:srgbClr val="000090"/>
                </a:solidFill>
                <a:latin typeface="Apple Chancery"/>
                <a:cs typeface="Apple Chancery"/>
              </a:rPr>
            </a:br>
            <a:endParaRPr lang="it-IT" sz="2800" dirty="0"/>
          </a:p>
        </p:txBody>
      </p:sp>
      <p:pic>
        <p:nvPicPr>
          <p:cNvPr id="4" name="Immagin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473306" y="5469120"/>
            <a:ext cx="1670693" cy="126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
            <a:ext cx="1529681" cy="44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p:cNvPicPr>
            <a:picLocks noChangeAspect="1"/>
          </p:cNvPicPr>
          <p:nvPr/>
        </p:nvPicPr>
        <p:blipFill>
          <a:blip r:embed="rId4"/>
          <a:stretch>
            <a:fillRect/>
          </a:stretch>
        </p:blipFill>
        <p:spPr>
          <a:xfrm>
            <a:off x="2920205" y="0"/>
            <a:ext cx="2954763" cy="1176950"/>
          </a:xfrm>
          <a:prstGeom prst="rect">
            <a:avLst/>
          </a:prstGeom>
        </p:spPr>
      </p:pic>
      <p:sp>
        <p:nvSpPr>
          <p:cNvPr id="7" name="CasellaDiTesto 6"/>
          <p:cNvSpPr txBox="1"/>
          <p:nvPr/>
        </p:nvSpPr>
        <p:spPr>
          <a:xfrm>
            <a:off x="3041160" y="1176950"/>
            <a:ext cx="2704214" cy="646331"/>
          </a:xfrm>
          <a:prstGeom prst="rect">
            <a:avLst/>
          </a:prstGeom>
          <a:noFill/>
        </p:spPr>
        <p:txBody>
          <a:bodyPr wrap="square" rtlCol="0">
            <a:spAutoFit/>
          </a:bodyPr>
          <a:lstStyle/>
          <a:p>
            <a:pPr algn="ctr"/>
            <a:r>
              <a:rPr lang="it-IT" dirty="0" smtClean="0"/>
              <a:t>I.C. CENTRO 1</a:t>
            </a:r>
          </a:p>
          <a:p>
            <a:pPr algn="ctr"/>
            <a:r>
              <a:rPr lang="it-IT" dirty="0" smtClean="0"/>
              <a:t>BRINDISI</a:t>
            </a:r>
            <a:endParaRPr lang="it-IT" dirty="0"/>
          </a:p>
        </p:txBody>
      </p:sp>
      <p:sp>
        <p:nvSpPr>
          <p:cNvPr id="3" name="Rettangolo 2"/>
          <p:cNvSpPr/>
          <p:nvPr/>
        </p:nvSpPr>
        <p:spPr>
          <a:xfrm>
            <a:off x="2643736" y="5647522"/>
            <a:ext cx="3864465" cy="954107"/>
          </a:xfrm>
          <a:prstGeom prst="rect">
            <a:avLst/>
          </a:prstGeom>
        </p:spPr>
        <p:txBody>
          <a:bodyPr wrap="square">
            <a:spAutoFit/>
          </a:bodyPr>
          <a:lstStyle/>
          <a:p>
            <a:pPr algn="ctr"/>
            <a:r>
              <a:rPr lang="it-IT" sz="2800" b="1" dirty="0">
                <a:solidFill>
                  <a:prstClr val="black"/>
                </a:solidFill>
                <a:ea typeface="+mj-ea"/>
                <a:cs typeface="+mj-cs"/>
              </a:rPr>
              <a:t>S/he’s equal in </a:t>
            </a:r>
            <a:r>
              <a:rPr lang="it-IT" sz="2800" b="1" dirty="0" smtClean="0">
                <a:solidFill>
                  <a:prstClr val="black"/>
                </a:solidFill>
                <a:ea typeface="+mj-ea"/>
                <a:cs typeface="+mj-cs"/>
              </a:rPr>
              <a:t>Europe</a:t>
            </a:r>
          </a:p>
          <a:p>
            <a:pPr algn="ctr"/>
            <a:r>
              <a:rPr lang="it-IT" sz="2800" b="1" dirty="0" smtClean="0">
                <a:solidFill>
                  <a:prstClr val="black"/>
                </a:solidFill>
                <a:ea typeface="+mj-ea"/>
                <a:cs typeface="+mj-cs"/>
              </a:rPr>
              <a:t>Project</a:t>
            </a:r>
            <a:endParaRPr lang="it-IT" dirty="0"/>
          </a:p>
        </p:txBody>
      </p:sp>
      <p:pic>
        <p:nvPicPr>
          <p:cNvPr id="8" name="Immagin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929" y="2879995"/>
            <a:ext cx="1747504" cy="2287642"/>
          </a:xfrm>
          <a:prstGeom prst="rect">
            <a:avLst/>
          </a:prstGeom>
        </p:spPr>
      </p:pic>
    </p:spTree>
    <p:extLst>
      <p:ext uri="{BB962C8B-B14F-4D97-AF65-F5344CB8AC3E}">
        <p14:creationId xmlns:p14="http://schemas.microsoft.com/office/powerpoint/2010/main" val="35841306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a:xfrm>
            <a:off x="466767" y="97700"/>
            <a:ext cx="8220034" cy="4201101"/>
          </a:xfrm>
          <a:gradFill flip="none" rotWithShape="1">
            <a:gsLst>
              <a:gs pos="90000">
                <a:schemeClr val="bg1"/>
              </a:gs>
              <a:gs pos="100000">
                <a:schemeClr val="accent5">
                  <a:lumMod val="75000"/>
                </a:schemeClr>
              </a:gs>
            </a:gsLst>
            <a:path path="shape">
              <a:fillToRect l="50000" t="50000" r="50000" b="50000"/>
            </a:path>
            <a:tileRect/>
          </a:gradFill>
        </p:spPr>
        <p:txBody>
          <a:bodyPr>
            <a:normAutofit fontScale="85000" lnSpcReduction="20000"/>
          </a:bodyPr>
          <a:lstStyle/>
          <a:p>
            <a:endParaRPr lang="en-US" sz="2600" dirty="0" smtClean="0"/>
          </a:p>
          <a:p>
            <a:r>
              <a:rPr lang="en-US" sz="2600" dirty="0" smtClean="0"/>
              <a:t>Sport </a:t>
            </a:r>
            <a:r>
              <a:rPr lang="en-US" sz="2600" dirty="0"/>
              <a:t>is traditionally a sector dominated </a:t>
            </a:r>
            <a:r>
              <a:rPr lang="en-US" sz="2600" dirty="0" smtClean="0"/>
              <a:t>by men</a:t>
            </a:r>
            <a:r>
              <a:rPr lang="en-US" sz="2600" dirty="0"/>
              <a:t>, and progress in gender equality in this field is hampered by the social conceptions of femininity and masculinity, which often associate the sport with "male" characteristics such as physical strength and endurance , Speed ​​and a very combative spirit, if not aggressive. Women engaging in sport can be seen as "</a:t>
            </a:r>
            <a:r>
              <a:rPr lang="en-US" sz="2600" dirty="0" err="1"/>
              <a:t>mascoline</a:t>
            </a:r>
            <a:r>
              <a:rPr lang="en-US" sz="2600" dirty="0"/>
              <a:t>", while men who are not interested in sports can be considered "less virile."</a:t>
            </a:r>
          </a:p>
          <a:p>
            <a:r>
              <a:rPr lang="en-US" sz="2600" dirty="0"/>
              <a:t>Prevailing gender stereotypes influence women's participation not only in decision-making in sports organizations, but also in sporting practice.</a:t>
            </a:r>
          </a:p>
          <a:p>
            <a:r>
              <a:rPr lang="en-US" sz="2600" dirty="0"/>
              <a:t>Traditional gender roles can dictate the number of hours women spend on care tasks, which can have a chain effect, reducing the time available for sports</a:t>
            </a:r>
            <a:r>
              <a:rPr lang="en-US" dirty="0"/>
              <a:t>.</a:t>
            </a:r>
            <a:endParaRPr lang="it-IT" dirty="0"/>
          </a:p>
        </p:txBody>
      </p:sp>
      <p:pic>
        <p:nvPicPr>
          <p:cNvPr id="9" name="Immagin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79441" y="4537623"/>
            <a:ext cx="4016561" cy="2008281"/>
          </a:xfrm>
          <a:prstGeom prst="rect">
            <a:avLst/>
          </a:prstGeom>
        </p:spPr>
      </p:pic>
    </p:spTree>
    <p:extLst>
      <p:ext uri="{BB962C8B-B14F-4D97-AF65-F5344CB8AC3E}">
        <p14:creationId xmlns:p14="http://schemas.microsoft.com/office/powerpoint/2010/main" val="31378500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273049"/>
            <a:ext cx="3008313" cy="1735229"/>
          </a:xfrm>
        </p:spPr>
        <p:txBody>
          <a:bodyPr>
            <a:normAutofit/>
          </a:bodyPr>
          <a:lstStyle/>
          <a:p>
            <a:pPr algn="ctr"/>
            <a:r>
              <a:rPr lang="it-IT" i="1" dirty="0" err="1" smtClean="0">
                <a:solidFill>
                  <a:srgbClr val="FF0000"/>
                </a:solidFill>
              </a:rPr>
              <a:t>What</a:t>
            </a:r>
            <a:r>
              <a:rPr lang="it-IT" i="1" dirty="0" smtClean="0">
                <a:solidFill>
                  <a:srgbClr val="FF0000"/>
                </a:solidFill>
              </a:rPr>
              <a:t> the </a:t>
            </a:r>
            <a:r>
              <a:rPr lang="it-IT" i="1" dirty="0" err="1" smtClean="0">
                <a:solidFill>
                  <a:srgbClr val="FF0000"/>
                </a:solidFill>
              </a:rPr>
              <a:t>school</a:t>
            </a:r>
            <a:r>
              <a:rPr lang="it-IT" i="1" dirty="0" smtClean="0">
                <a:solidFill>
                  <a:srgbClr val="FF0000"/>
                </a:solidFill>
              </a:rPr>
              <a:t> can do in </a:t>
            </a:r>
            <a:r>
              <a:rPr lang="it-IT" i="1" dirty="0" err="1" smtClean="0">
                <a:solidFill>
                  <a:srgbClr val="FF0000"/>
                </a:solidFill>
              </a:rPr>
              <a:t>order</a:t>
            </a:r>
            <a:r>
              <a:rPr lang="it-IT" i="1" dirty="0" smtClean="0">
                <a:solidFill>
                  <a:srgbClr val="FF0000"/>
                </a:solidFill>
              </a:rPr>
              <a:t> to </a:t>
            </a:r>
            <a:r>
              <a:rPr lang="it-IT" i="1" dirty="0" err="1" smtClean="0">
                <a:solidFill>
                  <a:srgbClr val="FF0000"/>
                </a:solidFill>
              </a:rPr>
              <a:t>promote</a:t>
            </a:r>
            <a:r>
              <a:rPr lang="it-IT" i="1" dirty="0" smtClean="0">
                <a:solidFill>
                  <a:srgbClr val="FF0000"/>
                </a:solidFill>
              </a:rPr>
              <a:t> the </a:t>
            </a:r>
            <a:r>
              <a:rPr lang="it-IT" i="1" dirty="0" err="1" smtClean="0">
                <a:solidFill>
                  <a:srgbClr val="FF0000"/>
                </a:solidFill>
              </a:rPr>
              <a:t>equality</a:t>
            </a:r>
            <a:r>
              <a:rPr lang="it-IT" i="1" dirty="0" smtClean="0">
                <a:solidFill>
                  <a:srgbClr val="FF0000"/>
                </a:solidFill>
              </a:rPr>
              <a:t> gender in the sport </a:t>
            </a:r>
            <a:r>
              <a:rPr lang="it-IT" i="1" dirty="0" err="1" smtClean="0">
                <a:solidFill>
                  <a:srgbClr val="FF0000"/>
                </a:solidFill>
              </a:rPr>
              <a:t>field</a:t>
            </a:r>
            <a:r>
              <a:rPr lang="it-IT" i="1" dirty="0" smtClean="0">
                <a:solidFill>
                  <a:srgbClr val="FF0000"/>
                </a:solidFill>
              </a:rPr>
              <a:t>?</a:t>
            </a:r>
            <a:endParaRPr lang="it-IT" i="1" dirty="0">
              <a:solidFill>
                <a:srgbClr val="FF0000"/>
              </a:solidFill>
            </a:endParaRPr>
          </a:p>
        </p:txBody>
      </p:sp>
      <p:sp>
        <p:nvSpPr>
          <p:cNvPr id="8" name="Segnaposto testo 7"/>
          <p:cNvSpPr>
            <a:spLocks noGrp="1"/>
          </p:cNvSpPr>
          <p:nvPr>
            <p:ph type="body" sz="half" idx="2"/>
          </p:nvPr>
        </p:nvSpPr>
        <p:spPr>
          <a:xfrm>
            <a:off x="457200" y="2138546"/>
            <a:ext cx="3008313" cy="3987618"/>
          </a:xfrm>
        </p:spPr>
        <p:txBody>
          <a:bodyPr>
            <a:noAutofit/>
          </a:bodyPr>
          <a:lstStyle/>
          <a:p>
            <a:r>
              <a:rPr lang="en-US" sz="2400" dirty="0" smtClean="0"/>
              <a:t>Our </a:t>
            </a:r>
            <a:r>
              <a:rPr lang="en-US" sz="2400" dirty="0"/>
              <a:t>school hosted this year the sailing school instructors of our city.</a:t>
            </a:r>
          </a:p>
          <a:p>
            <a:pPr algn="ctr"/>
            <a:r>
              <a:rPr lang="en-US" sz="2400" dirty="0"/>
              <a:t>Sailing is one of those sports that, despite being natural for a seaside town like ours, has nevertheless been a great success among the girls ...</a:t>
            </a:r>
            <a:endParaRPr lang="it-IT" sz="2400" dirty="0"/>
          </a:p>
        </p:txBody>
      </p:sp>
      <p:pic>
        <p:nvPicPr>
          <p:cNvPr id="10" name="Segnaposto contenuto 9"/>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3950738" y="595977"/>
            <a:ext cx="4678515" cy="55301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66236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85000">
              <a:schemeClr val="accent5">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a:p>
        </p:txBody>
      </p:sp>
      <p:pic>
        <p:nvPicPr>
          <p:cNvPr id="7" name="Segnaposto contenuto 6"/>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4509696" y="1250052"/>
            <a:ext cx="4321694" cy="4948474"/>
          </a:xfrm>
        </p:spPr>
      </p:pic>
      <p:sp>
        <p:nvSpPr>
          <p:cNvPr id="6" name="Segnaposto testo 5"/>
          <p:cNvSpPr>
            <a:spLocks noGrp="1"/>
          </p:cNvSpPr>
          <p:nvPr>
            <p:ph type="body" sz="half" idx="2"/>
          </p:nvPr>
        </p:nvSpPr>
        <p:spPr>
          <a:xfrm>
            <a:off x="457200" y="3165878"/>
            <a:ext cx="3857106" cy="3488579"/>
          </a:xfrm>
        </p:spPr>
        <p:txBody>
          <a:bodyPr>
            <a:noAutofit/>
          </a:bodyPr>
          <a:lstStyle/>
          <a:p>
            <a:pPr algn="just"/>
            <a:endParaRPr lang="en-US" sz="2400" dirty="0" smtClean="0"/>
          </a:p>
          <a:p>
            <a:pPr algn="just"/>
            <a:r>
              <a:rPr lang="en-US" sz="2400" dirty="0" smtClean="0"/>
              <a:t>Experts </a:t>
            </a:r>
            <a:r>
              <a:rPr lang="en-US" sz="2400" dirty="0"/>
              <a:t>have told girls and children the early rudiments of a sport that combines a series of educational values ​​such as autonomy and collaboration, environmental respect.</a:t>
            </a:r>
            <a:endParaRPr lang="it-IT" sz="2400" dirty="0"/>
          </a:p>
        </p:txBody>
      </p:sp>
      <p:pic>
        <p:nvPicPr>
          <p:cNvPr id="8" name="Immagin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273050"/>
            <a:ext cx="3857106" cy="2892829"/>
          </a:xfrm>
          <a:prstGeom prst="rect">
            <a:avLst/>
          </a:prstGeom>
        </p:spPr>
      </p:pic>
    </p:spTree>
    <p:extLst>
      <p:ext uri="{BB962C8B-B14F-4D97-AF65-F5344CB8AC3E}">
        <p14:creationId xmlns:p14="http://schemas.microsoft.com/office/powerpoint/2010/main" val="16264717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14790" y="1636474"/>
            <a:ext cx="9158790" cy="50369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tangolo 5"/>
          <p:cNvSpPr/>
          <p:nvPr/>
        </p:nvSpPr>
        <p:spPr>
          <a:xfrm>
            <a:off x="1594244" y="155745"/>
            <a:ext cx="6085771" cy="923330"/>
          </a:xfrm>
          <a:prstGeom prst="rect">
            <a:avLst/>
          </a:prstGeom>
          <a:noFill/>
        </p:spPr>
        <p:txBody>
          <a:bodyPr wrap="none" lIns="91440" tIns="45720" rIns="91440" bIns="45720">
            <a:prstTxWarp prst="textArchDow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Who wants to try it?</a:t>
            </a:r>
            <a:endParaRPr lang="it-IT"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666562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4851428" y="90472"/>
            <a:ext cx="4103402" cy="5471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Segnaposto contenuto 8"/>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02528" y="1135338"/>
            <a:ext cx="4662059" cy="5338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900412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3071972" y="273050"/>
            <a:ext cx="5614828" cy="6429153"/>
          </a:xfrm>
          <a:prstGeom prst="rect">
            <a:avLst/>
          </a:prstGeom>
        </p:spPr>
      </p:pic>
      <p:sp>
        <p:nvSpPr>
          <p:cNvPr id="2" name="Titolo 1"/>
          <p:cNvSpPr>
            <a:spLocks noGrp="1"/>
          </p:cNvSpPr>
          <p:nvPr>
            <p:ph type="title"/>
          </p:nvPr>
        </p:nvSpPr>
        <p:spPr>
          <a:xfrm>
            <a:off x="195391" y="141122"/>
            <a:ext cx="2963422" cy="1875003"/>
          </a:xfrm>
        </p:spPr>
        <p:txBody>
          <a:bodyPr>
            <a:noAutofit/>
          </a:bodyPr>
          <a:lstStyle/>
          <a:p>
            <a:pPr algn="ctr"/>
            <a:r>
              <a:rPr lang="en-US" sz="2800" dirty="0"/>
              <a:t>Keeping the balance is not easy but everyone wants to try </a:t>
            </a:r>
            <a:r>
              <a:rPr lang="en-US" sz="2800" dirty="0" smtClean="0"/>
              <a:t>it!</a:t>
            </a:r>
            <a:endParaRPr lang="it-IT" sz="2800" dirty="0"/>
          </a:p>
        </p:txBody>
      </p:sp>
    </p:spTree>
    <p:extLst>
      <p:ext uri="{BB962C8B-B14F-4D97-AF65-F5344CB8AC3E}">
        <p14:creationId xmlns:p14="http://schemas.microsoft.com/office/powerpoint/2010/main" val="39326638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gs>
            <a:gs pos="81000">
              <a:schemeClr val="accent5">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a:p>
        </p:txBody>
      </p:sp>
      <p:pic>
        <p:nvPicPr>
          <p:cNvPr id="7" name="Segnaposto contenuto 6"/>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4397603" y="1071360"/>
            <a:ext cx="4539747" cy="519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magine 7"/>
          <p:cNvPicPr>
            <a:picLocks noChangeAspect="1"/>
          </p:cNvPicPr>
          <p:nvPr/>
        </p:nvPicPr>
        <p:blipFill>
          <a:blip r:embed="rId3"/>
          <a:stretch>
            <a:fillRect/>
          </a:stretch>
        </p:blipFill>
        <p:spPr>
          <a:xfrm>
            <a:off x="152577" y="190080"/>
            <a:ext cx="3994475" cy="2995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asellaDiTesto 8"/>
          <p:cNvSpPr txBox="1"/>
          <p:nvPr/>
        </p:nvSpPr>
        <p:spPr>
          <a:xfrm>
            <a:off x="457200" y="4544640"/>
            <a:ext cx="3008313" cy="1200329"/>
          </a:xfrm>
          <a:prstGeom prst="rect">
            <a:avLst/>
          </a:prstGeom>
          <a:noFill/>
        </p:spPr>
        <p:txBody>
          <a:bodyPr wrap="square" rtlCol="0">
            <a:spAutoFit/>
          </a:bodyPr>
          <a:lstStyle/>
          <a:p>
            <a:pPr algn="ctr"/>
            <a:r>
              <a:rPr lang="en-US" dirty="0"/>
              <a:t>It was a great experience: difficulties, curiosity and involvement were at an equal level</a:t>
            </a:r>
            <a:r>
              <a:rPr lang="en-US" dirty="0" smtClean="0"/>
              <a:t>!</a:t>
            </a:r>
            <a:endParaRPr lang="it-IT" dirty="0"/>
          </a:p>
        </p:txBody>
      </p:sp>
    </p:spTree>
    <p:extLst>
      <p:ext uri="{BB962C8B-B14F-4D97-AF65-F5344CB8AC3E}">
        <p14:creationId xmlns:p14="http://schemas.microsoft.com/office/powerpoint/2010/main" val="5371660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4357757" y="1377603"/>
            <a:ext cx="4786243" cy="54803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Segnaposto contenuto 6"/>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3919" y="0"/>
            <a:ext cx="4353837" cy="4985280"/>
          </a:xfrm>
          <a:prstGeom prst="rect">
            <a:avLst/>
          </a:prstGeom>
          <a:ln>
            <a:noFill/>
          </a:ln>
          <a:effectLst>
            <a:outerShdw blurRad="292100" dist="139700" dir="2700000" algn="tl" rotWithShape="0">
              <a:srgbClr val="333333">
                <a:alpha val="65000"/>
              </a:srgbClr>
            </a:outerShdw>
          </a:effectLst>
        </p:spPr>
      </p:pic>
      <p:sp>
        <p:nvSpPr>
          <p:cNvPr id="9" name="CasellaDiTesto 8"/>
          <p:cNvSpPr txBox="1"/>
          <p:nvPr/>
        </p:nvSpPr>
        <p:spPr>
          <a:xfrm>
            <a:off x="3919" y="4985280"/>
            <a:ext cx="4289991" cy="1754327"/>
          </a:xfrm>
          <a:prstGeom prst="rect">
            <a:avLst/>
          </a:prstGeom>
          <a:noFill/>
        </p:spPr>
        <p:txBody>
          <a:bodyPr wrap="square" rtlCol="0">
            <a:spAutoFit/>
          </a:bodyPr>
          <a:lstStyle/>
          <a:p>
            <a:pPr algn="ctr"/>
            <a:r>
              <a:rPr lang="en-US" b="1" dirty="0" smtClean="0">
                <a:solidFill>
                  <a:srgbClr val="FF0000"/>
                </a:solidFill>
              </a:rPr>
              <a:t>What the school can do to overcome gender stereotypes?</a:t>
            </a:r>
          </a:p>
          <a:p>
            <a:endParaRPr lang="en-US" dirty="0" smtClean="0">
              <a:solidFill>
                <a:srgbClr val="FF0000"/>
              </a:solidFill>
            </a:endParaRPr>
          </a:p>
          <a:p>
            <a:pPr marL="285750" indent="-285750" algn="ctr">
              <a:buFont typeface="Arial"/>
              <a:buChar char="•"/>
            </a:pPr>
            <a:r>
              <a:rPr lang="en-US" dirty="0" smtClean="0">
                <a:solidFill>
                  <a:srgbClr val="000090"/>
                </a:solidFill>
              </a:rPr>
              <a:t>The </a:t>
            </a:r>
            <a:r>
              <a:rPr lang="en-US" dirty="0">
                <a:solidFill>
                  <a:srgbClr val="000090"/>
                </a:solidFill>
              </a:rPr>
              <a:t>school can offer the opportunity to </a:t>
            </a:r>
            <a:r>
              <a:rPr lang="en-US" dirty="0" smtClean="0">
                <a:solidFill>
                  <a:srgbClr val="000090"/>
                </a:solidFill>
              </a:rPr>
              <a:t>live </a:t>
            </a:r>
            <a:r>
              <a:rPr lang="en-US" dirty="0">
                <a:solidFill>
                  <a:srgbClr val="000090"/>
                </a:solidFill>
              </a:rPr>
              <a:t>experiences in which boys and girls live together, </a:t>
            </a:r>
            <a:r>
              <a:rPr lang="en-US" dirty="0" smtClean="0">
                <a:solidFill>
                  <a:srgbClr val="000090"/>
                </a:solidFill>
              </a:rPr>
              <a:t>beyond stereotypes.</a:t>
            </a:r>
            <a:endParaRPr lang="it-IT" dirty="0">
              <a:solidFill>
                <a:srgbClr val="000090"/>
              </a:solidFill>
            </a:endParaRPr>
          </a:p>
        </p:txBody>
      </p:sp>
    </p:spTree>
    <p:extLst>
      <p:ext uri="{BB962C8B-B14F-4D97-AF65-F5344CB8AC3E}">
        <p14:creationId xmlns:p14="http://schemas.microsoft.com/office/powerpoint/2010/main" val="25688898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TotalTime>
  <Words>203</Words>
  <Application>Microsoft Macintosh PowerPoint</Application>
  <PresentationFormat>Presentazione su schermo (4:3)</PresentationFormat>
  <Paragraphs>20</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Tema di Office</vt:lpstr>
      <vt:lpstr> Equality gender and  and sport  On the routes of equality </vt:lpstr>
      <vt:lpstr>Presentazione di PowerPoint</vt:lpstr>
      <vt:lpstr>What the school can do in order to promote the equality gender in the sport field?</vt:lpstr>
      <vt:lpstr>Presentazione di PowerPoint</vt:lpstr>
      <vt:lpstr>Presentazione di PowerPoint</vt:lpstr>
      <vt:lpstr>Presentazione di PowerPoint</vt:lpstr>
      <vt:lpstr>Keeping the balance is not easy but everyone wants to try it!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Equality gender and  and sport</dc:title>
  <dc:creator>admin</dc:creator>
  <cp:lastModifiedBy>admin</cp:lastModifiedBy>
  <cp:revision>13</cp:revision>
  <dcterms:created xsi:type="dcterms:W3CDTF">2017-06-30T15:44:03Z</dcterms:created>
  <dcterms:modified xsi:type="dcterms:W3CDTF">2017-06-30T17:53:45Z</dcterms:modified>
</cp:coreProperties>
</file>