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6" r:id="rId4"/>
    <p:sldId id="264" r:id="rId5"/>
    <p:sldId id="263" r:id="rId6"/>
    <p:sldId id="257" r:id="rId7"/>
    <p:sldId id="265" r:id="rId8"/>
    <p:sldId id="271" r:id="rId9"/>
    <p:sldId id="262" r:id="rId10"/>
    <p:sldId id="268" r:id="rId11"/>
    <p:sldId id="270" r:id="rId12"/>
    <p:sldId id="269" r:id="rId13"/>
    <p:sldId id="272" r:id="rId1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7" d="100"/>
          <a:sy n="117" d="100"/>
        </p:scale>
        <p:origin x="-2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4DE95C8-6C8C-DE43-818A-AB218BD6F2AF}" type="datetimeFigureOut">
              <a:rPr lang="it-IT" smtClean="0"/>
              <a:t>02/07/17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262168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DE95C8-6C8C-DE43-818A-AB218BD6F2AF}" type="datetimeFigureOut">
              <a:rPr lang="it-IT" smtClean="0"/>
              <a:t>02/07/17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285145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DE95C8-6C8C-DE43-818A-AB218BD6F2AF}" type="datetimeFigureOut">
              <a:rPr lang="it-IT" smtClean="0"/>
              <a:t>02/07/17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197799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DE95C8-6C8C-DE43-818A-AB218BD6F2AF}" type="datetimeFigureOut">
              <a:rPr lang="it-IT" smtClean="0"/>
              <a:t>02/07/17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351866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14DE95C8-6C8C-DE43-818A-AB218BD6F2AF}" type="datetimeFigureOut">
              <a:rPr lang="it-IT" smtClean="0"/>
              <a:t>02/07/17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388132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4DE95C8-6C8C-DE43-818A-AB218BD6F2AF}" type="datetimeFigureOut">
              <a:rPr lang="it-IT" smtClean="0"/>
              <a:t>02/07/17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1496965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4DE95C8-6C8C-DE43-818A-AB218BD6F2AF}" type="datetimeFigureOut">
              <a:rPr lang="it-IT" smtClean="0"/>
              <a:t>02/07/17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2166762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14DE95C8-6C8C-DE43-818A-AB218BD6F2AF}" type="datetimeFigureOut">
              <a:rPr lang="it-IT" smtClean="0"/>
              <a:t>02/07/17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302760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4DE95C8-6C8C-DE43-818A-AB218BD6F2AF}" type="datetimeFigureOut">
              <a:rPr lang="it-IT" smtClean="0"/>
              <a:t>02/07/17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84531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4DE95C8-6C8C-DE43-818A-AB218BD6F2AF}" type="datetimeFigureOut">
              <a:rPr lang="it-IT" smtClean="0"/>
              <a:t>02/07/17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2194083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4DE95C8-6C8C-DE43-818A-AB218BD6F2AF}" type="datetimeFigureOut">
              <a:rPr lang="it-IT" smtClean="0"/>
              <a:t>02/07/17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59BC01-C719-C44E-AFE6-10E09850AD1E}" type="slidenum">
              <a:rPr lang="it-IT" smtClean="0"/>
              <a:t>‹n.›</a:t>
            </a:fld>
            <a:endParaRPr lang="it-IT"/>
          </a:p>
        </p:txBody>
      </p:sp>
    </p:spTree>
    <p:extLst>
      <p:ext uri="{BB962C8B-B14F-4D97-AF65-F5344CB8AC3E}">
        <p14:creationId xmlns:p14="http://schemas.microsoft.com/office/powerpoint/2010/main" val="2521301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chemeClr val="tx2">
                <a:lumMod val="60000"/>
                <a:lumOff val="40000"/>
                <a:alpha val="80000"/>
              </a:schemeClr>
            </a:gs>
            <a:gs pos="100000">
              <a:srgbClr val="FFFFFF">
                <a:alpha val="8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95C8-6C8C-DE43-818A-AB218BD6F2AF}" type="datetimeFigureOut">
              <a:rPr lang="it-IT" smtClean="0"/>
              <a:t>02/07/17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9BC01-C719-C44E-AFE6-10E09850AD1E}" type="slidenum">
              <a:rPr lang="it-IT" smtClean="0"/>
              <a:t>‹n.›</a:t>
            </a:fld>
            <a:endParaRPr lang="it-IT"/>
          </a:p>
        </p:txBody>
      </p:sp>
    </p:spTree>
    <p:extLst>
      <p:ext uri="{BB962C8B-B14F-4D97-AF65-F5344CB8AC3E}">
        <p14:creationId xmlns:p14="http://schemas.microsoft.com/office/powerpoint/2010/main" val="458299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48118" y="1390038"/>
            <a:ext cx="5558118" cy="1646075"/>
          </a:xfrm>
        </p:spPr>
        <p:txBody>
          <a:bodyPr>
            <a:normAutofit fontScale="90000"/>
          </a:bodyPr>
          <a:lstStyle/>
          <a:p>
            <a:r>
              <a:rPr lang="it-IT" dirty="0" smtClean="0"/>
              <a:t/>
            </a:r>
            <a:br>
              <a:rPr lang="it-IT" dirty="0" smtClean="0"/>
            </a:br>
            <a:r>
              <a:rPr lang="it-IT" dirty="0"/>
              <a:t/>
            </a:r>
            <a:br>
              <a:rPr lang="it-IT" dirty="0"/>
            </a:br>
            <a:r>
              <a:rPr lang="it-IT" sz="2700" b="1" dirty="0" smtClean="0">
                <a:solidFill>
                  <a:srgbClr val="0000FF"/>
                </a:solidFill>
              </a:rPr>
              <a:t>S/</a:t>
            </a:r>
            <a:r>
              <a:rPr lang="it-IT" sz="2700" b="1" dirty="0" err="1" smtClean="0">
                <a:solidFill>
                  <a:srgbClr val="0000FF"/>
                </a:solidFill>
              </a:rPr>
              <a:t>he’s</a:t>
            </a:r>
            <a:r>
              <a:rPr lang="it-IT" sz="2700" b="1" dirty="0" smtClean="0">
                <a:solidFill>
                  <a:srgbClr val="0000FF"/>
                </a:solidFill>
              </a:rPr>
              <a:t> </a:t>
            </a:r>
            <a:r>
              <a:rPr lang="it-IT" sz="2700" b="1" dirty="0" err="1" smtClean="0">
                <a:solidFill>
                  <a:srgbClr val="0000FF"/>
                </a:solidFill>
              </a:rPr>
              <a:t>equal</a:t>
            </a:r>
            <a:r>
              <a:rPr lang="it-IT" sz="2700" b="1" dirty="0" smtClean="0">
                <a:solidFill>
                  <a:srgbClr val="0000FF"/>
                </a:solidFill>
              </a:rPr>
              <a:t> in Europe </a:t>
            </a:r>
            <a:r>
              <a:rPr lang="it-IT" sz="2700" dirty="0" smtClean="0"/>
              <a:t/>
            </a:r>
            <a:br>
              <a:rPr lang="it-IT" sz="2700" dirty="0" smtClean="0"/>
            </a:br>
            <a:r>
              <a:rPr lang="it-IT" sz="2700" dirty="0" smtClean="0">
                <a:solidFill>
                  <a:srgbClr val="FF0000"/>
                </a:solidFill>
              </a:rPr>
              <a:t>1 st Evaluation meeting</a:t>
            </a:r>
            <a:r>
              <a:rPr lang="it-IT" sz="2700" baseline="30000" dirty="0" smtClean="0">
                <a:solidFill>
                  <a:srgbClr val="FF0000"/>
                </a:solidFill>
              </a:rPr>
              <a:t/>
            </a:r>
            <a:br>
              <a:rPr lang="it-IT" sz="2700" baseline="30000" dirty="0" smtClean="0">
                <a:solidFill>
                  <a:srgbClr val="FF0000"/>
                </a:solidFill>
              </a:rPr>
            </a:br>
            <a:r>
              <a:rPr lang="it-IT" sz="2700" dirty="0" smtClean="0">
                <a:solidFill>
                  <a:srgbClr val="0000FF"/>
                </a:solidFill>
              </a:rPr>
              <a:t>FILIATES (GREECE)</a:t>
            </a:r>
            <a:r>
              <a:rPr lang="it-IT" sz="2700" dirty="0" smtClean="0"/>
              <a:t/>
            </a:r>
            <a:br>
              <a:rPr lang="it-IT" sz="2700" dirty="0" smtClean="0"/>
            </a:br>
            <a:r>
              <a:rPr lang="it-IT" sz="2700" dirty="0" smtClean="0">
                <a:solidFill>
                  <a:srgbClr val="0000FF"/>
                </a:solidFill>
              </a:rPr>
              <a:t>24</a:t>
            </a:r>
            <a:r>
              <a:rPr lang="it-IT" sz="2700" baseline="30000" dirty="0" smtClean="0">
                <a:solidFill>
                  <a:srgbClr val="0000FF"/>
                </a:solidFill>
              </a:rPr>
              <a:t>th</a:t>
            </a:r>
            <a:r>
              <a:rPr lang="it-IT" sz="2700" dirty="0" smtClean="0">
                <a:solidFill>
                  <a:srgbClr val="0000FF"/>
                </a:solidFill>
              </a:rPr>
              <a:t> – 27</a:t>
            </a:r>
            <a:r>
              <a:rPr lang="it-IT" sz="2700" baseline="30000" dirty="0" smtClean="0">
                <a:solidFill>
                  <a:srgbClr val="0000FF"/>
                </a:solidFill>
              </a:rPr>
              <a:t>th</a:t>
            </a:r>
            <a:r>
              <a:rPr lang="it-IT" sz="2700" dirty="0" smtClean="0">
                <a:solidFill>
                  <a:srgbClr val="0000FF"/>
                </a:solidFill>
              </a:rPr>
              <a:t>  MAY 2016 </a:t>
            </a:r>
            <a:br>
              <a:rPr lang="it-IT" sz="2700" dirty="0" smtClean="0">
                <a:solidFill>
                  <a:srgbClr val="0000FF"/>
                </a:solidFill>
              </a:rPr>
            </a:br>
            <a:r>
              <a:rPr lang="it-IT" dirty="0" smtClean="0"/>
              <a:t/>
            </a:r>
            <a:br>
              <a:rPr lang="it-IT" dirty="0" smtClean="0"/>
            </a:br>
            <a:endParaRPr lang="it-IT" dirty="0"/>
          </a:p>
        </p:txBody>
      </p:sp>
      <p:pic>
        <p:nvPicPr>
          <p:cNvPr id="4" name="Immagine 3"/>
          <p:cNvPicPr>
            <a:picLocks noChangeAspect="1"/>
          </p:cNvPicPr>
          <p:nvPr/>
        </p:nvPicPr>
        <p:blipFill>
          <a:blip r:embed="rId2"/>
          <a:stretch>
            <a:fillRect/>
          </a:stretch>
        </p:blipFill>
        <p:spPr>
          <a:xfrm>
            <a:off x="1741523" y="3036113"/>
            <a:ext cx="5564713" cy="2925962"/>
          </a:xfrm>
          <a:prstGeom prst="rect">
            <a:avLst/>
          </a:prstGeom>
          <a:solidFill>
            <a:srgbClr val="FFFFFF">
              <a:shade val="85000"/>
            </a:srgbClr>
          </a:solidFill>
          <a:ln w="28575" cap="rnd" cmpd="sng">
            <a:solidFill>
              <a:srgbClr val="4F81B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magine 2"/>
          <p:cNvPicPr>
            <a:picLocks noChangeAspect="1"/>
          </p:cNvPicPr>
          <p:nvPr/>
        </p:nvPicPr>
        <p:blipFill>
          <a:blip r:embed="rId3"/>
          <a:stretch>
            <a:fillRect/>
          </a:stretch>
        </p:blipFill>
        <p:spPr>
          <a:xfrm>
            <a:off x="0" y="0"/>
            <a:ext cx="3075836" cy="1225176"/>
          </a:xfrm>
          <a:prstGeom prst="rect">
            <a:avLst/>
          </a:prstGeom>
        </p:spPr>
      </p:pic>
      <p:pic>
        <p:nvPicPr>
          <p:cNvPr id="5" name="Immagine 4"/>
          <p:cNvPicPr>
            <a:picLocks noChangeAspect="1"/>
          </p:cNvPicPr>
          <p:nvPr/>
        </p:nvPicPr>
        <p:blipFill>
          <a:blip r:embed="rId4"/>
          <a:stretch>
            <a:fillRect/>
          </a:stretch>
        </p:blipFill>
        <p:spPr>
          <a:xfrm>
            <a:off x="6479921" y="56776"/>
            <a:ext cx="2608863" cy="750048"/>
          </a:xfrm>
          <a:prstGeom prst="rect">
            <a:avLst/>
          </a:prstGeom>
        </p:spPr>
      </p:pic>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4353" y="5498170"/>
            <a:ext cx="1240116" cy="1228965"/>
          </a:xfrm>
          <a:prstGeom prst="rect">
            <a:avLst/>
          </a:prstGeom>
        </p:spPr>
      </p:pic>
    </p:spTree>
    <p:extLst>
      <p:ext uri="{BB962C8B-B14F-4D97-AF65-F5344CB8AC3E}">
        <p14:creationId xmlns:p14="http://schemas.microsoft.com/office/powerpoint/2010/main" val="173937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8" y="274638"/>
            <a:ext cx="8229600" cy="1143000"/>
          </a:xfrm>
        </p:spPr>
        <p:txBody>
          <a:bodyPr/>
          <a:lstStyle/>
          <a:p>
            <a:r>
              <a:rPr lang="it-IT" dirty="0" err="1" smtClean="0"/>
              <a:t>Our</a:t>
            </a:r>
            <a:r>
              <a:rPr lang="it-IT" dirty="0" smtClean="0"/>
              <a:t> </a:t>
            </a:r>
            <a:r>
              <a:rPr lang="it-IT" dirty="0" err="1" smtClean="0"/>
              <a:t>meetings</a:t>
            </a:r>
            <a:r>
              <a:rPr lang="it-IT" dirty="0" smtClean="0"/>
              <a:t>’ agenda</a:t>
            </a:r>
            <a:endParaRPr lang="it-IT" dirty="0"/>
          </a:p>
        </p:txBody>
      </p:sp>
      <p:sp>
        <p:nvSpPr>
          <p:cNvPr id="3" name="Segnaposto contenuto 2"/>
          <p:cNvSpPr>
            <a:spLocks noGrp="1"/>
          </p:cNvSpPr>
          <p:nvPr>
            <p:ph idx="1"/>
          </p:nvPr>
        </p:nvSpPr>
        <p:spPr>
          <a:xfrm>
            <a:off x="3532918" y="1417638"/>
            <a:ext cx="2359240" cy="4525963"/>
          </a:xfrm>
        </p:spPr>
        <p:txBody>
          <a:bodyPr>
            <a:normAutofit fontScale="85000" lnSpcReduction="10000"/>
          </a:bodyPr>
          <a:lstStyle/>
          <a:p>
            <a:endParaRPr lang="en-GB" sz="2000" dirty="0" smtClean="0"/>
          </a:p>
          <a:p>
            <a:r>
              <a:rPr lang="en-GB" sz="2000" dirty="0" smtClean="0"/>
              <a:t>Checking timeline;</a:t>
            </a:r>
          </a:p>
          <a:p>
            <a:r>
              <a:rPr lang="en-GB" sz="2000" dirty="0" smtClean="0"/>
              <a:t>Discussing </a:t>
            </a:r>
            <a:r>
              <a:rPr lang="en-GB" sz="2000" dirty="0"/>
              <a:t>some points about the main activities from the next </a:t>
            </a:r>
            <a:r>
              <a:rPr lang="en-GB" sz="2000" dirty="0" smtClean="0"/>
              <a:t>period</a:t>
            </a:r>
            <a:r>
              <a:rPr lang="en-GB" sz="2000" dirty="0"/>
              <a:t>;</a:t>
            </a:r>
            <a:endParaRPr lang="en-GB" sz="2000" dirty="0" smtClean="0"/>
          </a:p>
          <a:p>
            <a:r>
              <a:rPr lang="en-GB" sz="2000" dirty="0" smtClean="0"/>
              <a:t> </a:t>
            </a:r>
            <a:r>
              <a:rPr lang="en-GB" sz="2000" dirty="0"/>
              <a:t>Strategies for dissemination of the project</a:t>
            </a:r>
            <a:r>
              <a:rPr lang="en-GB" sz="2000" dirty="0" smtClean="0"/>
              <a:t>;</a:t>
            </a:r>
          </a:p>
          <a:p>
            <a:r>
              <a:rPr lang="en-GB" sz="2000" dirty="0" smtClean="0"/>
              <a:t> Preparing </a:t>
            </a:r>
            <a:r>
              <a:rPr lang="en-GB" sz="2000" dirty="0"/>
              <a:t>the next exchange of pupils in Finland; </a:t>
            </a:r>
            <a:endParaRPr lang="en-GB" sz="2000" dirty="0" smtClean="0"/>
          </a:p>
          <a:p>
            <a:r>
              <a:rPr lang="en-GB" sz="2000" dirty="0" smtClean="0"/>
              <a:t>Database equality activities and library;</a:t>
            </a:r>
          </a:p>
          <a:p>
            <a:r>
              <a:rPr lang="en-GB" sz="2000" dirty="0" smtClean="0"/>
              <a:t>Doubts, difficulties, purposes.</a:t>
            </a:r>
            <a:endParaRPr lang="it-IT" sz="2000" dirty="0"/>
          </a:p>
        </p:txBody>
      </p:sp>
      <p:pic>
        <p:nvPicPr>
          <p:cNvPr id="8" name="Segnaposto contenuto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46473" y="1605247"/>
            <a:ext cx="2440325" cy="1342085"/>
          </a:xfrm>
          <a:prstGeom prst="rect">
            <a:avLst/>
          </a:prstGeom>
        </p:spPr>
      </p:pic>
      <p:pic>
        <p:nvPicPr>
          <p:cNvPr id="9" name="Immagine 8"/>
          <p:cNvPicPr>
            <a:picLocks noChangeAspect="1"/>
          </p:cNvPicPr>
          <p:nvPr/>
        </p:nvPicPr>
        <p:blipFill>
          <a:blip r:embed="rId3"/>
          <a:stretch>
            <a:fillRect/>
          </a:stretch>
        </p:blipFill>
        <p:spPr>
          <a:xfrm>
            <a:off x="535752" y="2727680"/>
            <a:ext cx="2220299" cy="2220299"/>
          </a:xfrm>
          <a:prstGeom prst="rect">
            <a:avLst/>
          </a:prstGeom>
        </p:spPr>
      </p:pic>
    </p:spTree>
    <p:extLst>
      <p:ext uri="{BB962C8B-B14F-4D97-AF65-F5344CB8AC3E}">
        <p14:creationId xmlns:p14="http://schemas.microsoft.com/office/powerpoint/2010/main" val="88872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err="1" smtClean="0">
                <a:solidFill>
                  <a:srgbClr val="FF0000"/>
                </a:solidFill>
              </a:rPr>
              <a:t>Italy</a:t>
            </a:r>
            <a:r>
              <a:rPr lang="it-IT" sz="2800" dirty="0" smtClean="0">
                <a:solidFill>
                  <a:srgbClr val="FF0000"/>
                </a:solidFill>
              </a:rPr>
              <a:t> </a:t>
            </a:r>
            <a:r>
              <a:rPr lang="it-IT" sz="2800" dirty="0" err="1" smtClean="0">
                <a:solidFill>
                  <a:srgbClr val="FF0000"/>
                </a:solidFill>
              </a:rPr>
              <a:t>presents</a:t>
            </a:r>
            <a:r>
              <a:rPr lang="it-IT" sz="2800" dirty="0" smtClean="0">
                <a:solidFill>
                  <a:srgbClr val="FF0000"/>
                </a:solidFill>
              </a:rPr>
              <a:t> </a:t>
            </a:r>
            <a:r>
              <a:rPr lang="it-IT" sz="2800" dirty="0" err="1" smtClean="0">
                <a:solidFill>
                  <a:srgbClr val="FF0000"/>
                </a:solidFill>
              </a:rPr>
              <a:t>its</a:t>
            </a:r>
            <a:r>
              <a:rPr lang="it-IT" sz="2800" dirty="0" smtClean="0">
                <a:solidFill>
                  <a:srgbClr val="FF0000"/>
                </a:solidFill>
              </a:rPr>
              <a:t> </a:t>
            </a:r>
            <a:r>
              <a:rPr lang="it-IT" sz="2800" dirty="0" err="1" smtClean="0">
                <a:solidFill>
                  <a:srgbClr val="FF0000"/>
                </a:solidFill>
              </a:rPr>
              <a:t>own</a:t>
            </a:r>
            <a:r>
              <a:rPr lang="it-IT" sz="2800" dirty="0" smtClean="0">
                <a:solidFill>
                  <a:srgbClr val="FF0000"/>
                </a:solidFill>
              </a:rPr>
              <a:t> </a:t>
            </a:r>
            <a:r>
              <a:rPr lang="it-IT" sz="2800" dirty="0" err="1" smtClean="0">
                <a:solidFill>
                  <a:srgbClr val="FF0000"/>
                </a:solidFill>
              </a:rPr>
              <a:t>equality</a:t>
            </a:r>
            <a:r>
              <a:rPr lang="it-IT" sz="2800" dirty="0" smtClean="0">
                <a:solidFill>
                  <a:srgbClr val="FF0000"/>
                </a:solidFill>
              </a:rPr>
              <a:t> </a:t>
            </a:r>
            <a:r>
              <a:rPr lang="it-IT" sz="2800" dirty="0" err="1" smtClean="0">
                <a:solidFill>
                  <a:srgbClr val="FF0000"/>
                </a:solidFill>
              </a:rPr>
              <a:t>song</a:t>
            </a:r>
            <a:r>
              <a:rPr lang="it-IT" sz="2800" dirty="0" smtClean="0">
                <a:solidFill>
                  <a:srgbClr val="FF0000"/>
                </a:solidFill>
              </a:rPr>
              <a:t> with a video and </a:t>
            </a:r>
            <a:r>
              <a:rPr lang="it-IT" sz="2800" dirty="0" err="1" smtClean="0">
                <a:solidFill>
                  <a:srgbClr val="FF0000"/>
                </a:solidFill>
              </a:rPr>
              <a:t>puprpose</a:t>
            </a:r>
            <a:r>
              <a:rPr lang="it-IT" sz="2800" dirty="0" smtClean="0">
                <a:solidFill>
                  <a:srgbClr val="FF0000"/>
                </a:solidFill>
              </a:rPr>
              <a:t> to </a:t>
            </a:r>
            <a:r>
              <a:rPr lang="it-IT" sz="2800" dirty="0" err="1" smtClean="0">
                <a:solidFill>
                  <a:srgbClr val="FF0000"/>
                </a:solidFill>
              </a:rPr>
              <a:t>learn</a:t>
            </a:r>
            <a:r>
              <a:rPr lang="it-IT" sz="2800" dirty="0" smtClean="0">
                <a:solidFill>
                  <a:srgbClr val="FF0000"/>
                </a:solidFill>
              </a:rPr>
              <a:t> and </a:t>
            </a:r>
            <a:r>
              <a:rPr lang="it-IT" sz="2800" dirty="0" err="1" smtClean="0">
                <a:solidFill>
                  <a:srgbClr val="FF0000"/>
                </a:solidFill>
              </a:rPr>
              <a:t>sing</a:t>
            </a:r>
            <a:r>
              <a:rPr lang="it-IT" sz="2800" dirty="0" smtClean="0">
                <a:solidFill>
                  <a:srgbClr val="FF0000"/>
                </a:solidFill>
              </a:rPr>
              <a:t> the </a:t>
            </a:r>
            <a:r>
              <a:rPr lang="it-IT" sz="2800" dirty="0" err="1" smtClean="0">
                <a:solidFill>
                  <a:srgbClr val="FF0000"/>
                </a:solidFill>
              </a:rPr>
              <a:t>song</a:t>
            </a:r>
            <a:r>
              <a:rPr lang="it-IT" sz="2800" dirty="0" smtClean="0">
                <a:solidFill>
                  <a:srgbClr val="FF0000"/>
                </a:solidFill>
              </a:rPr>
              <a:t> in </a:t>
            </a:r>
            <a:r>
              <a:rPr lang="it-IT" sz="2800" dirty="0" err="1" smtClean="0">
                <a:solidFill>
                  <a:srgbClr val="FF0000"/>
                </a:solidFill>
              </a:rPr>
              <a:t>all</a:t>
            </a:r>
            <a:r>
              <a:rPr lang="it-IT" sz="2800" dirty="0" smtClean="0">
                <a:solidFill>
                  <a:srgbClr val="FF0000"/>
                </a:solidFill>
              </a:rPr>
              <a:t> the </a:t>
            </a:r>
            <a:r>
              <a:rPr lang="it-IT" sz="2800" dirty="0" err="1" smtClean="0">
                <a:solidFill>
                  <a:srgbClr val="FF0000"/>
                </a:solidFill>
              </a:rPr>
              <a:t>school</a:t>
            </a:r>
            <a:r>
              <a:rPr lang="it-IT" sz="2800" dirty="0" smtClean="0">
                <a:solidFill>
                  <a:srgbClr val="FF0000"/>
                </a:solidFill>
              </a:rPr>
              <a:t> </a:t>
            </a:r>
            <a:r>
              <a:rPr lang="it-IT" sz="2800" dirty="0" err="1" smtClean="0">
                <a:solidFill>
                  <a:srgbClr val="FF0000"/>
                </a:solidFill>
              </a:rPr>
              <a:t>partners</a:t>
            </a:r>
            <a:endParaRPr lang="it-IT" sz="2800" dirty="0">
              <a:solidFill>
                <a:srgbClr val="FF0000"/>
              </a:solidFill>
            </a:endParaRPr>
          </a:p>
        </p:txBody>
      </p:sp>
      <p:pic>
        <p:nvPicPr>
          <p:cNvPr id="4" name="Segnaposto contenuto 3" descr="13305009_1173426889354854_926862446180892076_o.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20398" y="1600201"/>
            <a:ext cx="7966402" cy="4381214"/>
          </a:xfrm>
          <a:prstGeom prst="rect">
            <a:avLst/>
          </a:prstGeom>
        </p:spPr>
      </p:pic>
      <p:pic>
        <p:nvPicPr>
          <p:cNvPr id="5" name="Immagine 4" descr="13350450_1173426646021545_17572102558147050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375" y="4639292"/>
            <a:ext cx="3951230" cy="22187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46750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6" descr="13254293_1291748727505319_975895464635804900_n.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6437" y="0"/>
            <a:ext cx="4441223" cy="33572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ttangolo 2"/>
          <p:cNvSpPr/>
          <p:nvPr/>
        </p:nvSpPr>
        <p:spPr>
          <a:xfrm>
            <a:off x="6511110" y="5207469"/>
            <a:ext cx="184666" cy="369332"/>
          </a:xfrm>
          <a:prstGeom prst="rect">
            <a:avLst/>
          </a:prstGeom>
        </p:spPr>
        <p:txBody>
          <a:bodyPr wrap="none">
            <a:spAutoFit/>
          </a:bodyPr>
          <a:lstStyle/>
          <a:p>
            <a:r>
              <a:rPr lang="it-IT" dirty="0" smtClean="0"/>
              <a:t> </a:t>
            </a:r>
            <a:endParaRPr lang="it-IT" dirty="0"/>
          </a:p>
        </p:txBody>
      </p:sp>
      <p:pic>
        <p:nvPicPr>
          <p:cNvPr id="8" name="Immagine 7" descr="13391525_1302636169749908_8624992707457541306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361" y="2420790"/>
            <a:ext cx="4932251" cy="44372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Immagine 9" descr="13308366_1087260011346118_5096370406491076546_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660" y="0"/>
            <a:ext cx="4476340" cy="33572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Immagine 10" descr="13301356_1173434356020774_8784522617244196790_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655" y="2735295"/>
            <a:ext cx="3571564" cy="26786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2" name="Angolo ripiegato 11"/>
          <p:cNvSpPr/>
          <p:nvPr/>
        </p:nvSpPr>
        <p:spPr>
          <a:xfrm>
            <a:off x="4133193" y="2735295"/>
            <a:ext cx="2096923" cy="955290"/>
          </a:xfrm>
          <a:prstGeom prst="foldedCorner">
            <a:avLst/>
          </a:prstGeom>
          <a:solidFill>
            <a:srgbClr val="FFFF00">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r>
              <a:rPr lang="en-GB" dirty="0" err="1">
                <a:solidFill>
                  <a:srgbClr val="FF0000"/>
                </a:solidFill>
              </a:rPr>
              <a:t>Parga</a:t>
            </a:r>
            <a:r>
              <a:rPr lang="en-GB" dirty="0">
                <a:solidFill>
                  <a:srgbClr val="FF0000"/>
                </a:solidFill>
              </a:rPr>
              <a:t> Town</a:t>
            </a:r>
            <a:r>
              <a:rPr lang="it-IT" dirty="0">
                <a:solidFill>
                  <a:srgbClr val="FF0000"/>
                </a:solidFill>
              </a:rPr>
              <a:t> </a:t>
            </a:r>
          </a:p>
          <a:p>
            <a:r>
              <a:rPr lang="en-GB" dirty="0" err="1">
                <a:solidFill>
                  <a:srgbClr val="FF0000"/>
                </a:solidFill>
              </a:rPr>
              <a:t>Nekromanteion</a:t>
            </a:r>
            <a:endParaRPr lang="en-GB" dirty="0">
              <a:solidFill>
                <a:srgbClr val="FF0000"/>
              </a:solidFill>
            </a:endParaRPr>
          </a:p>
          <a:p>
            <a:r>
              <a:rPr lang="en-GB" dirty="0" err="1">
                <a:solidFill>
                  <a:srgbClr val="FF0000"/>
                </a:solidFill>
              </a:rPr>
              <a:t>Achilleion</a:t>
            </a:r>
            <a:r>
              <a:rPr lang="en-GB" dirty="0">
                <a:solidFill>
                  <a:srgbClr val="FF0000"/>
                </a:solidFill>
              </a:rPr>
              <a:t> </a:t>
            </a:r>
            <a:r>
              <a:rPr lang="en-GB" dirty="0" smtClean="0">
                <a:solidFill>
                  <a:srgbClr val="FF0000"/>
                </a:solidFill>
              </a:rPr>
              <a:t>(Kerkira)</a:t>
            </a:r>
            <a:endParaRPr lang="it-IT" dirty="0">
              <a:solidFill>
                <a:srgbClr val="FF0000"/>
              </a:solidFill>
            </a:endParaRPr>
          </a:p>
        </p:txBody>
      </p:sp>
      <p:sp>
        <p:nvSpPr>
          <p:cNvPr id="13" name="CasellaDiTesto 12"/>
          <p:cNvSpPr txBox="1"/>
          <p:nvPr/>
        </p:nvSpPr>
        <p:spPr>
          <a:xfrm>
            <a:off x="226437" y="21711"/>
            <a:ext cx="8783232" cy="461665"/>
          </a:xfrm>
          <a:prstGeom prst="rect">
            <a:avLst/>
          </a:prstGeom>
          <a:noFill/>
        </p:spPr>
        <p:txBody>
          <a:bodyPr wrap="square" rtlCol="0">
            <a:spAutoFit/>
          </a:bodyPr>
          <a:lstStyle/>
          <a:p>
            <a:r>
              <a:rPr lang="en-US" sz="2400" dirty="0">
                <a:solidFill>
                  <a:srgbClr val="FF0000"/>
                </a:solidFill>
              </a:rPr>
              <a:t>T</a:t>
            </a:r>
            <a:r>
              <a:rPr lang="en-US" sz="2400" dirty="0" smtClean="0">
                <a:solidFill>
                  <a:srgbClr val="FF0000"/>
                </a:solidFill>
              </a:rPr>
              <a:t>he amazing </a:t>
            </a:r>
            <a:r>
              <a:rPr lang="en-US" sz="2400" dirty="0">
                <a:solidFill>
                  <a:srgbClr val="FF0000"/>
                </a:solidFill>
              </a:rPr>
              <a:t>history of Greece and the blue of its fantastic sea</a:t>
            </a:r>
            <a:endParaRPr lang="it-IT" sz="2400" dirty="0">
              <a:solidFill>
                <a:srgbClr val="FF0000"/>
              </a:solidFill>
            </a:endParaRPr>
          </a:p>
        </p:txBody>
      </p:sp>
    </p:spTree>
    <p:extLst>
      <p:ext uri="{BB962C8B-B14F-4D97-AF65-F5344CB8AC3E}">
        <p14:creationId xmlns:p14="http://schemas.microsoft.com/office/powerpoint/2010/main" val="50246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G_36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uore 5"/>
          <p:cNvSpPr/>
          <p:nvPr/>
        </p:nvSpPr>
        <p:spPr>
          <a:xfrm>
            <a:off x="8228107" y="5830467"/>
            <a:ext cx="672001" cy="672012"/>
          </a:xfrm>
          <a:prstGeom prst="heart">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5" name="Nuvola 4"/>
          <p:cNvSpPr/>
          <p:nvPr/>
        </p:nvSpPr>
        <p:spPr>
          <a:xfrm>
            <a:off x="5875884" y="5281446"/>
            <a:ext cx="2583496" cy="135990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Thank’you</a:t>
            </a:r>
            <a:r>
              <a:rPr lang="it-IT" dirty="0"/>
              <a:t>!</a:t>
            </a:r>
          </a:p>
        </p:txBody>
      </p:sp>
      <p:sp>
        <p:nvSpPr>
          <p:cNvPr id="7" name="Cuore 6"/>
          <p:cNvSpPr/>
          <p:nvPr/>
        </p:nvSpPr>
        <p:spPr>
          <a:xfrm>
            <a:off x="8564613" y="5892034"/>
            <a:ext cx="521719" cy="610445"/>
          </a:xfrm>
          <a:prstGeom prst="heart">
            <a:avLst/>
          </a:prstGeom>
          <a:solidFill>
            <a:srgbClr val="FF0000">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3212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19954" y="274638"/>
            <a:ext cx="2866846" cy="3447014"/>
          </a:xfrm>
        </p:spPr>
        <p:txBody>
          <a:bodyPr>
            <a:normAutofit/>
          </a:bodyPr>
          <a:lstStyle/>
          <a:p>
            <a:r>
              <a:rPr lang="it-IT" sz="3200" dirty="0" err="1" smtClean="0">
                <a:solidFill>
                  <a:srgbClr val="FF0000"/>
                </a:solidFill>
              </a:rPr>
              <a:t>Arriving</a:t>
            </a:r>
            <a:r>
              <a:rPr lang="it-IT" sz="3200" dirty="0" smtClean="0">
                <a:solidFill>
                  <a:srgbClr val="FF0000"/>
                </a:solidFill>
              </a:rPr>
              <a:t> in </a:t>
            </a:r>
            <a:r>
              <a:rPr lang="en-GB" sz="3200" dirty="0">
                <a:solidFill>
                  <a:srgbClr val="FF0000"/>
                </a:solidFill>
              </a:rPr>
              <a:t>Konstantinos </a:t>
            </a:r>
            <a:r>
              <a:rPr lang="en-GB" sz="3200" dirty="0" err="1" smtClean="0">
                <a:solidFill>
                  <a:srgbClr val="FF0000"/>
                </a:solidFill>
              </a:rPr>
              <a:t>Zappas</a:t>
            </a:r>
            <a:r>
              <a:rPr lang="en-GB" sz="3200" dirty="0" smtClean="0">
                <a:solidFill>
                  <a:srgbClr val="FF0000"/>
                </a:solidFill>
              </a:rPr>
              <a:t> school </a:t>
            </a:r>
            <a:endParaRPr lang="it-IT" sz="3200" dirty="0">
              <a:solidFill>
                <a:srgbClr val="FF0000"/>
              </a:solidFill>
            </a:endParaRPr>
          </a:p>
        </p:txBody>
      </p:sp>
      <p:pic>
        <p:nvPicPr>
          <p:cNvPr id="4" name="Segnaposto contenut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237"/>
          <a:stretch/>
        </p:blipFill>
        <p:spPr>
          <a:xfrm>
            <a:off x="77437" y="4152347"/>
            <a:ext cx="4373084" cy="26176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Segnaposto contenuto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4307479"/>
            <a:ext cx="4477665" cy="24625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magin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20" y="91025"/>
            <a:ext cx="5300738" cy="3975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057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1612" y="5088960"/>
            <a:ext cx="7689999" cy="1192320"/>
          </a:xfrm>
        </p:spPr>
        <p:txBody>
          <a:bodyPr>
            <a:normAutofit/>
          </a:bodyPr>
          <a:lstStyle/>
          <a:p>
            <a:r>
              <a:rPr lang="en-US" sz="2800" dirty="0"/>
              <a:t>Accepted by the school community</a:t>
            </a:r>
            <a:endParaRPr lang="it-IT" sz="2800" dirty="0"/>
          </a:p>
        </p:txBody>
      </p:sp>
      <p:pic>
        <p:nvPicPr>
          <p:cNvPr id="5" name="Segnaposto contenuto 4"/>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65243" y="941760"/>
            <a:ext cx="8121557" cy="4466543"/>
          </a:xfrm>
        </p:spPr>
      </p:pic>
    </p:spTree>
    <p:extLst>
      <p:ext uri="{BB962C8B-B14F-4D97-AF65-F5344CB8AC3E}">
        <p14:creationId xmlns:p14="http://schemas.microsoft.com/office/powerpoint/2010/main" val="2184631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26609" y="81377"/>
            <a:ext cx="4196521" cy="636449"/>
          </a:xfrm>
        </p:spPr>
        <p:txBody>
          <a:bodyPr>
            <a:normAutofit fontScale="90000"/>
          </a:bodyPr>
          <a:lstStyle/>
          <a:p>
            <a:r>
              <a:rPr lang="it-IT" b="1" dirty="0" smtClean="0">
                <a:solidFill>
                  <a:srgbClr val="FF0000"/>
                </a:solidFill>
              </a:rPr>
              <a:t/>
            </a:r>
            <a:br>
              <a:rPr lang="it-IT" b="1" dirty="0" smtClean="0">
                <a:solidFill>
                  <a:srgbClr val="FF0000"/>
                </a:solidFill>
              </a:rPr>
            </a:br>
            <a:r>
              <a:rPr lang="it-IT" sz="3100" b="1" dirty="0" smtClean="0">
                <a:solidFill>
                  <a:srgbClr val="FF0000"/>
                </a:solidFill>
              </a:rPr>
              <a:t>Welcome </a:t>
            </a:r>
            <a:r>
              <a:rPr lang="it-IT" sz="3100" b="1" dirty="0" err="1">
                <a:solidFill>
                  <a:srgbClr val="FF0000"/>
                </a:solidFill>
              </a:rPr>
              <a:t>Ceremony</a:t>
            </a:r>
            <a:r>
              <a:rPr lang="it-IT" dirty="0"/>
              <a:t/>
            </a:r>
            <a:br>
              <a:rPr lang="it-IT" dirty="0"/>
            </a:br>
            <a:endParaRPr lang="it-IT" dirty="0"/>
          </a:p>
        </p:txBody>
      </p:sp>
      <p:pic>
        <p:nvPicPr>
          <p:cNvPr id="4" name="Segnaposto contenuto 3" descr="foto grecia 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14114" y="81377"/>
            <a:ext cx="4417391" cy="24293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Segnaposto contenuto 3" descr="foto grecia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01098" y="4040447"/>
            <a:ext cx="4951103" cy="27229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magin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14" y="2765624"/>
            <a:ext cx="5330319" cy="39977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5070" y="824033"/>
            <a:ext cx="4097131" cy="3072849"/>
          </a:xfrm>
          <a:prstGeom prst="snip2DiagRect">
            <a:avLst>
              <a:gd name="adj1" fmla="val 0"/>
              <a:gd name="adj2" fmla="val 2277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214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382"/>
            <a:ext cx="8229600" cy="1143000"/>
          </a:xfrm>
          <a:solidFill>
            <a:schemeClr val="accent6">
              <a:lumMod val="40000"/>
              <a:lumOff val="60000"/>
              <a:alpha val="80000"/>
            </a:schemeClr>
          </a:solidFill>
        </p:spPr>
        <p:txBody>
          <a:bodyPr>
            <a:normAutofit/>
          </a:bodyPr>
          <a:lstStyle/>
          <a:p>
            <a:r>
              <a:rPr lang="en-GB" dirty="0" smtClean="0">
                <a:solidFill>
                  <a:srgbClr val="FF0000"/>
                </a:solidFill>
              </a:rPr>
              <a:t>Songs </a:t>
            </a:r>
            <a:r>
              <a:rPr lang="en-GB" dirty="0">
                <a:solidFill>
                  <a:srgbClr val="FF0000"/>
                </a:solidFill>
              </a:rPr>
              <a:t>and dances by </a:t>
            </a:r>
            <a:r>
              <a:rPr lang="en-GB" dirty="0" smtClean="0">
                <a:solidFill>
                  <a:srgbClr val="FF0000"/>
                </a:solidFill>
              </a:rPr>
              <a:t>boys and girls</a:t>
            </a:r>
            <a:endParaRPr lang="it-IT" dirty="0">
              <a:solidFill>
                <a:srgbClr val="FF0000"/>
              </a:solidFill>
            </a:endParaRPr>
          </a:p>
        </p:txBody>
      </p:sp>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733722" y="1211382"/>
            <a:ext cx="5310888" cy="2920784"/>
          </a:xfrm>
          <a:prstGeom prst="snip2DiagRect">
            <a:avLst/>
          </a:prstGeom>
          <a:solidFill>
            <a:srgbClr val="FFFFFF">
              <a:shade val="85000"/>
            </a:srgbClr>
          </a:solidFill>
          <a:ln w="28575" cap="sq" cmpd="sng">
            <a:solidFill>
              <a:srgbClr val="4F81B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Segnaposto contenuto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695" y="3324416"/>
            <a:ext cx="5752898" cy="3163873"/>
          </a:xfrm>
          <a:prstGeom prst="snip2DiagRect">
            <a:avLst>
              <a:gd name="adj1" fmla="val 0"/>
              <a:gd name="adj2" fmla="val 34165"/>
            </a:avLst>
          </a:prstGeom>
          <a:solidFill>
            <a:srgbClr val="FFFFFF">
              <a:shade val="85000"/>
            </a:srgbClr>
          </a:solidFill>
          <a:ln w="28575" cap="sq" cmpd="sng">
            <a:solidFill>
              <a:srgbClr val="4F81B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itolo 1"/>
          <p:cNvSpPr txBox="1">
            <a:spLocks/>
          </p:cNvSpPr>
          <p:nvPr/>
        </p:nvSpPr>
        <p:spPr>
          <a:xfrm>
            <a:off x="4704522" y="5756696"/>
            <a:ext cx="4340088" cy="731593"/>
          </a:xfrm>
          <a:prstGeom prst="rect">
            <a:avLst/>
          </a:prstGeom>
          <a:solidFill>
            <a:schemeClr val="accent6">
              <a:lumMod val="40000"/>
              <a:lumOff val="60000"/>
              <a:alpha val="80000"/>
            </a:schemeClr>
          </a:solidFill>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smtClean="0">
                <a:solidFill>
                  <a:srgbClr val="000090"/>
                </a:solidFill>
              </a:rPr>
              <a:t>And </a:t>
            </a:r>
            <a:r>
              <a:rPr lang="it-IT" dirty="0" err="1" smtClean="0">
                <a:solidFill>
                  <a:srgbClr val="000090"/>
                </a:solidFill>
              </a:rPr>
              <a:t>traditional</a:t>
            </a:r>
            <a:r>
              <a:rPr lang="it-IT" dirty="0" smtClean="0">
                <a:solidFill>
                  <a:srgbClr val="000090"/>
                </a:solidFill>
              </a:rPr>
              <a:t> Sirtaki</a:t>
            </a:r>
            <a:endParaRPr lang="it-IT" dirty="0">
              <a:solidFill>
                <a:srgbClr val="000090"/>
              </a:solidFill>
            </a:endParaRPr>
          </a:p>
        </p:txBody>
      </p:sp>
    </p:spTree>
    <p:extLst>
      <p:ext uri="{BB962C8B-B14F-4D97-AF65-F5344CB8AC3E}">
        <p14:creationId xmlns:p14="http://schemas.microsoft.com/office/powerpoint/2010/main" val="160368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5688" y="0"/>
            <a:ext cx="3891112" cy="2815132"/>
          </a:xfrm>
        </p:spPr>
        <p:txBody>
          <a:bodyPr>
            <a:noAutofit/>
          </a:bodyPr>
          <a:lstStyle/>
          <a:p>
            <a:r>
              <a:rPr lang="en-US" sz="3200" dirty="0">
                <a:solidFill>
                  <a:srgbClr val="FF0000"/>
                </a:solidFill>
              </a:rPr>
              <a:t>The </a:t>
            </a:r>
            <a:r>
              <a:rPr lang="en-US" sz="3200" dirty="0" err="1" smtClean="0">
                <a:solidFill>
                  <a:srgbClr val="FF0000"/>
                </a:solidFill>
              </a:rPr>
              <a:t>Sirtaki</a:t>
            </a:r>
            <a:r>
              <a:rPr lang="en-US" sz="3200" dirty="0" smtClean="0">
                <a:solidFill>
                  <a:srgbClr val="FF0000"/>
                </a:solidFill>
              </a:rPr>
              <a:t> </a:t>
            </a:r>
            <a:r>
              <a:rPr lang="en-US" sz="3200" dirty="0">
                <a:solidFill>
                  <a:srgbClr val="FF0000"/>
                </a:solidFill>
              </a:rPr>
              <a:t>is contagious </a:t>
            </a:r>
            <a:r>
              <a:rPr lang="en-US" sz="3200" dirty="0" smtClean="0">
                <a:solidFill>
                  <a:srgbClr val="FF0000"/>
                </a:solidFill>
              </a:rPr>
              <a:t>and </a:t>
            </a:r>
            <a:r>
              <a:rPr lang="en-US" sz="3200" dirty="0">
                <a:solidFill>
                  <a:srgbClr val="FF0000"/>
                </a:solidFill>
              </a:rPr>
              <a:t>moreover, an </a:t>
            </a:r>
            <a:r>
              <a:rPr lang="en-US" sz="3200" dirty="0" smtClean="0">
                <a:solidFill>
                  <a:srgbClr val="FF0000"/>
                </a:solidFill>
              </a:rPr>
              <a:t>Erasmus </a:t>
            </a:r>
            <a:r>
              <a:rPr lang="en-US" sz="3200" dirty="0">
                <a:solidFill>
                  <a:srgbClr val="FF0000"/>
                </a:solidFill>
              </a:rPr>
              <a:t>project is also this!</a:t>
            </a:r>
            <a:endParaRPr lang="it-IT" sz="3200" dirty="0">
              <a:solidFill>
                <a:srgbClr val="FF0000"/>
              </a:solidFill>
            </a:endParaRPr>
          </a:p>
        </p:txBody>
      </p:sp>
      <p:pic>
        <p:nvPicPr>
          <p:cNvPr id="4" name="Segnaposto contenuto 3" descr="foto grecia1.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356005" y="2877296"/>
            <a:ext cx="6659388" cy="36624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Immagin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381" y="274638"/>
            <a:ext cx="5097638" cy="38074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4673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1"/>
            <a:ext cx="3750365" cy="3013115"/>
          </a:xfrm>
        </p:spPr>
        <p:txBody>
          <a:bodyPr>
            <a:normAutofit/>
          </a:bodyPr>
          <a:lstStyle/>
          <a:p>
            <a:r>
              <a:rPr lang="it-IT" sz="3200" dirty="0" smtClean="0">
                <a:solidFill>
                  <a:srgbClr val="FF0000"/>
                </a:solidFill>
              </a:rPr>
              <a:t>At </a:t>
            </a:r>
            <a:r>
              <a:rPr lang="it-IT" sz="3200" dirty="0" err="1" smtClean="0">
                <a:solidFill>
                  <a:srgbClr val="FF0000"/>
                </a:solidFill>
              </a:rPr>
              <a:t>school</a:t>
            </a:r>
            <a:r>
              <a:rPr lang="it-IT" sz="3200" dirty="0" smtClean="0">
                <a:solidFill>
                  <a:srgbClr val="FF0000"/>
                </a:solidFill>
              </a:rPr>
              <a:t> to </a:t>
            </a:r>
            <a:r>
              <a:rPr lang="it-IT" sz="3200" dirty="0" err="1" smtClean="0">
                <a:solidFill>
                  <a:srgbClr val="FF0000"/>
                </a:solidFill>
              </a:rPr>
              <a:t>visit</a:t>
            </a:r>
            <a:r>
              <a:rPr lang="it-IT" sz="3200" dirty="0" smtClean="0">
                <a:solidFill>
                  <a:srgbClr val="FF0000"/>
                </a:solidFill>
              </a:rPr>
              <a:t> </a:t>
            </a:r>
            <a:r>
              <a:rPr lang="it-IT" sz="3200" dirty="0" err="1" smtClean="0">
                <a:solidFill>
                  <a:srgbClr val="FF0000"/>
                </a:solidFill>
              </a:rPr>
              <a:t>classroom</a:t>
            </a:r>
            <a:r>
              <a:rPr lang="it-IT" sz="3200" dirty="0" smtClean="0">
                <a:solidFill>
                  <a:srgbClr val="FF0000"/>
                </a:solidFill>
              </a:rPr>
              <a:t>, assist to </a:t>
            </a:r>
            <a:r>
              <a:rPr lang="it-IT" sz="3200" dirty="0" err="1" smtClean="0">
                <a:solidFill>
                  <a:srgbClr val="FF0000"/>
                </a:solidFill>
              </a:rPr>
              <a:t>lessons</a:t>
            </a:r>
            <a:r>
              <a:rPr lang="it-IT" sz="3200" dirty="0" smtClean="0">
                <a:solidFill>
                  <a:srgbClr val="FF0000"/>
                </a:solidFill>
              </a:rPr>
              <a:t>, </a:t>
            </a:r>
            <a:r>
              <a:rPr lang="it-IT" sz="3200" dirty="0" err="1" smtClean="0">
                <a:solidFill>
                  <a:srgbClr val="FF0000"/>
                </a:solidFill>
              </a:rPr>
              <a:t>sing</a:t>
            </a:r>
            <a:r>
              <a:rPr lang="it-IT" sz="3200" dirty="0" smtClean="0">
                <a:solidFill>
                  <a:srgbClr val="FF0000"/>
                </a:solidFill>
              </a:rPr>
              <a:t> </a:t>
            </a:r>
            <a:r>
              <a:rPr lang="it-IT" sz="3200" dirty="0" err="1" smtClean="0">
                <a:solidFill>
                  <a:srgbClr val="FF0000"/>
                </a:solidFill>
              </a:rPr>
              <a:t>together</a:t>
            </a:r>
            <a:r>
              <a:rPr lang="it-IT" sz="3200" dirty="0" smtClean="0">
                <a:solidFill>
                  <a:srgbClr val="FF0000"/>
                </a:solidFill>
              </a:rPr>
              <a:t>, </a:t>
            </a:r>
            <a:r>
              <a:rPr lang="it-IT" sz="3200" dirty="0" err="1" smtClean="0">
                <a:solidFill>
                  <a:srgbClr val="FF0000"/>
                </a:solidFill>
              </a:rPr>
              <a:t>exchange</a:t>
            </a:r>
            <a:r>
              <a:rPr lang="it-IT" sz="3200" dirty="0" smtClean="0">
                <a:solidFill>
                  <a:srgbClr val="FF0000"/>
                </a:solidFill>
              </a:rPr>
              <a:t> </a:t>
            </a:r>
            <a:r>
              <a:rPr lang="it-IT" sz="3200" dirty="0" err="1" smtClean="0">
                <a:solidFill>
                  <a:srgbClr val="FF0000"/>
                </a:solidFill>
              </a:rPr>
              <a:t>presents</a:t>
            </a:r>
            <a:r>
              <a:rPr lang="it-IT" sz="3200" dirty="0" smtClean="0">
                <a:solidFill>
                  <a:srgbClr val="FF0000"/>
                </a:solidFill>
              </a:rPr>
              <a:t>…</a:t>
            </a:r>
            <a:endParaRPr lang="it-IT" sz="3200" dirty="0">
              <a:solidFill>
                <a:srgbClr val="FF0000"/>
              </a:solidFill>
            </a:endParaRPr>
          </a:p>
        </p:txBody>
      </p:sp>
      <p:pic>
        <p:nvPicPr>
          <p:cNvPr id="2" name="Immagin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650434"/>
            <a:ext cx="5610087" cy="4207566"/>
          </a:xfrm>
          <a:prstGeom prst="rect">
            <a:avLst/>
          </a:prstGeom>
        </p:spPr>
      </p:pic>
      <p:pic>
        <p:nvPicPr>
          <p:cNvPr id="7" name="Immagine 6" descr="13312889_1087261288012657_5599730843710879932_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42523" y="0"/>
            <a:ext cx="5201477" cy="6769654"/>
          </a:xfrm>
          <a:prstGeom prst="rect">
            <a:avLst/>
          </a:prstGeom>
        </p:spPr>
      </p:pic>
    </p:spTree>
    <p:extLst>
      <p:ext uri="{BB962C8B-B14F-4D97-AF65-F5344CB8AC3E}">
        <p14:creationId xmlns:p14="http://schemas.microsoft.com/office/powerpoint/2010/main" val="1737993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338739" y="3665330"/>
            <a:ext cx="5805261" cy="3192670"/>
          </a:xfrm>
          <a:prstGeom prst="rect">
            <a:avLst/>
          </a:prstGeom>
        </p:spPr>
      </p:pic>
      <p:pic>
        <p:nvPicPr>
          <p:cNvPr id="5"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769652" cy="5077239"/>
          </a:xfrm>
          <a:prstGeom prst="rect">
            <a:avLst/>
          </a:prstGeom>
        </p:spPr>
      </p:pic>
      <p:sp>
        <p:nvSpPr>
          <p:cNvPr id="6" name="Rettangolo 5"/>
          <p:cNvSpPr/>
          <p:nvPr/>
        </p:nvSpPr>
        <p:spPr>
          <a:xfrm>
            <a:off x="674232" y="1023683"/>
            <a:ext cx="8204726" cy="1969100"/>
          </a:xfrm>
          <a:prstGeom prst="rect">
            <a:avLst/>
          </a:prstGeom>
          <a:noFill/>
        </p:spPr>
        <p:txBody>
          <a:bodyPr wrap="none" lIns="91440" tIns="45720" rIns="91440" bIns="45720">
            <a:prstTxWarp prst="textArchUp">
              <a:avLst>
                <a:gd name="adj" fmla="val 10800000"/>
              </a:avLst>
            </a:prstTxWarp>
            <a:spAutoFit/>
          </a:bodyPr>
          <a:lstStyle/>
          <a:p>
            <a:pPr algn="ct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Song, </a:t>
            </a:r>
            <a:r>
              <a:rPr lang="it-IT"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sweets</a:t>
            </a: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a:t>
            </a:r>
            <a:r>
              <a:rPr lang="it-IT"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cards</a:t>
            </a: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from </a:t>
            </a:r>
            <a:r>
              <a:rPr lang="it-IT"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Italy</a:t>
            </a:r>
            <a:endParaRPr lang="it-IT"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7250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074108"/>
          </a:xfrm>
        </p:spPr>
        <p:txBody>
          <a:bodyPr>
            <a:normAutofit/>
          </a:bodyPr>
          <a:lstStyle/>
          <a:p>
            <a:r>
              <a:rPr lang="it-IT" sz="2400" dirty="0" smtClean="0">
                <a:solidFill>
                  <a:srgbClr val="FF0000"/>
                </a:solidFill>
              </a:rPr>
              <a:t>With Alexandra </a:t>
            </a:r>
            <a:r>
              <a:rPr lang="it-IT" sz="2400" dirty="0" err="1" smtClean="0">
                <a:solidFill>
                  <a:srgbClr val="FF0000"/>
                </a:solidFill>
              </a:rPr>
              <a:t>Tsiavou</a:t>
            </a:r>
            <a:r>
              <a:rPr lang="it-IT" sz="2400" dirty="0" smtClean="0">
                <a:solidFill>
                  <a:srgbClr val="FF0000"/>
                </a:solidFill>
              </a:rPr>
              <a:t> Olympic </a:t>
            </a:r>
            <a:r>
              <a:rPr lang="it-IT" sz="2400" dirty="0" err="1" smtClean="0">
                <a:solidFill>
                  <a:srgbClr val="FF0000"/>
                </a:solidFill>
              </a:rPr>
              <a:t>champion</a:t>
            </a:r>
            <a:r>
              <a:rPr lang="it-IT" sz="1800" dirty="0" smtClean="0"/>
              <a:t/>
            </a:r>
            <a:br>
              <a:rPr lang="it-IT" sz="1800" dirty="0" smtClean="0"/>
            </a:br>
            <a:r>
              <a:rPr lang="en-GB" sz="1800" dirty="0" err="1"/>
              <a:t>Mrs.</a:t>
            </a:r>
            <a:r>
              <a:rPr lang="en-GB" sz="1800" dirty="0"/>
              <a:t> Alexandra </a:t>
            </a:r>
            <a:r>
              <a:rPr lang="en-GB" sz="1800" dirty="0" err="1"/>
              <a:t>Tsiavou</a:t>
            </a:r>
            <a:r>
              <a:rPr lang="en-GB" sz="1800" dirty="0"/>
              <a:t>. She is a Greek rower. She won the bronze medal (along with Christina </a:t>
            </a:r>
            <a:r>
              <a:rPr lang="en-GB" sz="1800" dirty="0" err="1"/>
              <a:t>Giazitzidou</a:t>
            </a:r>
            <a:r>
              <a:rPr lang="en-GB" sz="1800" dirty="0"/>
              <a:t> at the 2012 Summer </a:t>
            </a:r>
            <a:r>
              <a:rPr lang="en-GB" sz="1800" dirty="0" err="1"/>
              <a:t>Olimpics</a:t>
            </a:r>
            <a:r>
              <a:rPr lang="en-GB" sz="1800" dirty="0"/>
              <a:t> in London and she took the 6th place (along with </a:t>
            </a:r>
            <a:r>
              <a:rPr lang="en-GB" sz="1800" dirty="0" err="1"/>
              <a:t>Chrysi</a:t>
            </a:r>
            <a:r>
              <a:rPr lang="en-GB" sz="1800" dirty="0"/>
              <a:t> </a:t>
            </a:r>
            <a:r>
              <a:rPr lang="en-GB" sz="1800" dirty="0" err="1"/>
              <a:t>Biskitzi</a:t>
            </a:r>
            <a:r>
              <a:rPr lang="en-GB" sz="1800" dirty="0"/>
              <a:t>) at the 2008 Summer Olympics in Beijing. </a:t>
            </a:r>
            <a:r>
              <a:rPr lang="en-GB" sz="1800" dirty="0" smtClean="0"/>
              <a:t/>
            </a:r>
            <a:br>
              <a:rPr lang="en-GB" sz="1800" dirty="0" smtClean="0"/>
            </a:br>
            <a:r>
              <a:rPr lang="en-GB" sz="1800" dirty="0" smtClean="0"/>
              <a:t>She spoke </a:t>
            </a:r>
            <a:r>
              <a:rPr lang="en-GB" sz="1800" dirty="0"/>
              <a:t>about the importance of equality in sport and she invited the students to follow their own dreams, no matter if they are boys or girls</a:t>
            </a:r>
            <a:r>
              <a:rPr lang="it-IT" sz="1800" dirty="0"/>
              <a:t> </a:t>
            </a:r>
          </a:p>
        </p:txBody>
      </p:sp>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934842" y="2527541"/>
            <a:ext cx="7338451" cy="40365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477122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2136</TotalTime>
  <Words>155</Words>
  <Application>Microsoft Macintosh PowerPoint</Application>
  <PresentationFormat>Presentazione su schermo (4:3)</PresentationFormat>
  <Paragraphs>25</Paragraphs>
  <Slides>13</Slides>
  <Notes>0</Notes>
  <HiddenSlides>0</HiddenSlides>
  <MMClips>0</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Tema di Office</vt:lpstr>
      <vt:lpstr>  S/he’s equal in Europe  1 st Evaluation meeting FILIATES (GREECE) 24th – 27th  MAY 2016   </vt:lpstr>
      <vt:lpstr>Arriving in Konstantinos Zappas school </vt:lpstr>
      <vt:lpstr>Accepted by the school community</vt:lpstr>
      <vt:lpstr> Welcome Ceremony </vt:lpstr>
      <vt:lpstr>Songs and dances by boys and girls</vt:lpstr>
      <vt:lpstr>The Sirtaki is contagious and moreover, an Erasmus project is also this!</vt:lpstr>
      <vt:lpstr>At school to visit classroom, assist to lessons, sing together, exchange presents…</vt:lpstr>
      <vt:lpstr>Presentazione di PowerPoint</vt:lpstr>
      <vt:lpstr>With Alexandra Tsiavou Olympic champion Mrs. Alexandra Tsiavou. She is a Greek rower. She won the bronze medal (along with Christina Giazitzidou at the 2012 Summer Olimpics in London and she took the 6th place (along with Chrysi Biskitzi) at the 2008 Summer Olympics in Beijing.  She spoke about the importance of equality in sport and she invited the students to follow their own dreams, no matter if they are boys or girls </vt:lpstr>
      <vt:lpstr>Our meetings’ agenda</vt:lpstr>
      <vt:lpstr>Italy presents its own equality song with a video and puprpose to learn and sing the song in all the school partners</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S/he’s equal in Europe  1 st Evaluation meeting FILIATES – GREECE 24th MAY 2016  </dc:title>
  <dc:creator>admin</dc:creator>
  <cp:lastModifiedBy>admin</cp:lastModifiedBy>
  <cp:revision>26</cp:revision>
  <dcterms:created xsi:type="dcterms:W3CDTF">2016-09-08T09:56:24Z</dcterms:created>
  <dcterms:modified xsi:type="dcterms:W3CDTF">2017-07-02T19:54:07Z</dcterms:modified>
</cp:coreProperties>
</file>