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embeddings/oleObject1.bin" ContentType="application/vnd.openxmlformats-officedocument.oleObject"/>
  <Override PartName="/ppt/charts/chart5.xml" ContentType="application/vnd.openxmlformats-officedocument.drawingml.chart+xml"/>
  <Override PartName="/ppt/embeddings/oleObject2.bin" ContentType="application/vnd.openxmlformats-officedocument.oleObject"/>
  <Override PartName="/ppt/charts/chart6.xml" ContentType="application/vnd.openxmlformats-officedocument.drawingml.chart+xml"/>
  <Override PartName="/ppt/embeddings/oleObject3.bin" ContentType="application/vnd.openxmlformats-officedocument.oleObject"/>
  <Override PartName="/ppt/charts/chart7.xml" ContentType="application/vnd.openxmlformats-officedocument.drawingml.chart+xml"/>
  <Override PartName="/ppt/embeddings/oleObject4.bin" ContentType="application/vnd.openxmlformats-officedocument.oleObject"/>
  <Override PartName="/ppt/charts/chart8.xml" ContentType="application/vnd.openxmlformats-officedocument.drawingml.chart+xml"/>
  <Override PartName="/ppt/embeddings/oleObject5.bin" ContentType="application/vnd.openxmlformats-officedocument.oleObject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7" r:id="rId5"/>
    <p:sldId id="259" r:id="rId6"/>
    <p:sldId id="263" r:id="rId7"/>
    <p:sldId id="262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96" d="100"/>
          <a:sy n="96" d="100"/>
        </p:scale>
        <p:origin x="-22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5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Foglio3!$B$1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3366CC"/>
            </a:solidFill>
          </c:spPr>
          <c:invertIfNegative val="1"/>
          <c:cat>
            <c:strRef>
              <c:f>Foglio3!$A$2:$A$13</c:f>
              <c:strCache>
                <c:ptCount val="12"/>
                <c:pt idx="0">
                  <c:v>FOOTBALL</c:v>
                </c:pt>
                <c:pt idx="1">
                  <c:v>VOLLEYBALL</c:v>
                </c:pt>
                <c:pt idx="2">
                  <c:v>GO CART</c:v>
                </c:pt>
                <c:pt idx="3">
                  <c:v>DANCE</c:v>
                </c:pt>
                <c:pt idx="4">
                  <c:v>ATHLETICS</c:v>
                </c:pt>
                <c:pt idx="5">
                  <c:v>BASKET</c:v>
                </c:pt>
                <c:pt idx="6">
                  <c:v>SWIMMING</c:v>
                </c:pt>
                <c:pt idx="7">
                  <c:v>TENNIS</c:v>
                </c:pt>
                <c:pt idx="8">
                  <c:v>KARATE</c:v>
                </c:pt>
                <c:pt idx="9">
                  <c:v>SAILING</c:v>
                </c:pt>
                <c:pt idx="10">
                  <c:v>GYM</c:v>
                </c:pt>
                <c:pt idx="11">
                  <c:v>BODYBUILDING</c:v>
                </c:pt>
              </c:strCache>
            </c:strRef>
          </c:cat>
          <c:val>
            <c:numRef>
              <c:f>Foglio3!$B$2:$B$13</c:f>
              <c:numCache>
                <c:formatCode>General</c:formatCode>
                <c:ptCount val="12"/>
                <c:pt idx="0">
                  <c:v>8.0</c:v>
                </c:pt>
                <c:pt idx="2">
                  <c:v>1.0</c:v>
                </c:pt>
                <c:pt idx="5">
                  <c:v>8.0</c:v>
                </c:pt>
                <c:pt idx="6">
                  <c:v>3.0</c:v>
                </c:pt>
                <c:pt idx="7">
                  <c:v>2.0</c:v>
                </c:pt>
                <c:pt idx="8">
                  <c:v>1.0</c:v>
                </c:pt>
                <c:pt idx="9">
                  <c:v>1.0</c:v>
                </c:pt>
                <c:pt idx="11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2D-4ADA-ABAC-4681F5E3900D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Foglio3!$C$1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DC3912"/>
            </a:solidFill>
          </c:spPr>
          <c:invertIfNegative val="1"/>
          <c:cat>
            <c:strRef>
              <c:f>Foglio3!$A$2:$A$13</c:f>
              <c:strCache>
                <c:ptCount val="12"/>
                <c:pt idx="0">
                  <c:v>FOOTBALL</c:v>
                </c:pt>
                <c:pt idx="1">
                  <c:v>VOLLEYBALL</c:v>
                </c:pt>
                <c:pt idx="2">
                  <c:v>GO CART</c:v>
                </c:pt>
                <c:pt idx="3">
                  <c:v>DANCE</c:v>
                </c:pt>
                <c:pt idx="4">
                  <c:v>ATHLETICS</c:v>
                </c:pt>
                <c:pt idx="5">
                  <c:v>BASKET</c:v>
                </c:pt>
                <c:pt idx="6">
                  <c:v>SWIMMING</c:v>
                </c:pt>
                <c:pt idx="7">
                  <c:v>TENNIS</c:v>
                </c:pt>
                <c:pt idx="8">
                  <c:v>KARATE</c:v>
                </c:pt>
                <c:pt idx="9">
                  <c:v>SAILING</c:v>
                </c:pt>
                <c:pt idx="10">
                  <c:v>GYM</c:v>
                </c:pt>
                <c:pt idx="11">
                  <c:v>BODYBUILDING</c:v>
                </c:pt>
              </c:strCache>
            </c:strRef>
          </c:cat>
          <c:val>
            <c:numRef>
              <c:f>Foglio3!$C$2:$C$13</c:f>
              <c:numCache>
                <c:formatCode>General</c:formatCode>
                <c:ptCount val="12"/>
                <c:pt idx="1">
                  <c:v>2.0</c:v>
                </c:pt>
                <c:pt idx="3">
                  <c:v>7.0</c:v>
                </c:pt>
                <c:pt idx="4">
                  <c:v>5.0</c:v>
                </c:pt>
                <c:pt idx="6">
                  <c:v>7.0</c:v>
                </c:pt>
                <c:pt idx="10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2D-4ADA-ABAC-4681F5E3900D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00978616"/>
        <c:axId val="-2100975816"/>
      </c:barChart>
      <c:catAx>
        <c:axId val="-2100978616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txPr>
          <a:bodyPr/>
          <a:lstStyle/>
          <a:p>
            <a:pPr lvl="0">
              <a:defRPr sz="1200" b="1"/>
            </a:pPr>
            <a:endParaRPr lang="it-IT"/>
          </a:p>
        </c:txPr>
        <c:crossAx val="-2100975816"/>
        <c:crosses val="autoZero"/>
        <c:auto val="1"/>
        <c:lblAlgn val="ctr"/>
        <c:lblOffset val="100"/>
        <c:noMultiLvlLbl val="1"/>
      </c:catAx>
      <c:valAx>
        <c:axId val="-2100975816"/>
        <c:scaling>
          <c:orientation val="minMax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numFmt formatCode="General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 lvl="0">
              <a:defRPr/>
            </a:pPr>
            <a:endParaRPr lang="it-IT"/>
          </a:p>
        </c:txPr>
        <c:crossAx val="-21009786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zero"/>
    <c:showDLblsOverMax val="1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6"/>
          <c:cat>
            <c:strRef>
              <c:f>Foglio1!$A$1:$A$3</c:f>
              <c:strCache>
                <c:ptCount val="3"/>
                <c:pt idx="0">
                  <c:v>???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Foglio1!$B$1:$B$3</c:f>
              <c:numCache>
                <c:formatCode>General</c:formatCode>
                <c:ptCount val="3"/>
                <c:pt idx="1">
                  <c:v>0.0</c:v>
                </c:pt>
                <c:pt idx="2">
                  <c:v>51.0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43-4A76-BBF3-845DD4F31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ayout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'[Sport DA TERMINARE.xlsx]Foglio8'!$A$1:$A$7</c:f>
              <c:strCache>
                <c:ptCount val="7"/>
                <c:pt idx="0">
                  <c:v>the name of 3 women who are famous for practicing sport</c:v>
                </c:pt>
                <c:pt idx="1">
                  <c:v>FLAVIA PENNETTA</c:v>
                </c:pt>
                <c:pt idx="2">
                  <c:v>SERENA WILLIAMS</c:v>
                </c:pt>
                <c:pt idx="3">
                  <c:v>FEDERICA PELLEGRINI</c:v>
                </c:pt>
                <c:pt idx="4">
                  <c:v>ROBERTA VINCI</c:v>
                </c:pt>
                <c:pt idx="5">
                  <c:v>CARLOTTA FERLITO</c:v>
                </c:pt>
                <c:pt idx="6">
                  <c:v>MARIJA SHARAPOVA</c:v>
                </c:pt>
              </c:strCache>
            </c:strRef>
          </c:cat>
          <c:val>
            <c:numRef>
              <c:f>'[Sport DA TERMINARE.xlsx]Foglio8'!$B$1:$B$7</c:f>
              <c:numCache>
                <c:formatCode>General</c:formatCode>
                <c:ptCount val="7"/>
                <c:pt idx="1">
                  <c:v>15.0</c:v>
                </c:pt>
                <c:pt idx="2">
                  <c:v>12.0</c:v>
                </c:pt>
                <c:pt idx="3">
                  <c:v>13.0</c:v>
                </c:pt>
                <c:pt idx="4">
                  <c:v>7.0</c:v>
                </c:pt>
                <c:pt idx="5">
                  <c:v>3.0</c:v>
                </c:pt>
                <c:pt idx="6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4-4E13-9609-5C15FC857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spPr>
    <a:noFill/>
    <a:ln w="0"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67422559109594"/>
          <c:y val="0.0449845074431584"/>
          <c:w val="0.837121380452677"/>
          <c:h val="0.746940313511454"/>
        </c:manualLayout>
      </c:layout>
      <c:barChart>
        <c:barDir val="col"/>
        <c:grouping val="stacked"/>
        <c:varyColors val="1"/>
        <c:ser>
          <c:idx val="0"/>
          <c:order val="0"/>
          <c:tx>
            <c:strRef>
              <c:f>Foglio3!$B$1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3366CC"/>
            </a:solidFill>
          </c:spPr>
          <c:invertIfNegative val="1"/>
          <c:cat>
            <c:strRef>
              <c:f>Foglio3!$A$2:$A$13</c:f>
              <c:strCache>
                <c:ptCount val="12"/>
                <c:pt idx="0">
                  <c:v>FOOTBALL</c:v>
                </c:pt>
                <c:pt idx="1">
                  <c:v>VOLLEYBALL</c:v>
                </c:pt>
                <c:pt idx="2">
                  <c:v>GO CART</c:v>
                </c:pt>
                <c:pt idx="3">
                  <c:v>DANCE</c:v>
                </c:pt>
                <c:pt idx="4">
                  <c:v>ATHLETICS</c:v>
                </c:pt>
                <c:pt idx="5">
                  <c:v>BASKET</c:v>
                </c:pt>
                <c:pt idx="6">
                  <c:v>SWIMMING</c:v>
                </c:pt>
                <c:pt idx="7">
                  <c:v>TENNIS</c:v>
                </c:pt>
                <c:pt idx="8">
                  <c:v>KARATE</c:v>
                </c:pt>
                <c:pt idx="9">
                  <c:v>SAILING</c:v>
                </c:pt>
                <c:pt idx="10">
                  <c:v>GYM</c:v>
                </c:pt>
                <c:pt idx="11">
                  <c:v>BODYBUILDING</c:v>
                </c:pt>
              </c:strCache>
            </c:strRef>
          </c:cat>
          <c:val>
            <c:numRef>
              <c:f>Foglio3!$B$2:$B$13</c:f>
              <c:numCache>
                <c:formatCode>General</c:formatCode>
                <c:ptCount val="12"/>
                <c:pt idx="0">
                  <c:v>8.0</c:v>
                </c:pt>
                <c:pt idx="2">
                  <c:v>1.0</c:v>
                </c:pt>
                <c:pt idx="5">
                  <c:v>8.0</c:v>
                </c:pt>
                <c:pt idx="6">
                  <c:v>3.0</c:v>
                </c:pt>
                <c:pt idx="7">
                  <c:v>2.0</c:v>
                </c:pt>
                <c:pt idx="8">
                  <c:v>1.0</c:v>
                </c:pt>
                <c:pt idx="9">
                  <c:v>1.0</c:v>
                </c:pt>
                <c:pt idx="11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EF-42CD-B216-11E086D6EF3F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Foglio3!$C$1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DC3912"/>
            </a:solidFill>
          </c:spPr>
          <c:invertIfNegative val="1"/>
          <c:cat>
            <c:strRef>
              <c:f>Foglio3!$A$2:$A$13</c:f>
              <c:strCache>
                <c:ptCount val="12"/>
                <c:pt idx="0">
                  <c:v>FOOTBALL</c:v>
                </c:pt>
                <c:pt idx="1">
                  <c:v>VOLLEYBALL</c:v>
                </c:pt>
                <c:pt idx="2">
                  <c:v>GO CART</c:v>
                </c:pt>
                <c:pt idx="3">
                  <c:v>DANCE</c:v>
                </c:pt>
                <c:pt idx="4">
                  <c:v>ATHLETICS</c:v>
                </c:pt>
                <c:pt idx="5">
                  <c:v>BASKET</c:v>
                </c:pt>
                <c:pt idx="6">
                  <c:v>SWIMMING</c:v>
                </c:pt>
                <c:pt idx="7">
                  <c:v>TENNIS</c:v>
                </c:pt>
                <c:pt idx="8">
                  <c:v>KARATE</c:v>
                </c:pt>
                <c:pt idx="9">
                  <c:v>SAILING</c:v>
                </c:pt>
                <c:pt idx="10">
                  <c:v>GYM</c:v>
                </c:pt>
                <c:pt idx="11">
                  <c:v>BODYBUILDING</c:v>
                </c:pt>
              </c:strCache>
            </c:strRef>
          </c:cat>
          <c:val>
            <c:numRef>
              <c:f>Foglio3!$C$2:$C$13</c:f>
              <c:numCache>
                <c:formatCode>General</c:formatCode>
                <c:ptCount val="12"/>
                <c:pt idx="1">
                  <c:v>2.0</c:v>
                </c:pt>
                <c:pt idx="3">
                  <c:v>7.0</c:v>
                </c:pt>
                <c:pt idx="4">
                  <c:v>5.0</c:v>
                </c:pt>
                <c:pt idx="6">
                  <c:v>7.0</c:v>
                </c:pt>
                <c:pt idx="10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DEF-42CD-B216-11E086D6EF3F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8784136"/>
        <c:axId val="2138786920"/>
      </c:barChart>
      <c:catAx>
        <c:axId val="2138784136"/>
        <c:scaling>
          <c:orientation val="minMax"/>
        </c:scaling>
        <c:delete val="0"/>
        <c:axPos val="b"/>
        <c:numFmt formatCode="General" sourceLinked="0"/>
        <c:majorTickMark val="cross"/>
        <c:minorTickMark val="cross"/>
        <c:tickLblPos val="nextTo"/>
        <c:txPr>
          <a:bodyPr/>
          <a:lstStyle/>
          <a:p>
            <a:pPr lvl="0">
              <a:defRPr sz="1200" b="1"/>
            </a:pPr>
            <a:endParaRPr lang="it-IT"/>
          </a:p>
        </c:txPr>
        <c:crossAx val="2138786920"/>
        <c:crosses val="autoZero"/>
        <c:auto val="1"/>
        <c:lblAlgn val="ctr"/>
        <c:lblOffset val="100"/>
        <c:noMultiLvlLbl val="1"/>
      </c:catAx>
      <c:valAx>
        <c:axId val="2138786920"/>
        <c:scaling>
          <c:orientation val="minMax"/>
        </c:scaling>
        <c:delete val="0"/>
        <c:axPos val="l"/>
        <c:majorGridlines>
          <c:spPr>
            <a:ln>
              <a:solidFill>
                <a:srgbClr val="B7B7B7"/>
              </a:solidFill>
            </a:ln>
          </c:spPr>
        </c:majorGridlines>
        <c:numFmt formatCode="General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 lvl="0">
              <a:defRPr/>
            </a:pPr>
            <a:endParaRPr lang="it-IT"/>
          </a:p>
        </c:txPr>
        <c:crossAx val="21387841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zero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Foglio4!$B$1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3366CC"/>
            </a:solidFill>
          </c:spPr>
          <c:invertIfNegative val="1"/>
          <c:cat>
            <c:strRef>
              <c:f>Foglio4!$A$2:$A$6</c:f>
              <c:strCache>
                <c:ptCount val="5"/>
                <c:pt idx="0">
                  <c:v>EVERYDAY</c:v>
                </c:pt>
                <c:pt idx="1">
                  <c:v>3-4 DAYS A WEEK</c:v>
                </c:pt>
                <c:pt idx="2">
                  <c:v>TWICE A WEEK</c:v>
                </c:pt>
                <c:pt idx="3">
                  <c:v>SOMETIMES</c:v>
                </c:pt>
                <c:pt idx="4">
                  <c:v>NEVER</c:v>
                </c:pt>
              </c:strCache>
            </c:strRef>
          </c:cat>
          <c:val>
            <c:numRef>
              <c:f>Foglio4!$B$2:$B$6</c:f>
              <c:numCache>
                <c:formatCode>General</c:formatCode>
                <c:ptCount val="5"/>
                <c:pt idx="0">
                  <c:v>5.0</c:v>
                </c:pt>
                <c:pt idx="1">
                  <c:v>11.0</c:v>
                </c:pt>
                <c:pt idx="2">
                  <c:v>7.0</c:v>
                </c:pt>
                <c:pt idx="4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39-4C74-A1B4-0CB8675C4BDE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Foglio4!$C$1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DC3912"/>
            </a:solidFill>
          </c:spPr>
          <c:invertIfNegative val="1"/>
          <c:cat>
            <c:strRef>
              <c:f>Foglio4!$A$2:$A$6</c:f>
              <c:strCache>
                <c:ptCount val="5"/>
                <c:pt idx="0">
                  <c:v>EVERYDAY</c:v>
                </c:pt>
                <c:pt idx="1">
                  <c:v>3-4 DAYS A WEEK</c:v>
                </c:pt>
                <c:pt idx="2">
                  <c:v>TWICE A WEEK</c:v>
                </c:pt>
                <c:pt idx="3">
                  <c:v>SOMETIMES</c:v>
                </c:pt>
                <c:pt idx="4">
                  <c:v>NEVER</c:v>
                </c:pt>
              </c:strCache>
            </c:strRef>
          </c:cat>
          <c:val>
            <c:numRef>
              <c:f>Foglio4!$C$2:$C$6</c:f>
              <c:numCache>
                <c:formatCode>General</c:formatCode>
                <c:ptCount val="5"/>
                <c:pt idx="0">
                  <c:v>5.0</c:v>
                </c:pt>
                <c:pt idx="1">
                  <c:v>11.0</c:v>
                </c:pt>
                <c:pt idx="2">
                  <c:v>4.0</c:v>
                </c:pt>
                <c:pt idx="3">
                  <c:v>4.0</c:v>
                </c:pt>
                <c:pt idx="4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39-4C74-A1B4-0CB8675C4BDE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8824808"/>
        <c:axId val="2138827592"/>
      </c:barChart>
      <c:catAx>
        <c:axId val="2138824808"/>
        <c:scaling>
          <c:orientation val="maxMin"/>
        </c:scaling>
        <c:delete val="0"/>
        <c:axPos val="l"/>
        <c:numFmt formatCode="General" sourceLinked="0"/>
        <c:majorTickMark val="cross"/>
        <c:minorTickMark val="cross"/>
        <c:tickLblPos val="nextTo"/>
        <c:txPr>
          <a:bodyPr/>
          <a:lstStyle/>
          <a:p>
            <a:pPr lvl="0">
              <a:defRPr sz="1200" b="1"/>
            </a:pPr>
            <a:endParaRPr lang="it-IT"/>
          </a:p>
        </c:txPr>
        <c:crossAx val="2138827592"/>
        <c:crosses val="autoZero"/>
        <c:auto val="1"/>
        <c:lblAlgn val="ctr"/>
        <c:lblOffset val="100"/>
        <c:noMultiLvlLbl val="1"/>
      </c:catAx>
      <c:valAx>
        <c:axId val="2138827592"/>
        <c:scaling>
          <c:orientation val="minMax"/>
        </c:scaling>
        <c:delete val="0"/>
        <c:axPos val="b"/>
        <c:majorGridlines>
          <c:spPr>
            <a:ln>
              <a:solidFill>
                <a:srgbClr val="B7B7B7"/>
              </a:solidFill>
            </a:ln>
          </c:spPr>
        </c:majorGridlines>
        <c:numFmt formatCode="General" sourceLinked="1"/>
        <c:majorTickMark val="cross"/>
        <c:minorTickMark val="cross"/>
        <c:tickLblPos val="nextTo"/>
        <c:spPr>
          <a:ln w="47625">
            <a:noFill/>
          </a:ln>
        </c:spPr>
        <c:txPr>
          <a:bodyPr/>
          <a:lstStyle/>
          <a:p>
            <a:pPr lvl="0">
              <a:defRPr/>
            </a:pPr>
            <a:endParaRPr lang="it-IT"/>
          </a:p>
        </c:txPr>
        <c:crossAx val="2138824808"/>
        <c:crosses val="max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zero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31"/>
          <c:dLbls>
            <c:dLbl>
              <c:idx val="2"/>
              <c:layout>
                <c:manualLayout>
                  <c:x val="-0.00935439661152697"/>
                  <c:y val="0.15502652483057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E1C-4714-B64D-C3DD2FE34D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'[Sport DA TERMINARE.xlsx]5'!$A$1:$A$3</c:f>
              <c:strCache>
                <c:ptCount val="3"/>
                <c:pt idx="0">
                  <c:v>DO YOU PLAY OR PRACTICE SPORTS WITH BOYS AND GIRLS AT SCHOOL?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'[Sport DA TERMINARE.xlsx]5'!$B$1:$B$3</c:f>
              <c:numCache>
                <c:formatCode>General</c:formatCode>
                <c:ptCount val="3"/>
                <c:pt idx="1">
                  <c:v>51.0</c:v>
                </c:pt>
                <c:pt idx="2">
                  <c:v>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1C-4714-B64D-C3DD2FE34D6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egendEntry>
        <c:idx val="0"/>
        <c:delete val="1"/>
      </c:legendEntry>
      <c:layout/>
      <c:overlay val="0"/>
      <c:txPr>
        <a:bodyPr/>
        <a:lstStyle/>
        <a:p>
          <a:pPr>
            <a:defRPr sz="2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'[Sport DA TERMINARE.xlsx]6'!$A$1:$A$5</c:f>
              <c:strCache>
                <c:ptCount val="5"/>
                <c:pt idx="0">
                  <c:v> 3 sports that can be played/practiced by men and women together </c:v>
                </c:pt>
                <c:pt idx="1">
                  <c:v>all sports</c:v>
                </c:pt>
                <c:pt idx="2">
                  <c:v>tennis </c:v>
                </c:pt>
                <c:pt idx="3">
                  <c:v>volleyball</c:v>
                </c:pt>
                <c:pt idx="4">
                  <c:v>swimming</c:v>
                </c:pt>
              </c:strCache>
            </c:strRef>
          </c:cat>
          <c:val>
            <c:numRef>
              <c:f>'[Sport DA TERMINARE.xlsx]6'!$B$1:$B$5</c:f>
              <c:numCache>
                <c:formatCode>General</c:formatCode>
                <c:ptCount val="5"/>
                <c:pt idx="1">
                  <c:v>30.0</c:v>
                </c:pt>
                <c:pt idx="2">
                  <c:v>5.0</c:v>
                </c:pt>
                <c:pt idx="3">
                  <c:v>8.0</c:v>
                </c:pt>
                <c:pt idx="4">
                  <c:v>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B2-43C0-A677-CE810E3FF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ayout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'[Sport DA TERMINARE.xlsx]Foglio5'!$A$1:$A$6</c:f>
              <c:strCache>
                <c:ptCount val="6"/>
                <c:pt idx="0">
                  <c:v>Sport that can be played/practiced by people who has any type of special need</c:v>
                </c:pt>
                <c:pt idx="1">
                  <c:v>ALL SPORTS</c:v>
                </c:pt>
                <c:pt idx="2">
                  <c:v>FOOTBALL</c:v>
                </c:pt>
                <c:pt idx="3">
                  <c:v>ATHLETICS</c:v>
                </c:pt>
                <c:pt idx="4">
                  <c:v>BASKET</c:v>
                </c:pt>
                <c:pt idx="5">
                  <c:v>SWIMMING</c:v>
                </c:pt>
              </c:strCache>
            </c:strRef>
          </c:cat>
          <c:val>
            <c:numRef>
              <c:f>'[Sport DA TERMINARE.xlsx]Foglio5'!$B$1:$B$6</c:f>
              <c:numCache>
                <c:formatCode>General</c:formatCode>
                <c:ptCount val="6"/>
                <c:pt idx="1">
                  <c:v>30.0</c:v>
                </c:pt>
                <c:pt idx="2">
                  <c:v>5.0</c:v>
                </c:pt>
                <c:pt idx="3">
                  <c:v>4.0</c:v>
                </c:pt>
                <c:pt idx="4">
                  <c:v>6.0</c:v>
                </c:pt>
                <c:pt idx="5">
                  <c:v>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DB-47B2-86A5-395961584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ayout/>
      <c:overlay val="0"/>
      <c:txPr>
        <a:bodyPr/>
        <a:lstStyle/>
        <a:p>
          <a:pPr>
            <a:defRPr sz="18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'[Sport DA TERMINARE.xlsx]Foglio6'!$A$1:$A$3</c:f>
              <c:strCache>
                <c:ptCount val="3"/>
                <c:pt idx="0">
                  <c:v>Sport that can be played/practiced only by boys or men 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'[Sport DA TERMINARE.xlsx]Foglio6'!$B$1:$B$3</c:f>
              <c:numCache>
                <c:formatCode>General</c:formatCode>
                <c:ptCount val="3"/>
                <c:pt idx="1">
                  <c:v>0.0</c:v>
                </c:pt>
                <c:pt idx="2">
                  <c:v>51.0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84-42E1-B486-6D7DD264F7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egendEntry>
        <c:idx val="0"/>
        <c:delete val="1"/>
      </c:legendEntry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803114185243264"/>
          <c:y val="0.374265991958396"/>
          <c:w val="0.180790415083882"/>
          <c:h val="0.25146765108666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07/03/17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5" Type="http://schemas.openxmlformats.org/officeDocument/2006/relationships/chart" Target="../charts/chart10.xml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s://lh6.googleusercontent.com/UE4FYI0PRvJVeZOPji7DYwJTjyl_iYe5ofO36rGeHZDdrDi7afWd1_m029R1RfZhneppql2dYQ=w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996952"/>
            <a:ext cx="3384376" cy="3353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tangolo 3"/>
          <p:cNvSpPr/>
          <p:nvPr/>
        </p:nvSpPr>
        <p:spPr>
          <a:xfrm>
            <a:off x="0" y="51525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SPORTS</a:t>
            </a:r>
            <a:r>
              <a:rPr lang="it-IT" sz="5400" b="1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</a:t>
            </a:r>
            <a:r>
              <a:rPr lang="it-IT" sz="5400" b="1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EQUALITY</a:t>
            </a:r>
          </a:p>
          <a:p>
            <a:pPr lvl="0" algn="ctr"/>
            <a:r>
              <a:rPr lang="it-IT" sz="40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ERASMUS+ PROJECT</a:t>
            </a:r>
          </a:p>
          <a:p>
            <a:pPr lvl="0" algn="ctr"/>
            <a:r>
              <a:rPr lang="it-IT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ISTITUTO COMPRENSIVO CENTRO1-BRINDISI- </a:t>
            </a:r>
          </a:p>
          <a:p>
            <a:pPr lvl="0" algn="ctr"/>
            <a:r>
              <a:rPr lang="it-IT" sz="2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ITALY</a:t>
            </a:r>
            <a:endParaRPr lang="it-IT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21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067364"/>
              </p:ext>
            </p:extLst>
          </p:nvPr>
        </p:nvGraphicFramePr>
        <p:xfrm>
          <a:off x="330262" y="2348880"/>
          <a:ext cx="7482098" cy="349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metto 3 2"/>
          <p:cNvSpPr/>
          <p:nvPr/>
        </p:nvSpPr>
        <p:spPr>
          <a:xfrm>
            <a:off x="5148064" y="260648"/>
            <a:ext cx="2232248" cy="1944216"/>
          </a:xfrm>
          <a:prstGeom prst="wedgeEllipseCallout">
            <a:avLst>
              <a:gd name="adj1" fmla="val -39175"/>
              <a:gd name="adj2" fmla="val 111638"/>
            </a:avLst>
          </a:prstGeom>
          <a:solidFill>
            <a:schemeClr val="bg1"/>
          </a:solidFill>
          <a:ln w="5715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CC00CC"/>
                </a:solidFill>
                <a:latin typeface="Comic Sans MS" panose="030F0702030302020204" pitchFamily="66" charset="0"/>
              </a:rPr>
              <a:t>Write the name of 3 women who are famous for practicing sport</a:t>
            </a:r>
            <a:endParaRPr lang="it-IT" sz="1600" b="1" dirty="0">
              <a:solidFill>
                <a:srgbClr val="CC00CC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9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40568" y="3573016"/>
            <a:ext cx="5579334" cy="2903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1388" y="796975"/>
            <a:ext cx="5612612" cy="3196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umetto 3 11"/>
          <p:cNvSpPr/>
          <p:nvPr/>
        </p:nvSpPr>
        <p:spPr>
          <a:xfrm>
            <a:off x="5697599" y="4121001"/>
            <a:ext cx="2016224" cy="903833"/>
          </a:xfrm>
          <a:prstGeom prst="wedgeEllipseCallout">
            <a:avLst>
              <a:gd name="adj1" fmla="val 33318"/>
              <a:gd name="adj2" fmla="val -20627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6"/>
                </a:solidFill>
              </a:rPr>
              <a:t>AGE</a:t>
            </a:r>
          </a:p>
        </p:txBody>
      </p:sp>
      <p:sp>
        <p:nvSpPr>
          <p:cNvPr id="15" name="Fumetto 3 14"/>
          <p:cNvSpPr/>
          <p:nvPr/>
        </p:nvSpPr>
        <p:spPr>
          <a:xfrm>
            <a:off x="683568" y="2395188"/>
            <a:ext cx="2016224" cy="903833"/>
          </a:xfrm>
          <a:prstGeom prst="wedgeEllipseCallout">
            <a:avLst>
              <a:gd name="adj1" fmla="val 84085"/>
              <a:gd name="adj2" fmla="val 1591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accent6"/>
                </a:solidFill>
                <a:latin typeface="Comic Sans MS" panose="030F0702030302020204" pitchFamily="66" charset="0"/>
              </a:rPr>
              <a:t>GENDER</a:t>
            </a:r>
          </a:p>
        </p:txBody>
      </p:sp>
    </p:spTree>
    <p:extLst>
      <p:ext uri="{BB962C8B-B14F-4D97-AF65-F5344CB8AC3E}">
        <p14:creationId xmlns:p14="http://schemas.microsoft.com/office/powerpoint/2010/main" val="3474486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metto 3 1"/>
          <p:cNvSpPr/>
          <p:nvPr/>
        </p:nvSpPr>
        <p:spPr>
          <a:xfrm>
            <a:off x="6372200" y="188640"/>
            <a:ext cx="2429694" cy="2088232"/>
          </a:xfrm>
          <a:prstGeom prst="wedgeEllipseCallout">
            <a:avLst>
              <a:gd name="adj1" fmla="val -28653"/>
              <a:gd name="adj2" fmla="val 49569"/>
            </a:avLst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DO YOU USUALLY PRACTICE SPORTS?</a:t>
            </a:r>
          </a:p>
          <a:p>
            <a:pPr algn="ctr"/>
            <a:r>
              <a:rPr lang="it-IT" b="1" dirty="0">
                <a:solidFill>
                  <a:schemeClr val="accent2"/>
                </a:solidFill>
              </a:rPr>
              <a:t>WHICH ONES?</a:t>
            </a:r>
          </a:p>
        </p:txBody>
      </p:sp>
      <p:graphicFrame>
        <p:nvGraphicFramePr>
          <p:cNvPr id="4" name="Chart 3" title="Gra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278857"/>
              </p:ext>
            </p:extLst>
          </p:nvPr>
        </p:nvGraphicFramePr>
        <p:xfrm>
          <a:off x="683568" y="1619250"/>
          <a:ext cx="7920880" cy="4546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2972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metto 3 1"/>
          <p:cNvSpPr/>
          <p:nvPr/>
        </p:nvSpPr>
        <p:spPr>
          <a:xfrm>
            <a:off x="5796136" y="116632"/>
            <a:ext cx="1925638" cy="2088232"/>
          </a:xfrm>
          <a:prstGeom prst="wedgeEllipseCallou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2"/>
                </a:solidFill>
              </a:rPr>
              <a:t>WHAT IS YOUR FAVOURITE SPORT?</a:t>
            </a:r>
          </a:p>
          <a:p>
            <a:pPr algn="ctr"/>
            <a:endParaRPr lang="it-IT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Chart 3" title="Gra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795293"/>
              </p:ext>
            </p:extLst>
          </p:nvPr>
        </p:nvGraphicFramePr>
        <p:xfrm>
          <a:off x="683568" y="1619250"/>
          <a:ext cx="7920880" cy="4546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915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metto 3 1"/>
          <p:cNvSpPr/>
          <p:nvPr/>
        </p:nvSpPr>
        <p:spPr>
          <a:xfrm>
            <a:off x="1259632" y="548680"/>
            <a:ext cx="2304256" cy="1453158"/>
          </a:xfrm>
          <a:prstGeom prst="wedgeEllipseCallout">
            <a:avLst>
              <a:gd name="adj1" fmla="val 75366"/>
              <a:gd name="adj2" fmla="val 57196"/>
            </a:avLst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HOW OFTEN DO YOU PRACTICE SPORT?</a:t>
            </a:r>
          </a:p>
        </p:txBody>
      </p:sp>
      <p:graphicFrame>
        <p:nvGraphicFramePr>
          <p:cNvPr id="4" name="Chart 4" title="Gra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782807"/>
              </p:ext>
            </p:extLst>
          </p:nvPr>
        </p:nvGraphicFramePr>
        <p:xfrm>
          <a:off x="1259632" y="2276872"/>
          <a:ext cx="72008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287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604870"/>
              </p:ext>
            </p:extLst>
          </p:nvPr>
        </p:nvGraphicFramePr>
        <p:xfrm>
          <a:off x="1907704" y="1628800"/>
          <a:ext cx="70922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umetto 3 5"/>
          <p:cNvSpPr/>
          <p:nvPr/>
        </p:nvSpPr>
        <p:spPr>
          <a:xfrm>
            <a:off x="971600" y="476672"/>
            <a:ext cx="3168352" cy="1656184"/>
          </a:xfrm>
          <a:prstGeom prst="wedgeEllipseCallout">
            <a:avLst>
              <a:gd name="adj1" fmla="val 64025"/>
              <a:gd name="adj2" fmla="val 33933"/>
            </a:avLst>
          </a:prstGeom>
          <a:solidFill>
            <a:schemeClr val="bg1"/>
          </a:solid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 panose="030F0702030302020204" pitchFamily="66" charset="0"/>
              </a:rPr>
              <a:t>DO YOU PLAY OR PRACTICE SPORTS WITH BOYS AND GIRLS AT SCHOOL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6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067910"/>
              </p:ext>
            </p:extLst>
          </p:nvPr>
        </p:nvGraphicFramePr>
        <p:xfrm>
          <a:off x="251520" y="2060848"/>
          <a:ext cx="60486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metto 3 2"/>
          <p:cNvSpPr/>
          <p:nvPr/>
        </p:nvSpPr>
        <p:spPr>
          <a:xfrm>
            <a:off x="6372200" y="260648"/>
            <a:ext cx="2592288" cy="2700880"/>
          </a:xfrm>
          <a:prstGeom prst="wedgeEllipseCallout">
            <a:avLst>
              <a:gd name="adj1" fmla="val -118718"/>
              <a:gd name="adj2" fmla="val 44900"/>
            </a:avLst>
          </a:prstGeom>
          <a:ln w="5715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Write the name of 3 sports that can be played/practiced by men and women together</a:t>
            </a:r>
            <a:r>
              <a:rPr lang="es-ES" b="1" dirty="0">
                <a:solidFill>
                  <a:srgbClr val="00B050"/>
                </a:solidFill>
                <a:latin typeface="Comic Sans MS" panose="030F0702030302020204" pitchFamily="66" charset="0"/>
              </a:rPr>
              <a:t> </a:t>
            </a:r>
            <a:endParaRPr lang="it-IT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24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897045"/>
              </p:ext>
            </p:extLst>
          </p:nvPr>
        </p:nvGraphicFramePr>
        <p:xfrm>
          <a:off x="1115616" y="2708920"/>
          <a:ext cx="4962525" cy="270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umetto 3 2"/>
          <p:cNvSpPr/>
          <p:nvPr/>
        </p:nvSpPr>
        <p:spPr>
          <a:xfrm flipH="1">
            <a:off x="5292080" y="404664"/>
            <a:ext cx="3024336" cy="2592288"/>
          </a:xfrm>
          <a:prstGeom prst="wedgeEllipseCallout">
            <a:avLst>
              <a:gd name="adj1" fmla="val 23528"/>
              <a:gd name="adj2" fmla="val 67509"/>
            </a:avLst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Do you know any sport that can be played/practiced by people who have any type of special need?</a:t>
            </a:r>
            <a:endParaRPr lang="it-IT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421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640008"/>
              </p:ext>
            </p:extLst>
          </p:nvPr>
        </p:nvGraphicFramePr>
        <p:xfrm>
          <a:off x="611560" y="260648"/>
          <a:ext cx="561662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557400"/>
              </p:ext>
            </p:extLst>
          </p:nvPr>
        </p:nvGraphicFramePr>
        <p:xfrm>
          <a:off x="2987824" y="3212976"/>
          <a:ext cx="5868144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umetto 3 3"/>
          <p:cNvSpPr/>
          <p:nvPr/>
        </p:nvSpPr>
        <p:spPr>
          <a:xfrm>
            <a:off x="6084168" y="332656"/>
            <a:ext cx="2592288" cy="1800200"/>
          </a:xfrm>
          <a:prstGeom prst="wedgeEllipseCallout">
            <a:avLst>
              <a:gd name="adj1" fmla="val -109106"/>
              <a:gd name="adj2" fmla="val 34208"/>
            </a:avLst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Do you know any sport that can be played/practiced only by boys or men?</a:t>
            </a:r>
            <a:r>
              <a:rPr lang="es-ES" dirty="0"/>
              <a:t> </a:t>
            </a:r>
            <a:endParaRPr lang="it-IT" dirty="0"/>
          </a:p>
        </p:txBody>
      </p:sp>
      <p:sp>
        <p:nvSpPr>
          <p:cNvPr id="5" name="Fumetto 3 4"/>
          <p:cNvSpPr/>
          <p:nvPr/>
        </p:nvSpPr>
        <p:spPr>
          <a:xfrm>
            <a:off x="467544" y="3284984"/>
            <a:ext cx="2520280" cy="2089392"/>
          </a:xfrm>
          <a:prstGeom prst="wedgeEllipseCallout">
            <a:avLst>
              <a:gd name="adj1" fmla="val 121641"/>
              <a:gd name="adj2" fmla="val 38787"/>
            </a:avLst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Do you know any sport that can be </a:t>
            </a:r>
            <a:r>
              <a:rPr lang="es-ES" sz="16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played-practiced</a:t>
            </a:r>
            <a:r>
              <a:rPr lang="es-ES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only by girls or women?</a:t>
            </a:r>
            <a:endParaRPr lang="it-IT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123750"/>
              </p:ext>
            </p:extLst>
          </p:nvPr>
        </p:nvGraphicFramePr>
        <p:xfrm>
          <a:off x="3942184" y="3645024"/>
          <a:ext cx="4734272" cy="273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718051"/>
              </p:ext>
            </p:extLst>
          </p:nvPr>
        </p:nvGraphicFramePr>
        <p:xfrm>
          <a:off x="4211960" y="40027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2175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312</TotalTime>
  <Words>136</Words>
  <Application>Microsoft Macintosh PowerPoint</Application>
  <PresentationFormat>Presentazione su schermo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Berni</dc:creator>
  <cp:lastModifiedBy>admin</cp:lastModifiedBy>
  <cp:revision>25</cp:revision>
  <dcterms:created xsi:type="dcterms:W3CDTF">2017-03-02T14:06:46Z</dcterms:created>
  <dcterms:modified xsi:type="dcterms:W3CDTF">2017-03-07T22:43:02Z</dcterms:modified>
</cp:coreProperties>
</file>