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embeddedFontLst>
    <p:embeddedFont>
      <p:font typeface="Permanent Marker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PermanentMarker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it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35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g"/><Relationship Id="rId4" Type="http://schemas.openxmlformats.org/officeDocument/2006/relationships/image" Target="../media/image38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5.jpg"/><Relationship Id="rId6" Type="http://schemas.openxmlformats.org/officeDocument/2006/relationships/image" Target="../media/image4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jpg"/><Relationship Id="rId4" Type="http://schemas.openxmlformats.org/officeDocument/2006/relationships/image" Target="../media/image48.jpg"/><Relationship Id="rId5" Type="http://schemas.openxmlformats.org/officeDocument/2006/relationships/image" Target="../media/image50.jpg"/><Relationship Id="rId6" Type="http://schemas.openxmlformats.org/officeDocument/2006/relationships/image" Target="../media/image53.jpg"/><Relationship Id="rId7" Type="http://schemas.openxmlformats.org/officeDocument/2006/relationships/image" Target="../media/image4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jpg"/><Relationship Id="rId4" Type="http://schemas.openxmlformats.org/officeDocument/2006/relationships/image" Target="../media/image56.jpg"/><Relationship Id="rId5" Type="http://schemas.openxmlformats.org/officeDocument/2006/relationships/image" Target="../media/image49.jpg"/><Relationship Id="rId6" Type="http://schemas.openxmlformats.org/officeDocument/2006/relationships/image" Target="../media/image55.jpg"/><Relationship Id="rId7" Type="http://schemas.openxmlformats.org/officeDocument/2006/relationships/image" Target="../media/image54.jpg"/><Relationship Id="rId8" Type="http://schemas.openxmlformats.org/officeDocument/2006/relationships/image" Target="../media/image5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3.jpg"/><Relationship Id="rId5" Type="http://schemas.openxmlformats.org/officeDocument/2006/relationships/image" Target="../media/image7.jpg"/><Relationship Id="rId6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8.jpg"/><Relationship Id="rId5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22.jpg"/><Relationship Id="rId5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25.jpg"/><Relationship Id="rId5" Type="http://schemas.openxmlformats.org/officeDocument/2006/relationships/image" Target="../media/image21.jpg"/><Relationship Id="rId6" Type="http://schemas.openxmlformats.org/officeDocument/2006/relationships/image" Target="../media/image27.jpg"/><Relationship Id="rId7" Type="http://schemas.openxmlformats.org/officeDocument/2006/relationships/image" Target="../media/image26.jpg"/><Relationship Id="rId8" Type="http://schemas.openxmlformats.org/officeDocument/2006/relationships/image" Target="../media/image3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32.jpg"/><Relationship Id="rId5" Type="http://schemas.openxmlformats.org/officeDocument/2006/relationships/image" Target="../media/image30.jpg"/><Relationship Id="rId6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1993825" y="1059675"/>
            <a:ext cx="5107500" cy="3029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chemeClr val="lt2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chemeClr val="lt2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algn="l"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chemeClr val="lt2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chemeClr val="lt2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chemeClr val="lt2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chemeClr val="lt2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it" sz="4800">
                <a:solidFill>
                  <a:schemeClr val="lt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Erasmus +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it" sz="4800">
                <a:solidFill>
                  <a:schemeClr val="lt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POLAND </a:t>
            </a:r>
          </a:p>
          <a:p>
            <a:pPr lvl="0">
              <a:spcBef>
                <a:spcPts val="0"/>
              </a:spcBef>
              <a:buNone/>
            </a:pPr>
            <a:r>
              <a:rPr b="1" lang="it" sz="4800">
                <a:solidFill>
                  <a:schemeClr val="lt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3rd-8th APRIL 2017</a:t>
            </a:r>
          </a:p>
        </p:txBody>
      </p:sp>
      <p:pic>
        <p:nvPicPr>
          <p:cNvPr descr="IMG_20170404_102543.jpg"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02" y="2706275"/>
            <a:ext cx="1265324" cy="225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7025" y="76200"/>
            <a:ext cx="1265324" cy="1254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ubzina skola.png" id="57" name="Shape 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4297" y="4089425"/>
            <a:ext cx="3615400" cy="8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 rot="-2717">
            <a:off x="78824" y="1000739"/>
            <a:ext cx="22779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it"/>
              <a:t>I.C.”CENTRO 1” BRINDISI</a:t>
            </a:r>
          </a:p>
        </p:txBody>
      </p:sp>
      <p:pic>
        <p:nvPicPr>
          <p:cNvPr descr="perasso  logo.png" id="59" name="Shape 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824" y="76200"/>
            <a:ext cx="2318849" cy="92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70407_094821.jpg"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05774" cy="1856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7_095757.jpg"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00" y="2762501"/>
            <a:ext cx="3754475" cy="2108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7_100101.jpg"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9174" y="3101975"/>
            <a:ext cx="3149926" cy="17687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7_095916.jpg" id="147" name="Shape 1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6523" y="1305675"/>
            <a:ext cx="3754475" cy="2108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7_100534.jpg" id="148" name="Shape 1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5974" y="152399"/>
            <a:ext cx="2834375" cy="159157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3623275" y="152400"/>
            <a:ext cx="24276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it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A DAY IN LUBZINA SCHOOL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6530750" y="2090550"/>
            <a:ext cx="24276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..PRACTICING, LEARNING BY DOING, ...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3916075" y="3742300"/>
            <a:ext cx="2134800" cy="1128300"/>
          </a:xfrm>
          <a:prstGeom prst="rect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...SHARING,          HAVING </a:t>
            </a:r>
          </a:p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FUN!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70406_162559.jpg" id="156" name="Shape 156"/>
          <p:cNvPicPr preferRelativeResize="0"/>
          <p:nvPr/>
        </p:nvPicPr>
        <p:blipFill rotWithShape="1">
          <a:blip r:embed="rId3">
            <a:alphaModFix/>
          </a:blip>
          <a:srcRect b="0" l="23588" r="0" t="0"/>
          <a:stretch/>
        </p:blipFill>
        <p:spPr>
          <a:xfrm>
            <a:off x="7670524" y="197647"/>
            <a:ext cx="1359650" cy="3168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6_145444.jpg" id="157" name="Shape 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5074" y="2009825"/>
            <a:ext cx="3273850" cy="183834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3197900" y="484450"/>
            <a:ext cx="4159499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it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GENDER </a:t>
            </a:r>
            <a:r>
              <a:rPr b="1" lang="it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EQUALITY </a:t>
            </a:r>
          </a:p>
          <a:p>
            <a:pPr lvl="0">
              <a:spcBef>
                <a:spcPts val="0"/>
              </a:spcBef>
              <a:buNone/>
            </a:pPr>
            <a:r>
              <a:rPr b="1" lang="it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&amp; </a:t>
            </a:r>
          </a:p>
          <a:p>
            <a:pPr lvl="0">
              <a:spcBef>
                <a:spcPts val="0"/>
              </a:spcBef>
              <a:buNone/>
            </a:pPr>
            <a:r>
              <a:rPr b="1" lang="it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SPORT</a:t>
            </a:r>
          </a:p>
        </p:txBody>
      </p:sp>
      <p:pic>
        <p:nvPicPr>
          <p:cNvPr descr="IMG_20170406_162446.jpg" id="159" name="Shape 159"/>
          <p:cNvPicPr preferRelativeResize="0"/>
          <p:nvPr/>
        </p:nvPicPr>
        <p:blipFill rotWithShape="1">
          <a:blip r:embed="rId5">
            <a:alphaModFix/>
          </a:blip>
          <a:srcRect b="24425" l="0" r="14617" t="0"/>
          <a:stretch/>
        </p:blipFill>
        <p:spPr>
          <a:xfrm>
            <a:off x="159375" y="985375"/>
            <a:ext cx="2465950" cy="3887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6_135747.jpg" id="160" name="Shape 160"/>
          <p:cNvPicPr preferRelativeResize="0"/>
          <p:nvPr/>
        </p:nvPicPr>
        <p:blipFill rotWithShape="1">
          <a:blip r:embed="rId6">
            <a:alphaModFix/>
          </a:blip>
          <a:srcRect b="22821" l="0" r="0" t="24043"/>
          <a:stretch/>
        </p:blipFill>
        <p:spPr>
          <a:xfrm>
            <a:off x="6784837" y="2823725"/>
            <a:ext cx="2367249" cy="223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70407_140657.jpg" id="165" name="Shape 165"/>
          <p:cNvPicPr preferRelativeResize="0"/>
          <p:nvPr/>
        </p:nvPicPr>
        <p:blipFill rotWithShape="1">
          <a:blip r:embed="rId3">
            <a:alphaModFix/>
          </a:blip>
          <a:srcRect b="42987" l="0" r="0" t="0"/>
          <a:stretch/>
        </p:blipFill>
        <p:spPr>
          <a:xfrm>
            <a:off x="152400" y="152400"/>
            <a:ext cx="2717050" cy="2758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7_150903.jpg" id="166" name="Shape 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725" y="1652550"/>
            <a:ext cx="1874701" cy="33385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7_145134.jpg" id="167" name="Shape 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0827" y="1652512"/>
            <a:ext cx="1874701" cy="3338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7_150156.jpg" id="168" name="Shape 1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063399"/>
            <a:ext cx="3432985" cy="1927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3005925" y="445325"/>
            <a:ext cx="73569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2400">
                <a:solidFill>
                  <a:srgbClr val="EFEFEF"/>
                </a:solidFill>
                <a:latin typeface="Comic Sans MS"/>
                <a:ea typeface="Comic Sans MS"/>
                <a:cs typeface="Comic Sans MS"/>
                <a:sym typeface="Comic Sans MS"/>
              </a:rPr>
              <a:t>SLAVIC SETTLEMENT IN STOBIERNA VILLAGE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2869450" y="1303625"/>
            <a:ext cx="7356900" cy="16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EFEFE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ENJOY OUR </a:t>
            </a:r>
          </a:p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EFEFEF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WORSHOPS IN </a:t>
            </a:r>
          </a:p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EFEFE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10th CENTURY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it" sz="1800">
                <a:solidFill>
                  <a:srgbClr val="EFEFEF"/>
                </a:solidFill>
                <a:latin typeface="Comic Sans MS"/>
                <a:ea typeface="Comic Sans MS"/>
                <a:cs typeface="Comic Sans MS"/>
                <a:sym typeface="Comic Sans MS"/>
              </a:rPr>
              <a:t>VILLAGE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9193.JPG"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985799" cy="1990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194.JPG"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2075" y="152412"/>
            <a:ext cx="2985799" cy="19900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326.JPG" id="177" name="Shape 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5650" y="2438399"/>
            <a:ext cx="3183047" cy="2123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327.JPG" id="178" name="Shape 1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504895"/>
            <a:ext cx="2985799" cy="1990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328.JPG" id="179" name="Shape 179"/>
          <p:cNvPicPr preferRelativeResize="0"/>
          <p:nvPr/>
        </p:nvPicPr>
        <p:blipFill rotWithShape="1">
          <a:blip r:embed="rId7">
            <a:alphaModFix/>
          </a:blip>
          <a:srcRect b="0" l="18384" r="3048" t="3892"/>
          <a:stretch/>
        </p:blipFill>
        <p:spPr>
          <a:xfrm>
            <a:off x="3344636" y="152400"/>
            <a:ext cx="2441011" cy="19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2907200" y="3822050"/>
            <a:ext cx="49809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 txBox="1"/>
          <p:nvPr/>
        </p:nvSpPr>
        <p:spPr>
          <a:xfrm>
            <a:off x="3138200" y="2261375"/>
            <a:ext cx="2647500" cy="26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EFEFE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ARE ALL GLAD TO RECEIVE OUR CERTIFICATE OF ATTENDANCE FROM THE LOCAL AUTHORITIES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70407_111738.jpg"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6749" y="0"/>
            <a:ext cx="1555625" cy="2770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6_102837.jpg"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2074" y="152400"/>
            <a:ext cx="1128000" cy="2008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6_102902.jpg"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128000" cy="2008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5_151442.jpg"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648574" y="-693925"/>
            <a:ext cx="2167649" cy="386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6_204958.jpg" id="190" name="Shape 1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7100" y="3195912"/>
            <a:ext cx="2394920" cy="1289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6_111418.jpg" id="191" name="Shape 1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7649" y="3570875"/>
            <a:ext cx="2574018" cy="144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152400" y="2320050"/>
            <a:ext cx="6434700" cy="24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it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THANKS TO THE POLISH TEAM AND TO ALL THE ERASMUS+ PARTNERS                       FOR THE GREAT TIME WE HAD</a:t>
            </a:r>
          </a:p>
          <a:p>
            <a:pPr lvl="0" rtl="0" algn="l">
              <a:spcBef>
                <a:spcPts val="0"/>
              </a:spcBef>
              <a:buNone/>
            </a:pPr>
            <a:r>
              <a:rPr b="1" lang="it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    TOGETHER!                                                                                                                                          </a:t>
            </a:r>
          </a:p>
          <a:p>
            <a:pPr lvl="0" algn="l">
              <a:spcBef>
                <a:spcPts val="0"/>
              </a:spcBef>
              <a:buNone/>
            </a:pPr>
            <a:r>
              <a:rPr b="1" lang="it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2706312" y="4070225"/>
            <a:ext cx="37485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-20170403-WA0000.jpg"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72136"/>
            <a:ext cx="3148575" cy="2361438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MG_20170406_105730.jpg" id="65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9" y="118225"/>
            <a:ext cx="3148574" cy="2098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MG_20170407_114401.jpg" id="66" name="Shape 66"/>
          <p:cNvPicPr preferRelativeResize="0"/>
          <p:nvPr/>
        </p:nvPicPr>
        <p:blipFill rotWithShape="1">
          <a:blip r:embed="rId5">
            <a:alphaModFix/>
          </a:blip>
          <a:srcRect b="4752" l="0" r="0" t="0"/>
          <a:stretch/>
        </p:blipFill>
        <p:spPr>
          <a:xfrm>
            <a:off x="7187725" y="118225"/>
            <a:ext cx="1803076" cy="3058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_20170404_091656.jpg" id="67" name="Shape 67"/>
          <p:cNvPicPr preferRelativeResize="0"/>
          <p:nvPr/>
        </p:nvPicPr>
        <p:blipFill rotWithShape="1">
          <a:blip r:embed="rId6">
            <a:alphaModFix/>
          </a:blip>
          <a:srcRect b="35885" l="0" r="0" t="0"/>
          <a:stretch/>
        </p:blipFill>
        <p:spPr>
          <a:xfrm>
            <a:off x="3424574" y="3247400"/>
            <a:ext cx="4944727" cy="17833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3424575" y="267950"/>
            <a:ext cx="3803700" cy="2567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it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PROGRAMME IS RICH, OUR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rPr b="1" lang="it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EXPECTATIONS ARE HIGH, BUT THE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rPr b="1" lang="it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ITALIAN TEAM IS READY TO LIVE </a:t>
            </a:r>
          </a:p>
          <a:p>
            <a:pPr lvl="0">
              <a:spcBef>
                <a:spcPts val="0"/>
              </a:spcBef>
              <a:buNone/>
            </a:pPr>
            <a:r>
              <a:rPr b="1" lang="it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NEW EXPERIENCE</a:t>
            </a:r>
            <a:r>
              <a:rPr b="1" lang="it" sz="24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!    </a:t>
            </a:r>
            <a:r>
              <a:rPr b="1" lang="it" sz="2400">
                <a:solidFill>
                  <a:srgbClr val="EFEFEF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_20170404_091939.jpg" id="73" name="Shape 73"/>
          <p:cNvPicPr preferRelativeResize="0"/>
          <p:nvPr/>
        </p:nvPicPr>
        <p:blipFill rotWithShape="1">
          <a:blip r:embed="rId3">
            <a:alphaModFix/>
          </a:blip>
          <a:srcRect b="0" l="0" r="8450" t="0"/>
          <a:stretch/>
        </p:blipFill>
        <p:spPr>
          <a:xfrm>
            <a:off x="5038775" y="2610325"/>
            <a:ext cx="3790325" cy="2328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_20170404_085935.jpg" id="74" name="Shape 74"/>
          <p:cNvPicPr preferRelativeResize="0"/>
          <p:nvPr/>
        </p:nvPicPr>
        <p:blipFill rotWithShape="1">
          <a:blip r:embed="rId4">
            <a:alphaModFix/>
          </a:blip>
          <a:srcRect b="23616" l="0" r="11331" t="29571"/>
          <a:stretch/>
        </p:blipFill>
        <p:spPr>
          <a:xfrm>
            <a:off x="6018599" y="63300"/>
            <a:ext cx="2565300" cy="24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/>
          <p:nvPr/>
        </p:nvSpPr>
        <p:spPr>
          <a:xfrm rot="691333">
            <a:off x="4011602" y="1105320"/>
            <a:ext cx="4193257" cy="2191915"/>
          </a:xfrm>
          <a:prstGeom prst="irregularSeal1">
            <a:avLst/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i="1" lang="it" sz="2400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W</a:t>
            </a:r>
            <a:r>
              <a:rPr b="1" i="1" lang="it" sz="2400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elcome </a:t>
            </a:r>
            <a:r>
              <a:rPr b="1" i="1" lang="it" sz="2400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ceremony</a:t>
            </a:r>
            <a:r>
              <a:rPr b="1" i="1" lang="it" sz="2400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at school</a:t>
            </a:r>
          </a:p>
        </p:txBody>
      </p:sp>
      <p:pic>
        <p:nvPicPr>
          <p:cNvPr descr="polandIMG_20170404_085011.jpg" id="76" name="Shape 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975" y="88822"/>
            <a:ext cx="4482600" cy="25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393900" y="2954775"/>
            <a:ext cx="4482600" cy="19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it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WITH A GLANCE TO TRADITION, A TOUCH OF MODERNITY AND PLENTY OF COLOURS, WE ARE WELCOMED!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 da berni"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775" y="1551449"/>
            <a:ext cx="4280003" cy="24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/>
        </p:nvSpPr>
        <p:spPr>
          <a:xfrm>
            <a:off x="1140525" y="505175"/>
            <a:ext cx="7882500" cy="44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24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" sz="2400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ARE VERY PROUD! </a:t>
            </a:r>
            <a:r>
              <a:rPr lang="it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 THE ERASMUS+  PARTNERS SING THE  EQUALITY SONG                                                                                    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rPr lang="it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AFTER ITALIAN STUDENTS COMPOSED IT ON THE TUNE OF “WE WILL ROCK YOU”(QUEEN)!</a:t>
            </a:r>
          </a:p>
        </p:txBody>
      </p:sp>
      <p:sp>
        <p:nvSpPr>
          <p:cNvPr id="84" name="Shape 84"/>
          <p:cNvSpPr/>
          <p:nvPr/>
        </p:nvSpPr>
        <p:spPr>
          <a:xfrm>
            <a:off x="-92701" y="0"/>
            <a:ext cx="1505952" cy="1598670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" name="Shape 85"/>
          <p:cNvSpPr txBox="1"/>
          <p:nvPr/>
        </p:nvSpPr>
        <p:spPr>
          <a:xfrm>
            <a:off x="-266425" y="6"/>
            <a:ext cx="18534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/>
              <a:t>         </a:t>
            </a:r>
          </a:p>
          <a:p>
            <a:pPr lvl="0">
              <a:spcBef>
                <a:spcPts val="0"/>
              </a:spcBef>
              <a:buNone/>
            </a:pPr>
            <a:r>
              <a:rPr lang="it" sz="1800">
                <a:latin typeface="Comic Sans MS"/>
                <a:ea typeface="Comic Sans MS"/>
                <a:cs typeface="Comic Sans MS"/>
                <a:sym typeface="Comic Sans MS"/>
              </a:rPr>
              <a:t>        </a:t>
            </a:r>
          </a:p>
          <a:p>
            <a:pPr lvl="0">
              <a:spcBef>
                <a:spcPts val="0"/>
              </a:spcBef>
              <a:buNone/>
            </a:pPr>
            <a:r>
              <a:rPr lang="it" sz="1800">
                <a:latin typeface="Comic Sans MS"/>
                <a:ea typeface="Comic Sans MS"/>
                <a:cs typeface="Comic Sans MS"/>
                <a:sym typeface="Comic Sans MS"/>
              </a:rPr>
              <a:t>        </a:t>
            </a:r>
            <a:r>
              <a:rPr lang="it" sz="1800">
                <a:latin typeface="Comic Sans MS"/>
                <a:ea typeface="Comic Sans MS"/>
                <a:cs typeface="Comic Sans MS"/>
                <a:sym typeface="Comic Sans MS"/>
              </a:rPr>
              <a:t> let’s </a:t>
            </a:r>
          </a:p>
          <a:p>
            <a:pPr lvl="0">
              <a:spcBef>
                <a:spcPts val="0"/>
              </a:spcBef>
              <a:buNone/>
            </a:pPr>
            <a:r>
              <a:rPr lang="it" sz="1800">
                <a:latin typeface="Comic Sans MS"/>
                <a:ea typeface="Comic Sans MS"/>
                <a:cs typeface="Comic Sans MS"/>
                <a:sym typeface="Comic Sans MS"/>
              </a:rPr>
              <a:t>         sing!</a:t>
            </a:r>
          </a:p>
        </p:txBody>
      </p:sp>
      <p:sp>
        <p:nvSpPr>
          <p:cNvPr id="86" name="Shape 86"/>
          <p:cNvSpPr/>
          <p:nvPr/>
        </p:nvSpPr>
        <p:spPr>
          <a:xfrm>
            <a:off x="208525" y="1583362"/>
            <a:ext cx="2188404" cy="2620566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 txBox="1"/>
          <p:nvPr/>
        </p:nvSpPr>
        <p:spPr>
          <a:xfrm>
            <a:off x="486550" y="2142450"/>
            <a:ext cx="73122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741B47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it" sz="1800">
                <a:latin typeface="Comic Sans MS"/>
                <a:ea typeface="Comic Sans MS"/>
                <a:cs typeface="Comic Sans MS"/>
                <a:sym typeface="Comic Sans MS"/>
              </a:rPr>
              <a:t>ehi we are </a:t>
            </a:r>
          </a:p>
          <a:p>
            <a:pPr lvl="0">
              <a:spcBef>
                <a:spcPts val="0"/>
              </a:spcBef>
              <a:buNone/>
            </a:pPr>
            <a:r>
              <a:rPr lang="it" sz="1800">
                <a:latin typeface="Comic Sans MS"/>
                <a:ea typeface="Comic Sans MS"/>
                <a:cs typeface="Comic Sans MS"/>
                <a:sym typeface="Comic Sans MS"/>
              </a:rPr>
              <a:t>   boys…..</a:t>
            </a:r>
          </a:p>
          <a:p>
            <a:pPr lvl="0">
              <a:spcBef>
                <a:spcPts val="0"/>
              </a:spcBef>
              <a:buNone/>
            </a:pPr>
            <a:r>
              <a:rPr lang="it" sz="1800">
                <a:latin typeface="Comic Sans MS"/>
                <a:ea typeface="Comic Sans MS"/>
                <a:cs typeface="Comic Sans MS"/>
                <a:sym typeface="Comic Sans MS"/>
              </a:rPr>
              <a:t>ehi we are</a:t>
            </a:r>
          </a:p>
          <a:p>
            <a:pPr lvl="0">
              <a:spcBef>
                <a:spcPts val="0"/>
              </a:spcBef>
              <a:buNone/>
            </a:pPr>
            <a:r>
              <a:rPr lang="it" sz="1800">
                <a:latin typeface="Comic Sans MS"/>
                <a:ea typeface="Comic Sans MS"/>
                <a:cs typeface="Comic Sans MS"/>
                <a:sym typeface="Comic Sans MS"/>
              </a:rPr>
              <a:t>      girls..</a:t>
            </a:r>
            <a:r>
              <a:rPr lang="it"/>
              <a:t>.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8749" y="261500"/>
            <a:ext cx="1345249" cy="96088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/>
          <p:nvPr/>
        </p:nvSpPr>
        <p:spPr>
          <a:xfrm>
            <a:off x="6931775" y="1643100"/>
            <a:ext cx="2224205" cy="2224205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 txBox="1"/>
          <p:nvPr/>
        </p:nvSpPr>
        <p:spPr>
          <a:xfrm>
            <a:off x="7298200" y="2230050"/>
            <a:ext cx="7497300" cy="10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/>
              <a:t>we are </a:t>
            </a:r>
          </a:p>
          <a:p>
            <a:pPr lvl="0">
              <a:spcBef>
                <a:spcPts val="0"/>
              </a:spcBef>
              <a:buNone/>
            </a:pPr>
            <a:r>
              <a:rPr lang="it" sz="1800"/>
              <a:t>we are equal…</a:t>
            </a:r>
          </a:p>
          <a:p>
            <a:pPr lvl="0">
              <a:spcBef>
                <a:spcPts val="0"/>
              </a:spcBef>
              <a:buNone/>
            </a:pPr>
            <a:r>
              <a:rPr lang="it" sz="1800"/>
              <a:t>equal!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937225"/>
            <a:ext cx="1158424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 da berni" id="96" name="Shape 96"/>
          <p:cNvPicPr preferRelativeResize="0"/>
          <p:nvPr/>
        </p:nvPicPr>
        <p:blipFill rotWithShape="1">
          <a:blip r:embed="rId3">
            <a:alphaModFix/>
          </a:blip>
          <a:srcRect b="0" l="21875" r="0" t="0"/>
          <a:stretch/>
        </p:blipFill>
        <p:spPr>
          <a:xfrm>
            <a:off x="4592399" y="152400"/>
            <a:ext cx="4162124" cy="2996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7_104816.jpg"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16575"/>
            <a:ext cx="4050631" cy="227452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/>
          <p:nvPr/>
        </p:nvSpPr>
        <p:spPr>
          <a:xfrm>
            <a:off x="152399" y="152400"/>
            <a:ext cx="3789775" cy="2168600"/>
          </a:xfrm>
          <a:prstGeom prst="flowChartPunchedTape">
            <a:avLst/>
          </a:prstGeom>
          <a:solidFill>
            <a:srgbClr val="D9D2E9"/>
          </a:solidFill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it" sz="2400">
                <a:solidFill>
                  <a:srgbClr val="741B47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Workshops for teachers and </a:t>
            </a:r>
            <a:r>
              <a:rPr b="1" lang="it" sz="2400">
                <a:solidFill>
                  <a:srgbClr val="741B47"/>
                </a:solidFill>
                <a:latin typeface="Comic Sans MS"/>
                <a:ea typeface="Comic Sans MS"/>
                <a:cs typeface="Comic Sans MS"/>
                <a:sym typeface="Comic Sans MS"/>
              </a:rPr>
              <a:t>students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4893875" y="3358175"/>
            <a:ext cx="3559200" cy="16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TOLERANCE, SOCIAL IDENTITIES AND  GENDER EQUALITY ARE AMONG THE MAIN TOPICS OF OUR MEETING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70404_135720.jpg"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855164" y="1039561"/>
            <a:ext cx="4929172" cy="30337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7_093233.jpg" id="105" name="Shape 105"/>
          <p:cNvPicPr preferRelativeResize="0"/>
          <p:nvPr/>
        </p:nvPicPr>
        <p:blipFill rotWithShape="1">
          <a:blip r:embed="rId4">
            <a:alphaModFix/>
          </a:blip>
          <a:srcRect b="0" l="0" r="0" t="24219"/>
          <a:stretch/>
        </p:blipFill>
        <p:spPr>
          <a:xfrm>
            <a:off x="6434974" y="100175"/>
            <a:ext cx="2606751" cy="4347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rga x Polonia" id="106" name="Shape 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00" y="100200"/>
            <a:ext cx="3734974" cy="4759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3920900" y="100200"/>
            <a:ext cx="2908200" cy="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2655400" y="2373350"/>
            <a:ext cx="2074680" cy="2074680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it"/>
              <a:t>GIFTS...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67900" y="4372725"/>
            <a:ext cx="89739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it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FEW PRESENTS TO SAY  THANK YOU TO OUR PARTNERS  FOR THE NICE HOSPITALITY!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70404_152245.jpg"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1704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4_144120.jpg"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310" y="152399"/>
            <a:ext cx="1683899" cy="2998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4_153128.jpg" id="116" name="Shape 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495026" y="-593199"/>
            <a:ext cx="2775073" cy="42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/>
          <p:nvPr/>
        </p:nvSpPr>
        <p:spPr>
          <a:xfrm>
            <a:off x="3572025" y="3254100"/>
            <a:ext cx="4730100" cy="17370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i="1" lang="it" sz="1800">
                <a:solidFill>
                  <a:srgbClr val="666666"/>
                </a:solidFill>
              </a:rPr>
              <a:t>Visiting the European Centre of Remembrance and Reconciliation in Pustkow, where History and human kind are given the chance to repair to their mistakes and never repeat them again.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70405_115944.jpg" id="122" name="Shape 122"/>
          <p:cNvPicPr preferRelativeResize="0"/>
          <p:nvPr/>
        </p:nvPicPr>
        <p:blipFill rotWithShape="1">
          <a:blip r:embed="rId3">
            <a:alphaModFix/>
          </a:blip>
          <a:srcRect b="31572" l="0" r="17464" t="0"/>
          <a:stretch/>
        </p:blipFill>
        <p:spPr>
          <a:xfrm>
            <a:off x="152400" y="152400"/>
            <a:ext cx="3251077" cy="1513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5_121418.jpg" id="123" name="Shape 123"/>
          <p:cNvPicPr preferRelativeResize="0"/>
          <p:nvPr/>
        </p:nvPicPr>
        <p:blipFill rotWithShape="1">
          <a:blip r:embed="rId4">
            <a:alphaModFix/>
          </a:blip>
          <a:srcRect b="15626" l="20166" r="0" t="0"/>
          <a:stretch/>
        </p:blipFill>
        <p:spPr>
          <a:xfrm>
            <a:off x="7365075" y="0"/>
            <a:ext cx="1619651" cy="30486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5_123238.jpg" id="124" name="Shape 124"/>
          <p:cNvPicPr preferRelativeResize="0"/>
          <p:nvPr/>
        </p:nvPicPr>
        <p:blipFill rotWithShape="1">
          <a:blip r:embed="rId5">
            <a:alphaModFix/>
          </a:blip>
          <a:srcRect b="18308" l="0" r="0" t="10506"/>
          <a:stretch/>
        </p:blipFill>
        <p:spPr>
          <a:xfrm rot="-5400000">
            <a:off x="418824" y="2562875"/>
            <a:ext cx="1990425" cy="2523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5_120945.jpg" id="125" name="Shape 125"/>
          <p:cNvPicPr preferRelativeResize="0"/>
          <p:nvPr/>
        </p:nvPicPr>
        <p:blipFill rotWithShape="1">
          <a:blip r:embed="rId6">
            <a:alphaModFix/>
          </a:blip>
          <a:srcRect b="6807" l="25834" r="8993" t="7237"/>
          <a:stretch/>
        </p:blipFill>
        <p:spPr>
          <a:xfrm>
            <a:off x="5412037" y="108624"/>
            <a:ext cx="1882299" cy="4421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5_111458.jpg" id="126" name="Shape 1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08762" y="3220836"/>
            <a:ext cx="3042324" cy="170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7431450" y="3111400"/>
            <a:ext cx="1553400" cy="19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it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OSKAR </a:t>
            </a:r>
            <a:r>
              <a:rPr b="1" lang="it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SCHILNDLER’S ENAMEL FACTORY AND KAZIMIERZ HISTORICAL DISTRICT OF KRAKOW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71825" y="1530662"/>
            <a:ext cx="3412200" cy="11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2400">
                <a:solidFill>
                  <a:srgbClr val="EFEFEF"/>
                </a:solidFill>
                <a:latin typeface="Comic Sans MS"/>
                <a:ea typeface="Comic Sans MS"/>
                <a:cs typeface="Comic Sans MS"/>
                <a:sym typeface="Comic Sans MS"/>
              </a:rPr>
              <a:t>Visiting Krakow and learning about its history and its heroes</a:t>
            </a:r>
          </a:p>
        </p:txBody>
      </p:sp>
      <p:pic>
        <p:nvPicPr>
          <p:cNvPr descr="File:Kraków - St. Mary Church 01.JPG - Wikimedia Commons" id="129" name="Shape 1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96086" y="37512"/>
            <a:ext cx="1823363" cy="297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70404_155556.jpg" id="134" name="Shape 134"/>
          <p:cNvPicPr preferRelativeResize="0"/>
          <p:nvPr/>
        </p:nvPicPr>
        <p:blipFill rotWithShape="1">
          <a:blip r:embed="rId3">
            <a:alphaModFix/>
          </a:blip>
          <a:srcRect b="14494" l="0" r="0" t="19918"/>
          <a:stretch/>
        </p:blipFill>
        <p:spPr>
          <a:xfrm>
            <a:off x="0" y="0"/>
            <a:ext cx="2717050" cy="3173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4_164951.jpg" id="135" name="Shape 135"/>
          <p:cNvPicPr preferRelativeResize="0"/>
          <p:nvPr/>
        </p:nvPicPr>
        <p:blipFill rotWithShape="1">
          <a:blip r:embed="rId4">
            <a:alphaModFix/>
          </a:blip>
          <a:srcRect b="0" l="0" r="8037" t="0"/>
          <a:stretch/>
        </p:blipFill>
        <p:spPr>
          <a:xfrm rot="5400000">
            <a:off x="5069786" y="985088"/>
            <a:ext cx="5059302" cy="3089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4_164820.jpg" id="136" name="Shape 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718175" y="1256900"/>
            <a:ext cx="2992849" cy="16805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70404_164536.jpg" id="137" name="Shape 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75" y="2708324"/>
            <a:ext cx="4073251" cy="228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2717050" y="175825"/>
            <a:ext cx="2717100" cy="22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it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WORK-SHOPS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r>
              <a:rPr b="1" lang="it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“TOLERANCE &amp; INTOLERANCE”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4270950" y="3740650"/>
            <a:ext cx="16806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“MY NATIONAL IDENTITY”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