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sldIdLst>
    <p:sldId id="256" r:id="rId2"/>
    <p:sldId id="257" r:id="rId3"/>
    <p:sldId id="276" r:id="rId4"/>
    <p:sldId id="258" r:id="rId5"/>
    <p:sldId id="259" r:id="rId6"/>
    <p:sldId id="263" r:id="rId7"/>
    <p:sldId id="262" r:id="rId8"/>
    <p:sldId id="260" r:id="rId9"/>
    <p:sldId id="272" r:id="rId10"/>
    <p:sldId id="264" r:id="rId11"/>
    <p:sldId id="268" r:id="rId12"/>
    <p:sldId id="266" r:id="rId13"/>
    <p:sldId id="265" r:id="rId14"/>
    <p:sldId id="267" r:id="rId15"/>
    <p:sldId id="269" r:id="rId16"/>
    <p:sldId id="271" r:id="rId17"/>
    <p:sldId id="273" r:id="rId18"/>
    <p:sldId id="274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66E3"/>
    <a:srgbClr val="BC63FF"/>
    <a:srgbClr val="07F773"/>
    <a:srgbClr val="2BE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10/29/21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223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7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2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5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0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19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87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3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0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94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3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9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35" y="803705"/>
            <a:ext cx="4442451" cy="3034857"/>
          </a:xfrm>
        </p:spPr>
        <p:txBody>
          <a:bodyPr anchor="b">
            <a:normAutofit/>
          </a:bodyPr>
          <a:lstStyle/>
          <a:p>
            <a:pPr algn="r"/>
            <a:r>
              <a:rPr lang="de-DE" sz="5400" dirty="0" err="1">
                <a:solidFill>
                  <a:srgbClr val="FFFFFF"/>
                </a:solidFill>
                <a:cs typeface="Aharoni"/>
              </a:rPr>
              <a:t>Bienvenue</a:t>
            </a:r>
            <a:r>
              <a:rPr lang="de-DE" sz="5400" dirty="0">
                <a:solidFill>
                  <a:srgbClr val="FFFFFF"/>
                </a:solidFill>
                <a:cs typeface="Aharoni"/>
              </a:rPr>
              <a:t> </a:t>
            </a:r>
            <a:r>
              <a:rPr lang="de-DE" sz="5400" dirty="0" err="1">
                <a:solidFill>
                  <a:srgbClr val="FFFFFF"/>
                </a:solidFill>
                <a:cs typeface="Aharoni"/>
              </a:rPr>
              <a:t>dans</a:t>
            </a:r>
            <a:r>
              <a:rPr lang="de-DE" sz="5400" dirty="0">
                <a:solidFill>
                  <a:srgbClr val="FFFFFF"/>
                </a:solidFill>
                <a:cs typeface="Aharoni"/>
              </a:rPr>
              <a:t> </a:t>
            </a:r>
            <a:r>
              <a:rPr lang="de-DE" sz="5400" dirty="0" err="1">
                <a:solidFill>
                  <a:srgbClr val="FFFFFF"/>
                </a:solidFill>
                <a:cs typeface="Aharoni"/>
              </a:rPr>
              <a:t>notre</a:t>
            </a:r>
            <a:r>
              <a:rPr lang="de-DE" sz="5400" dirty="0">
                <a:solidFill>
                  <a:srgbClr val="FFFFFF"/>
                </a:solidFill>
                <a:cs typeface="Aharoni"/>
              </a:rPr>
              <a:t> </a:t>
            </a:r>
            <a:r>
              <a:rPr lang="de-DE" sz="5400" dirty="0" err="1">
                <a:solidFill>
                  <a:srgbClr val="FFFFFF"/>
                </a:solidFill>
                <a:cs typeface="Aharoni"/>
              </a:rPr>
              <a:t>collège</a:t>
            </a:r>
            <a:r>
              <a:rPr lang="de-DE" sz="5400" dirty="0">
                <a:solidFill>
                  <a:srgbClr val="FFFFFF"/>
                </a:solidFill>
                <a:cs typeface="Aharoni"/>
              </a:rPr>
              <a:t> EBS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38921" y="4013165"/>
            <a:ext cx="4204012" cy="2205732"/>
          </a:xfrm>
        </p:spPr>
        <p:txBody>
          <a:bodyPr anchor="t">
            <a:normAutofit/>
          </a:bodyPr>
          <a:lstStyle/>
          <a:p>
            <a:pPr algn="r"/>
            <a:endParaRPr lang="de-DE" sz="1800">
              <a:solidFill>
                <a:srgbClr val="FFFFFF"/>
              </a:solidFill>
            </a:endParaRPr>
          </a:p>
        </p:txBody>
      </p:sp>
      <p:pic>
        <p:nvPicPr>
          <p:cNvPr id="5" name="Grafik 5">
            <a:extLst>
              <a:ext uri="{FF2B5EF4-FFF2-40B4-BE49-F238E27FC236}">
                <a16:creationId xmlns:a16="http://schemas.microsoft.com/office/drawing/2014/main" id="{E7B75A6A-15A9-4BBA-9DFB-2D284C90A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35988"/>
            <a:ext cx="5459470" cy="53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99883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2">
            <a:extLst>
              <a:ext uri="{FF2B5EF4-FFF2-40B4-BE49-F238E27FC236}">
                <a16:creationId xmlns:a16="http://schemas.microsoft.com/office/drawing/2014/main" id="{B5F86E95-42D1-446F-9187-CFC01F7D9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E76FF1-BB78-4A44-81A4-FE1FB4BD0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6693061" cy="1356360"/>
          </a:xfrm>
        </p:spPr>
        <p:txBody>
          <a:bodyPr>
            <a:normAutofit/>
          </a:bodyPr>
          <a:lstStyle/>
          <a:p>
            <a:r>
              <a:rPr lang="de-DE" sz="4100" dirty="0">
                <a:solidFill>
                  <a:schemeClr val="bg1"/>
                </a:solidFill>
                <a:cs typeface="Calibri Light"/>
              </a:rPr>
              <a:t>C'est </a:t>
            </a:r>
            <a:r>
              <a:rPr lang="de-DE" sz="4100" dirty="0" err="1">
                <a:solidFill>
                  <a:schemeClr val="bg1"/>
                </a:solidFill>
                <a:cs typeface="Calibri Light"/>
              </a:rPr>
              <a:t>nôtre</a:t>
            </a:r>
            <a:r>
              <a:rPr lang="de-DE" sz="4100" dirty="0">
                <a:solidFill>
                  <a:schemeClr val="bg1"/>
                </a:solidFill>
                <a:cs typeface="Calibri Light"/>
              </a:rPr>
              <a:t> </a:t>
            </a:r>
            <a:r>
              <a:rPr lang="de-DE" sz="4100" dirty="0" err="1">
                <a:solidFill>
                  <a:schemeClr val="bg1"/>
                </a:solidFill>
                <a:cs typeface="Calibri Light"/>
              </a:rPr>
              <a:t>directrice</a:t>
            </a:r>
            <a:r>
              <a:rPr lang="de-DE" sz="4100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de-DE" sz="4100" dirty="0" err="1">
                <a:solidFill>
                  <a:schemeClr val="bg1"/>
                </a:solidFill>
                <a:cs typeface="Calibri Light"/>
              </a:rPr>
              <a:t>adjonte</a:t>
            </a:r>
            <a:r>
              <a:rPr lang="de-DE" sz="4100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de-DE" sz="4100" dirty="0" err="1">
                <a:solidFill>
                  <a:schemeClr val="bg1"/>
                </a:solidFill>
                <a:cs typeface="Calibri Light"/>
              </a:rPr>
              <a:t>d'école</a:t>
            </a:r>
            <a:r>
              <a:rPr lang="de-DE" sz="4100" dirty="0">
                <a:solidFill>
                  <a:schemeClr val="bg1"/>
                </a:solidFill>
                <a:cs typeface="Calibri Light"/>
              </a:rPr>
              <a:t>: </a:t>
            </a:r>
            <a:r>
              <a:rPr lang="de-DE" sz="4100" dirty="0" err="1">
                <a:solidFill>
                  <a:schemeClr val="bg1"/>
                </a:solidFill>
                <a:cs typeface="Calibri Light"/>
              </a:rPr>
              <a:t>Mme</a:t>
            </a:r>
            <a:r>
              <a:rPr lang="de-DE" sz="4100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de-DE" sz="4100" dirty="0" err="1">
                <a:solidFill>
                  <a:schemeClr val="bg1"/>
                </a:solidFill>
                <a:cs typeface="Calibri Light"/>
              </a:rPr>
              <a:t>Zadrus</a:t>
            </a:r>
            <a:endParaRPr lang="de-DE" sz="4100" dirty="0">
              <a:solidFill>
                <a:schemeClr val="bg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479BB28-EEB5-4868-B6C8-0145F4AE5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6693061" cy="4038600"/>
          </a:xfrm>
        </p:spPr>
        <p:txBody>
          <a:bodyPr>
            <a:norm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Grafik 4" descr="Ein Bild, das Text, Wand, drinnen, Boden enthält.&#10;&#10;Beschreibung automatisch generiert.">
            <a:extLst>
              <a:ext uri="{FF2B5EF4-FFF2-40B4-BE49-F238E27FC236}">
                <a16:creationId xmlns:a16="http://schemas.microsoft.com/office/drawing/2014/main" id="{3971007F-74DD-4AA6-B9AC-CEFDA1F2A4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7" r="22815" b="1"/>
          <a:stretch/>
        </p:blipFill>
        <p:spPr>
          <a:xfrm>
            <a:off x="8301386" y="243840"/>
            <a:ext cx="3646837" cy="6377939"/>
          </a:xfrm>
          <a:prstGeom prst="rect">
            <a:avLst/>
          </a:prstGeom>
        </p:spPr>
      </p:pic>
      <p:sp>
        <p:nvSpPr>
          <p:cNvPr id="16" name="Rectangle 14">
            <a:extLst>
              <a:ext uri="{FF2B5EF4-FFF2-40B4-BE49-F238E27FC236}">
                <a16:creationId xmlns:a16="http://schemas.microsoft.com/office/drawing/2014/main" id="{A3BA6363-1B19-49E0-A5CE-CCB212D8E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2796140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2">
            <a:extLst>
              <a:ext uri="{FF2B5EF4-FFF2-40B4-BE49-F238E27FC236}">
                <a16:creationId xmlns:a16="http://schemas.microsoft.com/office/drawing/2014/main" id="{B5F86E95-42D1-446F-9187-CFC01F7D9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322B1F-9802-48FE-BF3A-1DFCF231C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01040"/>
            <a:ext cx="6693061" cy="1356360"/>
          </a:xfrm>
        </p:spPr>
        <p:txBody>
          <a:bodyPr>
            <a:normAutofit/>
          </a:bodyPr>
          <a:lstStyle/>
          <a:p>
            <a:r>
              <a:rPr lang="de-DE" sz="4100" dirty="0">
                <a:solidFill>
                  <a:schemeClr val="bg1"/>
                </a:solidFill>
                <a:cs typeface="Calibri Light"/>
              </a:rPr>
              <a:t>Voilà Monsieur </a:t>
            </a:r>
            <a:r>
              <a:rPr lang="de-DE" sz="4100">
                <a:solidFill>
                  <a:schemeClr val="bg1"/>
                </a:solidFill>
                <a:cs typeface="Calibri Light"/>
              </a:rPr>
              <a:t>Faber!</a:t>
            </a:r>
            <a:endParaRPr lang="de-DE" sz="4100" dirty="0">
              <a:solidFill>
                <a:schemeClr val="bg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496C027-E301-49DF-9404-88A6114EE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6693061" cy="4038600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C’est </a:t>
            </a:r>
            <a:r>
              <a:rPr lang="de-DE" dirty="0" err="1">
                <a:solidFill>
                  <a:schemeClr val="bg1"/>
                </a:solidFill>
              </a:rPr>
              <a:t>nôtre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organisateur</a:t>
            </a:r>
            <a:r>
              <a:rPr lang="de-DE" dirty="0">
                <a:solidFill>
                  <a:schemeClr val="bg1"/>
                </a:solidFill>
              </a:rPr>
              <a:t> pour des </a:t>
            </a:r>
            <a:r>
              <a:rPr lang="de-DE" dirty="0" err="1">
                <a:solidFill>
                  <a:schemeClr val="bg1"/>
                </a:solidFill>
              </a:rPr>
              <a:t>spectacles</a:t>
            </a:r>
            <a:r>
              <a:rPr lang="de-DE" dirty="0">
                <a:solidFill>
                  <a:schemeClr val="bg1"/>
                </a:solidFill>
              </a:rPr>
              <a:t>. Il est </a:t>
            </a:r>
            <a:r>
              <a:rPr lang="de-DE" dirty="0" err="1">
                <a:solidFill>
                  <a:schemeClr val="bg1"/>
                </a:solidFill>
              </a:rPr>
              <a:t>aussi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responsable</a:t>
            </a:r>
            <a:r>
              <a:rPr lang="de-DE" dirty="0">
                <a:solidFill>
                  <a:schemeClr val="bg1"/>
                </a:solidFill>
              </a:rPr>
              <a:t> pour </a:t>
            </a:r>
            <a:r>
              <a:rPr lang="de-DE" dirty="0" err="1">
                <a:solidFill>
                  <a:schemeClr val="bg1"/>
                </a:solidFill>
              </a:rPr>
              <a:t>le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développement</a:t>
            </a:r>
            <a:r>
              <a:rPr lang="de-DE" dirty="0">
                <a:solidFill>
                  <a:schemeClr val="bg1"/>
                </a:solidFill>
              </a:rPr>
              <a:t> de </a:t>
            </a:r>
            <a:r>
              <a:rPr lang="de-DE" dirty="0" err="1">
                <a:solidFill>
                  <a:schemeClr val="bg1"/>
                </a:solidFill>
              </a:rPr>
              <a:t>notre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école</a:t>
            </a:r>
            <a:r>
              <a:rPr lang="de-DE" dirty="0">
                <a:solidFill>
                  <a:schemeClr val="bg1"/>
                </a:solidFill>
              </a:rPr>
              <a:t>. Il est </a:t>
            </a:r>
            <a:r>
              <a:rPr lang="de-DE" dirty="0" err="1">
                <a:solidFill>
                  <a:schemeClr val="bg1"/>
                </a:solidFill>
              </a:rPr>
              <a:t>dans</a:t>
            </a:r>
            <a:r>
              <a:rPr lang="de-DE" dirty="0">
                <a:solidFill>
                  <a:schemeClr val="bg1"/>
                </a:solidFill>
              </a:rPr>
              <a:t> son </a:t>
            </a:r>
            <a:r>
              <a:rPr lang="de-DE" dirty="0" err="1">
                <a:solidFill>
                  <a:schemeClr val="bg1"/>
                </a:solidFill>
              </a:rPr>
              <a:t>bureau</a:t>
            </a:r>
            <a:r>
              <a:rPr lang="de-DE" dirty="0">
                <a:solidFill>
                  <a:schemeClr val="bg1"/>
                </a:solidFill>
              </a:rPr>
              <a:t>.</a:t>
            </a:r>
          </a:p>
          <a:p>
            <a:r>
              <a:rPr lang="de-DE" dirty="0" err="1">
                <a:solidFill>
                  <a:schemeClr val="bg1"/>
                </a:solidFill>
              </a:rPr>
              <a:t>Sans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lui</a:t>
            </a:r>
            <a:r>
              <a:rPr lang="de-DE" dirty="0">
                <a:solidFill>
                  <a:schemeClr val="bg1"/>
                </a:solidFill>
              </a:rPr>
              <a:t>, </a:t>
            </a:r>
            <a:r>
              <a:rPr lang="de-DE" dirty="0" err="1">
                <a:solidFill>
                  <a:schemeClr val="bg1"/>
                </a:solidFill>
              </a:rPr>
              <a:t>nour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serions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perdus</a:t>
            </a:r>
            <a:r>
              <a:rPr lang="de-DE" dirty="0">
                <a:solidFill>
                  <a:schemeClr val="bg1"/>
                </a:solidFill>
              </a:rPr>
              <a:t>!!!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Grafik 4" descr="Ein Bild, das drinnen, Boden, Person, Fenster enthält.&#10;&#10;Beschreibung automatisch generiert.">
            <a:extLst>
              <a:ext uri="{FF2B5EF4-FFF2-40B4-BE49-F238E27FC236}">
                <a16:creationId xmlns:a16="http://schemas.microsoft.com/office/drawing/2014/main" id="{DE674FD5-1240-41B8-BB5F-F489CB88AB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45" r="8517" b="1"/>
          <a:stretch/>
        </p:blipFill>
        <p:spPr>
          <a:xfrm>
            <a:off x="8301386" y="243840"/>
            <a:ext cx="3646837" cy="6377939"/>
          </a:xfrm>
          <a:prstGeom prst="rect">
            <a:avLst/>
          </a:prstGeom>
        </p:spPr>
      </p:pic>
      <p:sp>
        <p:nvSpPr>
          <p:cNvPr id="23" name="Rectangle 14">
            <a:extLst>
              <a:ext uri="{FF2B5EF4-FFF2-40B4-BE49-F238E27FC236}">
                <a16:creationId xmlns:a16="http://schemas.microsoft.com/office/drawing/2014/main" id="{A3BA6363-1B19-49E0-A5CE-CCB212D8E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1796453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2">
            <a:extLst>
              <a:ext uri="{FF2B5EF4-FFF2-40B4-BE49-F238E27FC236}">
                <a16:creationId xmlns:a16="http://schemas.microsoft.com/office/drawing/2014/main" id="{B5F86E95-42D1-446F-9187-CFC01F7D9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828CA7-13E8-418F-BBF9-52A9F70F4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6693061" cy="1356360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C‘est </a:t>
            </a:r>
            <a:r>
              <a:rPr lang="de-DE" dirty="0" err="1">
                <a:solidFill>
                  <a:schemeClr val="bg1"/>
                </a:solidFill>
              </a:rPr>
              <a:t>notre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travailleur</a:t>
            </a:r>
            <a:r>
              <a:rPr lang="de-DE" dirty="0">
                <a:solidFill>
                  <a:schemeClr val="bg1"/>
                </a:solidFill>
              </a:rPr>
              <a:t> social Monsieur </a:t>
            </a:r>
            <a:r>
              <a:rPr lang="de-DE" dirty="0" err="1">
                <a:solidFill>
                  <a:schemeClr val="bg1"/>
                </a:solidFill>
              </a:rPr>
              <a:t>Machado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2D8662E-3679-469D-98D3-26AE0741C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6693061" cy="4038600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Monsieur </a:t>
            </a:r>
            <a:r>
              <a:rPr lang="de-DE" dirty="0" err="1">
                <a:solidFill>
                  <a:schemeClr val="bg1"/>
                </a:solidFill>
              </a:rPr>
              <a:t>Machado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s‘occuppe</a:t>
            </a:r>
            <a:r>
              <a:rPr lang="de-DE" dirty="0">
                <a:solidFill>
                  <a:schemeClr val="bg1"/>
                </a:solidFill>
              </a:rPr>
              <a:t> des </a:t>
            </a:r>
            <a:r>
              <a:rPr lang="de-DE" dirty="0" err="1">
                <a:solidFill>
                  <a:schemeClr val="bg1"/>
                </a:solidFill>
              </a:rPr>
              <a:t>élèves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quand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ils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ont</a:t>
            </a:r>
            <a:r>
              <a:rPr lang="de-DE" dirty="0">
                <a:solidFill>
                  <a:schemeClr val="bg1"/>
                </a:solidFill>
              </a:rPr>
              <a:t> des </a:t>
            </a:r>
            <a:r>
              <a:rPr lang="de-DE" dirty="0" err="1">
                <a:solidFill>
                  <a:schemeClr val="bg1"/>
                </a:solidFill>
              </a:rPr>
              <a:t>problèmes</a:t>
            </a:r>
            <a:r>
              <a:rPr lang="de-DE" dirty="0">
                <a:solidFill>
                  <a:schemeClr val="bg1"/>
                </a:solidFill>
              </a:rPr>
              <a:t>.</a:t>
            </a:r>
          </a:p>
          <a:p>
            <a:r>
              <a:rPr lang="de-DE" dirty="0">
                <a:solidFill>
                  <a:schemeClr val="bg1"/>
                </a:solidFill>
              </a:rPr>
              <a:t>Il est </a:t>
            </a:r>
            <a:r>
              <a:rPr lang="de-DE" dirty="0" err="1">
                <a:solidFill>
                  <a:schemeClr val="bg1"/>
                </a:solidFill>
              </a:rPr>
              <a:t>aussi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là</a:t>
            </a:r>
            <a:r>
              <a:rPr lang="de-DE" dirty="0">
                <a:solidFill>
                  <a:schemeClr val="bg1"/>
                </a:solidFill>
              </a:rPr>
              <a:t> pour </a:t>
            </a:r>
            <a:r>
              <a:rPr lang="de-DE" dirty="0" err="1">
                <a:solidFill>
                  <a:schemeClr val="bg1"/>
                </a:solidFill>
              </a:rPr>
              <a:t>eux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quand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ils</a:t>
            </a:r>
            <a:r>
              <a:rPr lang="de-DE" dirty="0">
                <a:solidFill>
                  <a:schemeClr val="bg1"/>
                </a:solidFill>
              </a:rPr>
              <a:t> se </a:t>
            </a:r>
            <a:r>
              <a:rPr lang="de-DE" dirty="0" err="1">
                <a:solidFill>
                  <a:schemeClr val="bg1"/>
                </a:solidFill>
              </a:rPr>
              <a:t>sont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disputés</a:t>
            </a:r>
            <a:r>
              <a:rPr lang="de-DE" dirty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Grafik 4" descr="Ein Bild, das drinnen, Fenster, Boden enthält.&#10;&#10;Beschreibung automatisch generiert.">
            <a:extLst>
              <a:ext uri="{FF2B5EF4-FFF2-40B4-BE49-F238E27FC236}">
                <a16:creationId xmlns:a16="http://schemas.microsoft.com/office/drawing/2014/main" id="{E0643BD2-51C8-452B-8D0F-92D2B468BB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55" r="34961" b="1"/>
          <a:stretch/>
        </p:blipFill>
        <p:spPr>
          <a:xfrm>
            <a:off x="8308943" y="236221"/>
            <a:ext cx="3646837" cy="6377939"/>
          </a:xfrm>
          <a:prstGeom prst="rect">
            <a:avLst/>
          </a:prstGeom>
        </p:spPr>
      </p:pic>
      <p:sp>
        <p:nvSpPr>
          <p:cNvPr id="19" name="Rectangle 14">
            <a:extLst>
              <a:ext uri="{FF2B5EF4-FFF2-40B4-BE49-F238E27FC236}">
                <a16:creationId xmlns:a16="http://schemas.microsoft.com/office/drawing/2014/main" id="{A3BA6363-1B19-49E0-A5CE-CCB212D8E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14775482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338D70-0B34-40B9-A522-8B98ED292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70335"/>
            <a:ext cx="5199926" cy="1443269"/>
          </a:xfrm>
        </p:spPr>
        <p:txBody>
          <a:bodyPr>
            <a:normAutofit/>
          </a:bodyPr>
          <a:lstStyle/>
          <a:p>
            <a:r>
              <a:rPr lang="de-DE" sz="4000"/>
              <a:t>C‘est </a:t>
            </a:r>
            <a:r>
              <a:rPr lang="de-DE" sz="4000" err="1"/>
              <a:t>une</a:t>
            </a:r>
            <a:r>
              <a:rPr lang="de-DE" sz="4000"/>
              <a:t> </a:t>
            </a:r>
            <a:r>
              <a:rPr lang="de-DE" sz="4000" err="1"/>
              <a:t>zone</a:t>
            </a:r>
            <a:r>
              <a:rPr lang="de-DE" sz="4000"/>
              <a:t> de la </a:t>
            </a:r>
            <a:r>
              <a:rPr lang="de-DE" sz="4000" err="1"/>
              <a:t>salle</a:t>
            </a:r>
            <a:r>
              <a:rPr lang="de-DE" sz="4000"/>
              <a:t> des </a:t>
            </a:r>
            <a:r>
              <a:rPr lang="de-DE" sz="4000" err="1"/>
              <a:t>professeurs</a:t>
            </a:r>
            <a:endParaRPr lang="de-DE" sz="40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BDF4BD-E1B1-48B7-A149-5E659833E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2546430"/>
            <a:ext cx="5084178" cy="3549570"/>
          </a:xfrm>
        </p:spPr>
        <p:txBody>
          <a:bodyPr>
            <a:normAutofit/>
          </a:bodyPr>
          <a:lstStyle/>
          <a:p>
            <a:r>
              <a:rPr lang="de-DE" sz="1800" dirty="0"/>
              <a:t>Ici, </a:t>
            </a:r>
            <a:r>
              <a:rPr lang="de-DE" sz="1800" dirty="0" err="1"/>
              <a:t>dans</a:t>
            </a:r>
            <a:r>
              <a:rPr lang="de-DE" sz="1800" dirty="0"/>
              <a:t> </a:t>
            </a:r>
            <a:r>
              <a:rPr lang="de-DE" sz="1800" dirty="0" err="1"/>
              <a:t>ce</a:t>
            </a:r>
            <a:r>
              <a:rPr lang="de-DE" sz="1800" dirty="0"/>
              <a:t> </a:t>
            </a:r>
            <a:r>
              <a:rPr lang="de-DE" sz="1800" dirty="0" err="1"/>
              <a:t>coin</a:t>
            </a:r>
            <a:r>
              <a:rPr lang="de-DE" sz="1800" dirty="0"/>
              <a:t>, les </a:t>
            </a:r>
            <a:r>
              <a:rPr lang="de-DE" sz="1800" dirty="0" err="1"/>
              <a:t>profs</a:t>
            </a:r>
            <a:r>
              <a:rPr lang="de-DE" sz="1800" dirty="0"/>
              <a:t> se </a:t>
            </a:r>
            <a:r>
              <a:rPr lang="de-DE" sz="1800" dirty="0" err="1"/>
              <a:t>reposent</a:t>
            </a:r>
            <a:r>
              <a:rPr lang="de-DE" sz="1800" dirty="0"/>
              <a:t> et </a:t>
            </a:r>
            <a:r>
              <a:rPr lang="de-DE" sz="1800" dirty="0" err="1"/>
              <a:t>ils</a:t>
            </a:r>
            <a:r>
              <a:rPr lang="de-DE" sz="1800" dirty="0"/>
              <a:t> </a:t>
            </a:r>
            <a:r>
              <a:rPr lang="de-DE" sz="1800" dirty="0" err="1"/>
              <a:t>boivent</a:t>
            </a:r>
            <a:r>
              <a:rPr lang="de-DE" sz="1800" dirty="0"/>
              <a:t> </a:t>
            </a:r>
            <a:r>
              <a:rPr lang="de-DE" sz="1800" dirty="0" err="1"/>
              <a:t>un</a:t>
            </a:r>
            <a:r>
              <a:rPr lang="de-DE" sz="1800" dirty="0"/>
              <a:t> </a:t>
            </a:r>
            <a:r>
              <a:rPr lang="de-DE" sz="1800" dirty="0" err="1"/>
              <a:t>café</a:t>
            </a:r>
            <a:r>
              <a:rPr lang="de-DE" sz="1800" dirty="0"/>
              <a:t> </a:t>
            </a:r>
            <a:r>
              <a:rPr lang="de-DE" sz="1800" dirty="0" err="1"/>
              <a:t>pendant</a:t>
            </a:r>
            <a:r>
              <a:rPr lang="de-DE" sz="1800" dirty="0"/>
              <a:t> la </a:t>
            </a:r>
            <a:r>
              <a:rPr lang="de-DE" sz="1800" dirty="0" err="1"/>
              <a:t>récré</a:t>
            </a:r>
            <a:r>
              <a:rPr lang="de-DE" sz="1800" dirty="0"/>
              <a:t>.</a:t>
            </a:r>
            <a:endParaRPr lang="en-US" sz="1800" dirty="0"/>
          </a:p>
        </p:txBody>
      </p:sp>
      <p:pic>
        <p:nvPicPr>
          <p:cNvPr id="6" name="Grafik 6" descr="Ein Bild, das Text, drinnen, Boden, Fenster enthält.&#10;&#10;Beschreibung automatisch generiert.">
            <a:extLst>
              <a:ext uri="{FF2B5EF4-FFF2-40B4-BE49-F238E27FC236}">
                <a16:creationId xmlns:a16="http://schemas.microsoft.com/office/drawing/2014/main" id="{77232729-C4CD-4AF5-A9A7-C3857DC117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16" r="16144" b="1"/>
          <a:stretch/>
        </p:blipFill>
        <p:spPr>
          <a:xfrm>
            <a:off x="6636743" y="1238487"/>
            <a:ext cx="4741120" cy="449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79936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2">
            <a:extLst>
              <a:ext uri="{FF2B5EF4-FFF2-40B4-BE49-F238E27FC236}">
                <a16:creationId xmlns:a16="http://schemas.microsoft.com/office/drawing/2014/main" id="{13547959-CEFD-46C3-862B-95640A915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79EA67D-CE94-435E-B148-870FB43F6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8731" y="609600"/>
            <a:ext cx="3582416" cy="1356360"/>
          </a:xfrm>
        </p:spPr>
        <p:txBody>
          <a:bodyPr>
            <a:normAutofit/>
          </a:bodyPr>
          <a:lstStyle/>
          <a:p>
            <a:r>
              <a:rPr lang="de-DE" sz="3200" dirty="0"/>
              <a:t>C‘est </a:t>
            </a:r>
            <a:r>
              <a:rPr lang="de-DE" sz="3200" dirty="0" err="1"/>
              <a:t>notre</a:t>
            </a:r>
            <a:r>
              <a:rPr lang="de-DE" sz="3200" dirty="0"/>
              <a:t> </a:t>
            </a:r>
            <a:r>
              <a:rPr lang="de-DE" sz="3200" dirty="0" err="1"/>
              <a:t>cuisine</a:t>
            </a:r>
            <a:r>
              <a:rPr lang="de-DE" sz="3200" dirty="0"/>
              <a:t> </a:t>
            </a:r>
            <a:r>
              <a:rPr lang="de-DE" sz="3200" dirty="0" err="1"/>
              <a:t>d‘école</a:t>
            </a:r>
            <a:endParaRPr lang="de-DE" sz="3200" dirty="0"/>
          </a:p>
        </p:txBody>
      </p:sp>
      <p:sp>
        <p:nvSpPr>
          <p:cNvPr id="36" name="Rectangle 24">
            <a:extLst>
              <a:ext uri="{FF2B5EF4-FFF2-40B4-BE49-F238E27FC236}">
                <a16:creationId xmlns:a16="http://schemas.microsoft.com/office/drawing/2014/main" id="{B5332BB3-E8CA-4FE2-A540-A89107685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39" y="243840"/>
            <a:ext cx="7327423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Content Placeholder 18">
            <a:extLst>
              <a:ext uri="{FF2B5EF4-FFF2-40B4-BE49-F238E27FC236}">
                <a16:creationId xmlns:a16="http://schemas.microsoft.com/office/drawing/2014/main" id="{0E3A2AD3-38C2-4015-A972-C3DDA1AEC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8731" y="2057400"/>
            <a:ext cx="3582416" cy="4038600"/>
          </a:xfrm>
        </p:spPr>
        <p:txBody>
          <a:bodyPr>
            <a:normAutofit/>
          </a:bodyPr>
          <a:lstStyle/>
          <a:p>
            <a:r>
              <a:rPr lang="de-DE" sz="2400" dirty="0" err="1"/>
              <a:t>Chaque</a:t>
            </a:r>
            <a:r>
              <a:rPr lang="de-DE" sz="2400" dirty="0"/>
              <a:t> </a:t>
            </a:r>
            <a:r>
              <a:rPr lang="de-DE" sz="2400" dirty="0" err="1"/>
              <a:t>lundi</a:t>
            </a:r>
            <a:r>
              <a:rPr lang="de-DE" sz="2400" dirty="0"/>
              <a:t>, </a:t>
            </a:r>
            <a:r>
              <a:rPr lang="de-DE" sz="2400" dirty="0" err="1"/>
              <a:t>mardi</a:t>
            </a:r>
            <a:r>
              <a:rPr lang="de-DE" sz="2400" dirty="0"/>
              <a:t> et </a:t>
            </a:r>
            <a:r>
              <a:rPr lang="de-DE" sz="2400" dirty="0" err="1"/>
              <a:t>mercredi</a:t>
            </a:r>
            <a:r>
              <a:rPr lang="de-DE" sz="2400" dirty="0"/>
              <a:t> les </a:t>
            </a:r>
            <a:r>
              <a:rPr lang="de-DE" sz="2400" dirty="0" err="1"/>
              <a:t>élèves</a:t>
            </a:r>
            <a:r>
              <a:rPr lang="de-DE" sz="2400" dirty="0"/>
              <a:t> </a:t>
            </a:r>
            <a:r>
              <a:rPr lang="de-DE" sz="2400" dirty="0" err="1"/>
              <a:t>cuisinent</a:t>
            </a:r>
            <a:r>
              <a:rPr lang="de-DE" sz="2400" dirty="0"/>
              <a:t> pour les </a:t>
            </a:r>
            <a:r>
              <a:rPr lang="de-DE" sz="2400" dirty="0" err="1"/>
              <a:t>élèves</a:t>
            </a:r>
            <a:r>
              <a:rPr lang="de-DE" sz="2400" dirty="0"/>
              <a:t> </a:t>
            </a:r>
            <a:r>
              <a:rPr lang="de-DE" sz="2400" dirty="0" err="1"/>
              <a:t>qui</a:t>
            </a:r>
            <a:r>
              <a:rPr lang="de-DE" sz="2400" dirty="0"/>
              <a:t> </a:t>
            </a:r>
            <a:r>
              <a:rPr lang="de-DE" sz="2400" dirty="0" err="1"/>
              <a:t>ont</a:t>
            </a:r>
            <a:r>
              <a:rPr lang="de-DE" sz="2400" dirty="0"/>
              <a:t> </a:t>
            </a:r>
            <a:r>
              <a:rPr lang="de-DE" sz="2400" dirty="0" err="1"/>
              <a:t>cours</a:t>
            </a:r>
            <a:r>
              <a:rPr lang="de-DE" sz="2400" dirty="0"/>
              <a:t> </a:t>
            </a:r>
            <a:r>
              <a:rPr lang="de-DE" sz="2400" dirty="0" err="1"/>
              <a:t>l‘après-midi</a:t>
            </a:r>
            <a:r>
              <a:rPr lang="de-DE" sz="2400" dirty="0"/>
              <a:t>.</a:t>
            </a:r>
          </a:p>
          <a:p>
            <a:r>
              <a:rPr lang="de-DE" sz="2400" dirty="0"/>
              <a:t>On a </a:t>
            </a:r>
            <a:r>
              <a:rPr lang="de-DE" sz="2400" dirty="0" err="1"/>
              <a:t>même</a:t>
            </a:r>
            <a:r>
              <a:rPr lang="de-DE" sz="2400" dirty="0"/>
              <a:t> </a:t>
            </a:r>
            <a:r>
              <a:rPr lang="de-DE" sz="2400" dirty="0" err="1"/>
              <a:t>gagné</a:t>
            </a:r>
            <a:r>
              <a:rPr lang="de-DE" sz="2400" dirty="0"/>
              <a:t> </a:t>
            </a:r>
            <a:r>
              <a:rPr lang="de-DE" sz="2400" dirty="0" err="1"/>
              <a:t>un</a:t>
            </a:r>
            <a:r>
              <a:rPr lang="de-DE" sz="2400" dirty="0"/>
              <a:t> </a:t>
            </a:r>
            <a:r>
              <a:rPr lang="de-DE" sz="2400" dirty="0" err="1"/>
              <a:t>prix</a:t>
            </a:r>
            <a:r>
              <a:rPr lang="de-DE" sz="2400" dirty="0"/>
              <a:t> pour ca!</a:t>
            </a:r>
          </a:p>
        </p:txBody>
      </p:sp>
      <p:sp>
        <p:nvSpPr>
          <p:cNvPr id="37" name="Rectangle 26">
            <a:extLst>
              <a:ext uri="{FF2B5EF4-FFF2-40B4-BE49-F238E27FC236}">
                <a16:creationId xmlns:a16="http://schemas.microsoft.com/office/drawing/2014/main" id="{C9BDAA7B-CB37-42C9-9A5B-461FA2F1B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C7A5028-BAC4-4F0F-96C7-8BF0F54E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692" y="744223"/>
            <a:ext cx="3422042" cy="31686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4" descr="Ein Bild, das drinnen, Boden, Decke, Wand enthält.&#10;&#10;Beschreibung automatisch generiert.">
            <a:extLst>
              <a:ext uri="{FF2B5EF4-FFF2-40B4-BE49-F238E27FC236}">
                <a16:creationId xmlns:a16="http://schemas.microsoft.com/office/drawing/2014/main" id="{6CE1F099-81FD-48A4-9380-3ED5AD20FC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5941"/>
          <a:stretch/>
        </p:blipFill>
        <p:spPr>
          <a:xfrm>
            <a:off x="861034" y="1227602"/>
            <a:ext cx="3121358" cy="220189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68C0F8BE-1096-4AB9-8160-E35FE6A5F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3075" y="744223"/>
            <a:ext cx="2790856" cy="206331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2B1DB97-AD59-4656-8373-49F2A4E99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692" y="4087904"/>
            <a:ext cx="3422042" cy="20522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A20A785-4853-444D-91EA-4C4125C75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3075" y="2971541"/>
            <a:ext cx="2790855" cy="31686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5" descr="Ein Bild, das Text enthält.&#10;&#10;Beschreibung automatisch generiert.">
            <a:extLst>
              <a:ext uri="{FF2B5EF4-FFF2-40B4-BE49-F238E27FC236}">
                <a16:creationId xmlns:a16="http://schemas.microsoft.com/office/drawing/2014/main" id="{C3C4C82D-8C41-499F-9B92-844417608F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341" b="28669"/>
          <a:stretch/>
        </p:blipFill>
        <p:spPr>
          <a:xfrm>
            <a:off x="4443116" y="3679637"/>
            <a:ext cx="2480365" cy="175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48039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9">
            <a:extLst>
              <a:ext uri="{FF2B5EF4-FFF2-40B4-BE49-F238E27FC236}">
                <a16:creationId xmlns:a16="http://schemas.microsoft.com/office/drawing/2014/main" id="{13547959-CEFD-46C3-862B-95640A915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2748CE-C496-4295-9811-059EC24A0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8731" y="609600"/>
            <a:ext cx="3582416" cy="1356360"/>
          </a:xfrm>
        </p:spPr>
        <p:txBody>
          <a:bodyPr>
            <a:normAutofit fontScale="90000"/>
          </a:bodyPr>
          <a:lstStyle/>
          <a:p>
            <a:r>
              <a:rPr lang="de-DE" sz="3200" dirty="0"/>
              <a:t>Voilà: </a:t>
            </a:r>
            <a:r>
              <a:rPr lang="de-DE" sz="3200" dirty="0" err="1"/>
              <a:t>une</a:t>
            </a:r>
            <a:r>
              <a:rPr lang="de-DE" sz="3200" dirty="0"/>
              <a:t> </a:t>
            </a:r>
            <a:r>
              <a:rPr lang="de-DE" sz="3200" dirty="0" err="1"/>
              <a:t>salle</a:t>
            </a:r>
            <a:r>
              <a:rPr lang="de-DE" sz="3200" dirty="0"/>
              <a:t> de </a:t>
            </a:r>
            <a:r>
              <a:rPr lang="de-DE" sz="3200" dirty="0" err="1"/>
              <a:t>classe</a:t>
            </a:r>
            <a:r>
              <a:rPr lang="de-DE" sz="3200" dirty="0"/>
              <a:t> et </a:t>
            </a:r>
            <a:r>
              <a:rPr lang="de-DE" sz="3200" dirty="0" err="1"/>
              <a:t>notre</a:t>
            </a:r>
            <a:r>
              <a:rPr lang="de-DE" sz="3200" dirty="0"/>
              <a:t> „Werkraum“</a:t>
            </a:r>
          </a:p>
        </p:txBody>
      </p:sp>
      <p:sp>
        <p:nvSpPr>
          <p:cNvPr id="28" name="Rectangle 31">
            <a:extLst>
              <a:ext uri="{FF2B5EF4-FFF2-40B4-BE49-F238E27FC236}">
                <a16:creationId xmlns:a16="http://schemas.microsoft.com/office/drawing/2014/main" id="{B5332BB3-E8CA-4FE2-A540-A89107685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39" y="243840"/>
            <a:ext cx="7327423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Content Placeholder 18">
            <a:extLst>
              <a:ext uri="{FF2B5EF4-FFF2-40B4-BE49-F238E27FC236}">
                <a16:creationId xmlns:a16="http://schemas.microsoft.com/office/drawing/2014/main" id="{56DFC3D8-ADBB-452C-A193-F837D5421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8731" y="2057400"/>
            <a:ext cx="3582416" cy="4038600"/>
          </a:xfrm>
        </p:spPr>
        <p:txBody>
          <a:bodyPr>
            <a:normAutofit/>
          </a:bodyPr>
          <a:lstStyle/>
          <a:p>
            <a:r>
              <a:rPr lang="de-DE" sz="2000" dirty="0"/>
              <a:t>Dans </a:t>
            </a:r>
            <a:r>
              <a:rPr lang="de-DE" sz="2000" dirty="0" err="1"/>
              <a:t>notre</a:t>
            </a:r>
            <a:r>
              <a:rPr lang="de-DE" sz="2000" dirty="0"/>
              <a:t> „Werkraum“ on </a:t>
            </a:r>
            <a:r>
              <a:rPr lang="de-DE" sz="2000" dirty="0" err="1"/>
              <a:t>construit</a:t>
            </a:r>
            <a:r>
              <a:rPr lang="de-DE" sz="2000" dirty="0"/>
              <a:t> des </a:t>
            </a:r>
            <a:r>
              <a:rPr lang="de-DE" sz="2000" dirty="0" err="1"/>
              <a:t>différentes</a:t>
            </a:r>
            <a:r>
              <a:rPr lang="de-DE" sz="2000" dirty="0"/>
              <a:t> </a:t>
            </a:r>
            <a:r>
              <a:rPr lang="de-DE" sz="2000" dirty="0" err="1"/>
              <a:t>choses</a:t>
            </a:r>
            <a:r>
              <a:rPr lang="de-DE" sz="2000" dirty="0"/>
              <a:t> en </a:t>
            </a:r>
            <a:r>
              <a:rPr lang="de-DE" sz="2000" dirty="0" err="1"/>
              <a:t>plastiques</a:t>
            </a:r>
            <a:r>
              <a:rPr lang="de-DE" sz="2000" dirty="0"/>
              <a:t>, en </a:t>
            </a:r>
            <a:r>
              <a:rPr lang="de-DE" sz="2000" dirty="0" err="1"/>
              <a:t>bois</a:t>
            </a:r>
            <a:r>
              <a:rPr lang="de-DE" sz="2000" dirty="0"/>
              <a:t> </a:t>
            </a:r>
            <a:r>
              <a:rPr lang="de-DE" sz="2000" dirty="0" err="1"/>
              <a:t>ou</a:t>
            </a:r>
            <a:r>
              <a:rPr lang="de-DE" sz="2000" dirty="0"/>
              <a:t> </a:t>
            </a:r>
            <a:r>
              <a:rPr lang="de-DE" sz="2000" dirty="0" err="1"/>
              <a:t>même</a:t>
            </a:r>
            <a:r>
              <a:rPr lang="de-DE" sz="2000" dirty="0"/>
              <a:t> en </a:t>
            </a:r>
            <a:r>
              <a:rPr lang="de-DE" sz="2000" dirty="0" err="1"/>
              <a:t>métal</a:t>
            </a:r>
            <a:r>
              <a:rPr lang="de-DE" sz="2000" dirty="0"/>
              <a:t>.</a:t>
            </a:r>
            <a:endParaRPr lang="en-US" sz="2000" dirty="0"/>
          </a:p>
        </p:txBody>
      </p:sp>
      <p:sp>
        <p:nvSpPr>
          <p:cNvPr id="29" name="Rectangle 33">
            <a:extLst>
              <a:ext uri="{FF2B5EF4-FFF2-40B4-BE49-F238E27FC236}">
                <a16:creationId xmlns:a16="http://schemas.microsoft.com/office/drawing/2014/main" id="{C9BDAA7B-CB37-42C9-9A5B-461FA2F1B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C7A5028-BAC4-4F0F-96C7-8BF0F54E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692" y="744223"/>
            <a:ext cx="3422042" cy="31686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5" descr="Ein Bild, das Text, drinnen, Boden, Decke enthält.&#10;&#10;Beschreibung automatisch generiert.">
            <a:extLst>
              <a:ext uri="{FF2B5EF4-FFF2-40B4-BE49-F238E27FC236}">
                <a16:creationId xmlns:a16="http://schemas.microsoft.com/office/drawing/2014/main" id="{E70077F1-41D3-40E8-858D-DEF15AA902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75" r="3527" b="-2"/>
          <a:stretch/>
        </p:blipFill>
        <p:spPr>
          <a:xfrm>
            <a:off x="861034" y="1129201"/>
            <a:ext cx="3121358" cy="2398696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68C0F8BE-1096-4AB9-8160-E35FE6A5F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3075" y="744223"/>
            <a:ext cx="2790856" cy="206331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2B1DB97-AD59-4656-8373-49F2A4E99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692" y="4087904"/>
            <a:ext cx="3422042" cy="20522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A20A785-4853-444D-91EA-4C4125C75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3075" y="2971541"/>
            <a:ext cx="2790855" cy="31686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4" descr="Ein Bild, das Boden, drinnen, Stuhl, Decke enthält.&#10;&#10;Beschreibung automatisch generiert.">
            <a:extLst>
              <a:ext uri="{FF2B5EF4-FFF2-40B4-BE49-F238E27FC236}">
                <a16:creationId xmlns:a16="http://schemas.microsoft.com/office/drawing/2014/main" id="{10676D0C-6974-4204-A7BA-A9AEE9A5C6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72" r="4" b="4"/>
          <a:stretch/>
        </p:blipFill>
        <p:spPr>
          <a:xfrm>
            <a:off x="4443116" y="3673839"/>
            <a:ext cx="2480365" cy="176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86092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12">
            <a:extLst>
              <a:ext uri="{FF2B5EF4-FFF2-40B4-BE49-F238E27FC236}">
                <a16:creationId xmlns:a16="http://schemas.microsoft.com/office/drawing/2014/main" id="{368A5362-EC3B-4BE3-804B-E6B289AF8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14">
            <a:extLst>
              <a:ext uri="{FF2B5EF4-FFF2-40B4-BE49-F238E27FC236}">
                <a16:creationId xmlns:a16="http://schemas.microsoft.com/office/drawing/2014/main" id="{1D37744E-F5F6-4ED5-9F5F-21183A8FE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2" name="Straight Connector 16">
            <a:extLst>
              <a:ext uri="{FF2B5EF4-FFF2-40B4-BE49-F238E27FC236}">
                <a16:creationId xmlns:a16="http://schemas.microsoft.com/office/drawing/2014/main" id="{DD9D7C55-D0C1-4B48-ADC5-A9E322B19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18">
            <a:extLst>
              <a:ext uri="{FF2B5EF4-FFF2-40B4-BE49-F238E27FC236}">
                <a16:creationId xmlns:a16="http://schemas.microsoft.com/office/drawing/2014/main" id="{0BCB6D3E-2815-49BC-A13F-4EFD17509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44" name="Rectangle 20">
            <a:extLst>
              <a:ext uri="{FF2B5EF4-FFF2-40B4-BE49-F238E27FC236}">
                <a16:creationId xmlns:a16="http://schemas.microsoft.com/office/drawing/2014/main" id="{C77A9593-26A9-4234-8351-9339ABF91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5" name="Straight Connector 22">
            <a:extLst>
              <a:ext uri="{FF2B5EF4-FFF2-40B4-BE49-F238E27FC236}">
                <a16:creationId xmlns:a16="http://schemas.microsoft.com/office/drawing/2014/main" id="{6E1AD3BD-190E-448E-9100-7E7AAB9BB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24">
            <a:extLst>
              <a:ext uri="{FF2B5EF4-FFF2-40B4-BE49-F238E27FC236}">
                <a16:creationId xmlns:a16="http://schemas.microsoft.com/office/drawing/2014/main" id="{7723AC0F-348F-4B67-BAC9-F3049BD20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Grafik 4" descr="Ein Bild, das Text, drinnen, Boden, Decke enthält.&#10;&#10;Beschreibung automatisch generiert.">
            <a:extLst>
              <a:ext uri="{FF2B5EF4-FFF2-40B4-BE49-F238E27FC236}">
                <a16:creationId xmlns:a16="http://schemas.microsoft.com/office/drawing/2014/main" id="{EA6946DE-B702-44CF-9718-1B584112A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607" r="1253" b="1"/>
          <a:stretch/>
        </p:blipFill>
        <p:spPr>
          <a:xfrm>
            <a:off x="819016" y="590307"/>
            <a:ext cx="5424488" cy="5140669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2528B66F-B1DD-5B43-901E-09A2B750D634}"/>
              </a:ext>
            </a:extLst>
          </p:cNvPr>
          <p:cNvSpPr txBox="1"/>
          <p:nvPr/>
        </p:nvSpPr>
        <p:spPr>
          <a:xfrm>
            <a:off x="8155587" y="3880018"/>
            <a:ext cx="3617656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100" dirty="0" err="1"/>
              <a:t>Salle</a:t>
            </a:r>
            <a:r>
              <a:rPr lang="de-DE" sz="3100" dirty="0"/>
              <a:t> de </a:t>
            </a:r>
            <a:r>
              <a:rPr lang="de-DE" sz="3100" dirty="0" err="1"/>
              <a:t>classe</a:t>
            </a:r>
            <a:r>
              <a:rPr lang="de-DE" sz="3100" dirty="0"/>
              <a:t> de     </a:t>
            </a:r>
            <a:r>
              <a:rPr lang="de-DE" sz="3100" dirty="0" err="1"/>
              <a:t>l'école</a:t>
            </a:r>
            <a:r>
              <a:rPr lang="de-DE" sz="3100" dirty="0"/>
              <a:t> </a:t>
            </a:r>
            <a:r>
              <a:rPr lang="de-DE" sz="3100" dirty="0" err="1"/>
              <a:t>primaire</a:t>
            </a:r>
            <a:endParaRPr lang="de-DE" sz="3100" dirty="0"/>
          </a:p>
        </p:txBody>
      </p:sp>
    </p:spTree>
    <p:extLst>
      <p:ext uri="{BB962C8B-B14F-4D97-AF65-F5344CB8AC3E}">
        <p14:creationId xmlns:p14="http://schemas.microsoft.com/office/powerpoint/2010/main" val="4092606820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8A10E3-3F27-4871-9D11-910120E5E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70335"/>
            <a:ext cx="5199926" cy="1443269"/>
          </a:xfrm>
        </p:spPr>
        <p:txBody>
          <a:bodyPr>
            <a:normAutofit/>
          </a:bodyPr>
          <a:lstStyle/>
          <a:p>
            <a:r>
              <a:rPr lang="de-DE" sz="4000" dirty="0"/>
              <a:t>C‘est la </a:t>
            </a:r>
            <a:r>
              <a:rPr lang="de-DE" sz="4000" dirty="0" err="1"/>
              <a:t>salle</a:t>
            </a:r>
            <a:r>
              <a:rPr lang="de-DE" sz="4000" dirty="0"/>
              <a:t> de </a:t>
            </a:r>
            <a:r>
              <a:rPr lang="de-DE" sz="4000" dirty="0" err="1"/>
              <a:t>travail</a:t>
            </a:r>
            <a:r>
              <a:rPr lang="de-DE" sz="4000" dirty="0"/>
              <a:t> des </a:t>
            </a:r>
            <a:r>
              <a:rPr lang="de-DE" sz="4000"/>
              <a:t>étudiants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CBC9A83-1928-4A3B-B4CC-A2C3CED11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2546430"/>
            <a:ext cx="5084178" cy="3549570"/>
          </a:xfrm>
        </p:spPr>
        <p:txBody>
          <a:bodyPr>
            <a:normAutofit/>
          </a:bodyPr>
          <a:lstStyle/>
          <a:p>
            <a:endParaRPr lang="en-US" sz="1800"/>
          </a:p>
        </p:txBody>
      </p:sp>
      <p:pic>
        <p:nvPicPr>
          <p:cNvPr id="4" name="Grafik 4" descr="Ein Bild, das Text, Boden, drinnen, Wand enthält.&#10;&#10;Beschreibung automatisch generiert.">
            <a:extLst>
              <a:ext uri="{FF2B5EF4-FFF2-40B4-BE49-F238E27FC236}">
                <a16:creationId xmlns:a16="http://schemas.microsoft.com/office/drawing/2014/main" id="{4EB333B9-41FF-453D-A42B-5146E87A52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87" r="10273" b="1"/>
          <a:stretch/>
        </p:blipFill>
        <p:spPr>
          <a:xfrm>
            <a:off x="6636743" y="1238487"/>
            <a:ext cx="4741120" cy="449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68499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B5F86E95-42D1-446F-9187-CFC01F7D9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9B0403-62A3-4B24-8833-7AD979C11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6693061" cy="1356360"/>
          </a:xfrm>
        </p:spPr>
        <p:txBody>
          <a:bodyPr>
            <a:normAutofit/>
          </a:bodyPr>
          <a:lstStyle/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E7149BC-A1D2-4B18-82CE-62BB07ADE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6693061" cy="40386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Nous </a:t>
            </a:r>
            <a:r>
              <a:rPr lang="en-US" sz="4400" dirty="0" err="1">
                <a:solidFill>
                  <a:schemeClr val="bg1"/>
                </a:solidFill>
              </a:rPr>
              <a:t>avons</a:t>
            </a:r>
            <a:r>
              <a:rPr lang="en-US" sz="4400" dirty="0">
                <a:solidFill>
                  <a:schemeClr val="bg1"/>
                </a:solidFill>
              </a:rPr>
              <a:t> beaucoup de </a:t>
            </a:r>
            <a:r>
              <a:rPr lang="en-US" sz="4400" dirty="0" err="1">
                <a:solidFill>
                  <a:schemeClr val="bg1"/>
                </a:solidFill>
              </a:rPr>
              <a:t>dessins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sur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nos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murs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4" name="Grafik 4" descr="Ein Bild, das Text, Boden, drinnen, Fenster enthält.&#10;&#10;Beschreibung automatisch generiert.">
            <a:extLst>
              <a:ext uri="{FF2B5EF4-FFF2-40B4-BE49-F238E27FC236}">
                <a16:creationId xmlns:a16="http://schemas.microsoft.com/office/drawing/2014/main" id="{4A4061EE-7975-40DB-8CD6-A6C01CCD6B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51" r="15611" b="1"/>
          <a:stretch/>
        </p:blipFill>
        <p:spPr>
          <a:xfrm>
            <a:off x="8308943" y="609600"/>
            <a:ext cx="3646837" cy="5408929"/>
          </a:xfrm>
          <a:prstGeom prst="rect">
            <a:avLst/>
          </a:prstGeom>
        </p:spPr>
      </p:pic>
      <p:sp>
        <p:nvSpPr>
          <p:cNvPr id="12" name="Rectangle 14">
            <a:extLst>
              <a:ext uri="{FF2B5EF4-FFF2-40B4-BE49-F238E27FC236}">
                <a16:creationId xmlns:a16="http://schemas.microsoft.com/office/drawing/2014/main" id="{A3BA6363-1B19-49E0-A5CE-CCB212D8E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3299402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B5F86E95-42D1-446F-9187-CFC01F7D9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2B0F09-F4EF-40BE-9AD3-BDF6382BC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2750820"/>
            <a:ext cx="6693061" cy="135636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Notre écoleNotre école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4D0CB9-6A74-4134-AE78-80183D5DA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6693061" cy="4038600"/>
          </a:xfrm>
        </p:spPr>
        <p:txBody>
          <a:bodyPr>
            <a:normAutofit/>
          </a:bodyPr>
          <a:lstStyle/>
          <a:p>
            <a:br>
              <a:rPr lang="de-DE" b="0" i="0" dirty="0">
                <a:solidFill>
                  <a:schemeClr val="bg1"/>
                </a:solidFill>
                <a:effectLst/>
                <a:latin typeface="Helvetica" pitchFamily="2" charset="0"/>
              </a:rPr>
            </a:br>
            <a:br>
              <a:rPr lang="de-DE" b="0" i="0" dirty="0">
                <a:solidFill>
                  <a:schemeClr val="bg1"/>
                </a:solidFill>
                <a:effectLst/>
                <a:latin typeface="Helvetica" pitchFamily="2" charset="0"/>
              </a:rPr>
            </a:br>
            <a:br>
              <a:rPr lang="de-DE" b="0" i="0" dirty="0">
                <a:solidFill>
                  <a:schemeClr val="bg1"/>
                </a:solidFill>
                <a:effectLst/>
                <a:latin typeface="Helvetica" pitchFamily="2" charset="0"/>
              </a:rPr>
            </a:br>
            <a:br>
              <a:rPr lang="de-DE" b="0" i="0" dirty="0">
                <a:solidFill>
                  <a:schemeClr val="bg1"/>
                </a:solidFill>
                <a:effectLst/>
                <a:latin typeface="Helvetica" pitchFamily="2" charset="0"/>
              </a:rPr>
            </a:br>
            <a:br>
              <a:rPr lang="de-DE" b="0" i="0" dirty="0">
                <a:solidFill>
                  <a:schemeClr val="bg1"/>
                </a:solidFill>
                <a:effectLst/>
                <a:latin typeface="Helvetica" pitchFamily="2" charset="0"/>
              </a:rPr>
            </a:br>
            <a:br>
              <a:rPr lang="de-DE" b="0" i="0" dirty="0">
                <a:solidFill>
                  <a:schemeClr val="bg1"/>
                </a:solidFill>
                <a:effectLst/>
                <a:latin typeface="Helvetica" pitchFamily="2" charset="0"/>
              </a:rPr>
            </a:br>
            <a:endParaRPr lang="de-DE" dirty="0">
              <a:solidFill>
                <a:schemeClr val="bg1"/>
              </a:solidFill>
              <a:effectLst/>
              <a:latin typeface="Helvetica" pitchFamily="2" charset="0"/>
            </a:endParaRP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610DEC7D-C8B0-4C49-82C2-51E53BF8C5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23" r="26693" b="1"/>
          <a:stretch/>
        </p:blipFill>
        <p:spPr>
          <a:xfrm>
            <a:off x="8301386" y="243840"/>
            <a:ext cx="3646837" cy="6377939"/>
          </a:xfrm>
          <a:prstGeom prst="rect">
            <a:avLst/>
          </a:prstGeom>
        </p:spPr>
      </p:pic>
      <p:sp>
        <p:nvSpPr>
          <p:cNvPr id="30" name="Rectangle 10">
            <a:extLst>
              <a:ext uri="{FF2B5EF4-FFF2-40B4-BE49-F238E27FC236}">
                <a16:creationId xmlns:a16="http://schemas.microsoft.com/office/drawing/2014/main" id="{A3BA6363-1B19-49E0-A5CE-CCB212D8E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84592661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6">
            <a:extLst>
              <a:ext uri="{FF2B5EF4-FFF2-40B4-BE49-F238E27FC236}">
                <a16:creationId xmlns:a16="http://schemas.microsoft.com/office/drawing/2014/main" id="{A0F72106-7DDB-40EE-AAAF-3D770F597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9B0403-62A3-4B24-8833-7AD979C11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5281" y="2377303"/>
            <a:ext cx="6693061" cy="1356360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FFFF"/>
                </a:solidFill>
              </a:rPr>
              <a:t>C‘est la </a:t>
            </a:r>
            <a:r>
              <a:rPr lang="de-DE" dirty="0" err="1">
                <a:solidFill>
                  <a:srgbClr val="FFFFFF"/>
                </a:solidFill>
              </a:rPr>
              <a:t>cour</a:t>
            </a:r>
            <a:r>
              <a:rPr lang="de-DE" dirty="0">
                <a:solidFill>
                  <a:srgbClr val="FFFFFF"/>
                </a:solidFill>
              </a:rPr>
              <a:t> de </a:t>
            </a:r>
            <a:r>
              <a:rPr lang="de-DE" dirty="0" err="1">
                <a:solidFill>
                  <a:srgbClr val="FFFFFF"/>
                </a:solidFill>
              </a:rPr>
              <a:t>notre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école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primaire</a:t>
            </a:r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6" name="Grafik 6" descr="Ein Bild, das Baum, draußen, Wald, Garten enthält.&#10;&#10;Beschreibung automatisch generiert.">
            <a:extLst>
              <a:ext uri="{FF2B5EF4-FFF2-40B4-BE49-F238E27FC236}">
                <a16:creationId xmlns:a16="http://schemas.microsoft.com/office/drawing/2014/main" id="{7E36BD66-69CD-4EE3-9578-A04E76CB73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7581"/>
          <a:stretch/>
        </p:blipFill>
        <p:spPr>
          <a:xfrm>
            <a:off x="237744" y="243840"/>
            <a:ext cx="3648456" cy="2528857"/>
          </a:xfrm>
          <a:prstGeom prst="rect">
            <a:avLst/>
          </a:prstGeom>
        </p:spPr>
      </p:pic>
      <p:pic>
        <p:nvPicPr>
          <p:cNvPr id="8" name="Grafik 8" descr="Ein Bild, das Baum, draußen, Pflanze enthält.&#10;&#10;Beschreibung automatisch generiert.">
            <a:extLst>
              <a:ext uri="{FF2B5EF4-FFF2-40B4-BE49-F238E27FC236}">
                <a16:creationId xmlns:a16="http://schemas.microsoft.com/office/drawing/2014/main" id="{4FB78391-314A-4C69-90F2-1754C63C04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95" r="9244" b="-2"/>
          <a:stretch/>
        </p:blipFill>
        <p:spPr>
          <a:xfrm>
            <a:off x="232861" y="2772697"/>
            <a:ext cx="3646837" cy="3849083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EFA9382-A173-4908-B5B1-F0721628D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783" y="2057400"/>
            <a:ext cx="6693061" cy="4038600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CCE5909F-5A7F-4C9C-AEC1-2BECF935F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4700628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2">
            <a:extLst>
              <a:ext uri="{FF2B5EF4-FFF2-40B4-BE49-F238E27FC236}">
                <a16:creationId xmlns:a16="http://schemas.microsoft.com/office/drawing/2014/main" id="{B5F86E95-42D1-446F-9187-CFC01F7D9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BEB61-573D-4271-8CF9-9817F82D1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6693061" cy="1356360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On a </a:t>
            </a:r>
            <a:r>
              <a:rPr lang="de-DE" dirty="0" err="1">
                <a:solidFill>
                  <a:schemeClr val="bg1"/>
                </a:solidFill>
              </a:rPr>
              <a:t>un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cadre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d‘escalade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DE0B188-69AE-46B1-8A06-8062115DF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6693061" cy="4038600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Les </a:t>
            </a:r>
            <a:r>
              <a:rPr lang="de-DE" dirty="0" err="1">
                <a:solidFill>
                  <a:schemeClr val="bg1"/>
                </a:solidFill>
              </a:rPr>
              <a:t>élèves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d‘école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primaire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adorent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le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terrain</a:t>
            </a:r>
            <a:r>
              <a:rPr lang="de-DE" dirty="0">
                <a:solidFill>
                  <a:schemeClr val="bg1"/>
                </a:solidFill>
              </a:rPr>
              <a:t> de </a:t>
            </a:r>
            <a:r>
              <a:rPr lang="de-DE" dirty="0" err="1">
                <a:solidFill>
                  <a:schemeClr val="bg1"/>
                </a:solidFill>
              </a:rPr>
              <a:t>jeux</a:t>
            </a:r>
            <a:r>
              <a:rPr lang="de-DE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Grafik 4" descr="Ein Bild, das Himmel, Gebäude, draußen, Stein enthält.&#10;&#10;Beschreibung automatisch generiert.">
            <a:extLst>
              <a:ext uri="{FF2B5EF4-FFF2-40B4-BE49-F238E27FC236}">
                <a16:creationId xmlns:a16="http://schemas.microsoft.com/office/drawing/2014/main" id="{AC038667-8149-4CB9-B0E5-316B1C49D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80" r="11836" b="1"/>
          <a:stretch/>
        </p:blipFill>
        <p:spPr>
          <a:xfrm>
            <a:off x="8301386" y="243840"/>
            <a:ext cx="3646837" cy="6377939"/>
          </a:xfrm>
          <a:prstGeom prst="rect">
            <a:avLst/>
          </a:prstGeom>
        </p:spPr>
      </p:pic>
      <p:sp>
        <p:nvSpPr>
          <p:cNvPr id="20" name="Rectangle 14">
            <a:extLst>
              <a:ext uri="{FF2B5EF4-FFF2-40B4-BE49-F238E27FC236}">
                <a16:creationId xmlns:a16="http://schemas.microsoft.com/office/drawing/2014/main" id="{A3BA6363-1B19-49E0-A5CE-CCB212D8E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77334673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2">
            <a:extLst>
              <a:ext uri="{FF2B5EF4-FFF2-40B4-BE49-F238E27FC236}">
                <a16:creationId xmlns:a16="http://schemas.microsoft.com/office/drawing/2014/main" id="{17DC0A38-3088-4D10-A8A9-A58BDD470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Grafik 4" descr="Ein Bild, das Baum, draußen, Haus, Vergangenheit enthält.&#10;&#10;Beschreibung automatisch generiert.">
            <a:extLst>
              <a:ext uri="{FF2B5EF4-FFF2-40B4-BE49-F238E27FC236}">
                <a16:creationId xmlns:a16="http://schemas.microsoft.com/office/drawing/2014/main" id="{E5BB5909-86C2-4618-94D0-66B03D017D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13011" r="1973"/>
          <a:stretch/>
        </p:blipFill>
        <p:spPr>
          <a:xfrm>
            <a:off x="231140" y="246888"/>
            <a:ext cx="11732261" cy="6382512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D9EAED-9A0F-4A5A-BC95-F62B8AB5C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151184"/>
            <a:ext cx="8060412" cy="3297195"/>
          </a:xfrm>
        </p:spPr>
        <p:txBody>
          <a:bodyPr>
            <a:normAutofit/>
          </a:bodyPr>
          <a:lstStyle/>
          <a:p>
            <a:r>
              <a:rPr lang="fr-FR" sz="9600" b="1" i="1" u="sng" dirty="0"/>
              <a:t>Notre salle de </a:t>
            </a:r>
            <a:r>
              <a:rPr lang="de-DE" sz="9600" b="1" i="1" u="sng" dirty="0"/>
              <a:t>                  </a:t>
            </a:r>
            <a:r>
              <a:rPr lang="fr-FR" sz="9600" b="1" i="1" u="sng" dirty="0"/>
              <a:t>sport</a:t>
            </a:r>
            <a:endParaRPr lang="en-US" sz="9600" b="1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59798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8">
            <a:extLst>
              <a:ext uri="{FF2B5EF4-FFF2-40B4-BE49-F238E27FC236}">
                <a16:creationId xmlns:a16="http://schemas.microsoft.com/office/drawing/2014/main" id="{AD180143-91EB-4A27-ACDE-B5F2277D9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30">
            <a:extLst>
              <a:ext uri="{FF2B5EF4-FFF2-40B4-BE49-F238E27FC236}">
                <a16:creationId xmlns:a16="http://schemas.microsoft.com/office/drawing/2014/main" id="{00AC3F5A-1A33-41F2-B195-176DDA585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44FCBD-A78D-400A-A376-96612DAC7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783" y="609600"/>
            <a:ext cx="6693061" cy="1356360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FFFF"/>
                </a:solidFill>
              </a:rPr>
              <a:t>C‘est à </a:t>
            </a:r>
            <a:r>
              <a:rPr lang="de-DE" dirty="0" err="1">
                <a:solidFill>
                  <a:srgbClr val="FFFFFF"/>
                </a:solidFill>
              </a:rPr>
              <a:t>l‘interieur</a:t>
            </a:r>
            <a:r>
              <a:rPr lang="de-DE" dirty="0">
                <a:solidFill>
                  <a:srgbClr val="FFFFFF"/>
                </a:solidFill>
              </a:rPr>
              <a:t> de </a:t>
            </a:r>
            <a:r>
              <a:rPr lang="de-DE" dirty="0" err="1">
                <a:solidFill>
                  <a:srgbClr val="FFFFFF"/>
                </a:solidFill>
              </a:rPr>
              <a:t>notre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école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3E325B16-68B5-412D-8B1F-D7070D99A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3647661" cy="63779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4" descr="Ein Bild, das Text, Boden, drinnen, Decke enthält.&#10;&#10;Beschreibung automatisch generiert.">
            <a:extLst>
              <a:ext uri="{FF2B5EF4-FFF2-40B4-BE49-F238E27FC236}">
                <a16:creationId xmlns:a16="http://schemas.microsoft.com/office/drawing/2014/main" id="{5FF2C99C-AD1A-4539-B0CC-6A34F9D59C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5"/>
          <a:stretch/>
        </p:blipFill>
        <p:spPr>
          <a:xfrm>
            <a:off x="717493" y="1214774"/>
            <a:ext cx="2671969" cy="2053359"/>
          </a:xfrm>
          <a:prstGeom prst="rect">
            <a:avLst/>
          </a:prstGeom>
        </p:spPr>
      </p:pic>
      <p:pic>
        <p:nvPicPr>
          <p:cNvPr id="5" name="Grafik 21" descr="Ein Bild, das draußen, Baum, Himmel, Boden enthält.&#10;&#10;Beschreibung automatisch generiert.">
            <a:extLst>
              <a:ext uri="{FF2B5EF4-FFF2-40B4-BE49-F238E27FC236}">
                <a16:creationId xmlns:a16="http://schemas.microsoft.com/office/drawing/2014/main" id="{579DE23E-6BB4-48E5-B3B2-54313124DC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" b="5176"/>
          <a:stretch/>
        </p:blipFill>
        <p:spPr>
          <a:xfrm>
            <a:off x="717493" y="3589867"/>
            <a:ext cx="2671969" cy="1900326"/>
          </a:xfrm>
          <a:prstGeom prst="rect">
            <a:avLst/>
          </a:prstGeom>
        </p:spPr>
      </p:pic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C3037F26-214D-471A-AD5F-EFCD538B6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783" y="2057400"/>
            <a:ext cx="6693061" cy="4038600"/>
          </a:xfrm>
        </p:spPr>
        <p:txBody>
          <a:bodyPr>
            <a:normAutofit/>
          </a:bodyPr>
          <a:lstStyle/>
          <a:p>
            <a:endParaRPr lang="de-DE" dirty="0">
              <a:solidFill>
                <a:srgbClr val="FFFFFF"/>
              </a:solidFill>
            </a:endParaRPr>
          </a:p>
          <a:p>
            <a:endParaRPr lang="de-DE" dirty="0">
              <a:solidFill>
                <a:srgbClr val="FFFFFF"/>
              </a:solidFill>
            </a:endParaRPr>
          </a:p>
          <a:p>
            <a:r>
              <a:rPr lang="de-DE" dirty="0" err="1">
                <a:solidFill>
                  <a:srgbClr val="FFFFFF"/>
                </a:solidFill>
              </a:rPr>
              <a:t>1.image:Une</a:t>
            </a:r>
            <a:r>
              <a:rPr lang="de-DE" dirty="0">
                <a:solidFill>
                  <a:srgbClr val="FFFFFF"/>
                </a:solidFill>
              </a:rPr>
              <a:t> de </a:t>
            </a:r>
            <a:r>
              <a:rPr lang="de-DE" dirty="0" err="1">
                <a:solidFill>
                  <a:srgbClr val="FFFFFF"/>
                </a:solidFill>
              </a:rPr>
              <a:t>nos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couloirs</a:t>
            </a:r>
            <a:r>
              <a:rPr lang="de-DE" dirty="0">
                <a:solidFill>
                  <a:srgbClr val="FFFFFF"/>
                </a:solidFill>
              </a:rPr>
              <a:t>.</a:t>
            </a:r>
          </a:p>
          <a:p>
            <a:endParaRPr lang="de-DE" dirty="0">
              <a:solidFill>
                <a:srgbClr val="FFFFFF"/>
              </a:solidFill>
            </a:endParaRPr>
          </a:p>
          <a:p>
            <a:endParaRPr lang="de-DE" dirty="0">
              <a:solidFill>
                <a:srgbClr val="FFFFFF"/>
              </a:solidFill>
            </a:endParaRPr>
          </a:p>
          <a:p>
            <a:endParaRPr lang="de-DE" dirty="0">
              <a:solidFill>
                <a:srgbClr val="FFFFFF"/>
              </a:solidFill>
            </a:endParaRPr>
          </a:p>
          <a:p>
            <a:r>
              <a:rPr lang="de-DE" sz="2800" dirty="0">
                <a:solidFill>
                  <a:srgbClr val="FFFFFF"/>
                </a:solidFill>
              </a:rPr>
              <a:t>2.image: C‘est </a:t>
            </a:r>
            <a:r>
              <a:rPr lang="de-DE" sz="2800" dirty="0" err="1">
                <a:solidFill>
                  <a:srgbClr val="FFFFFF"/>
                </a:solidFill>
              </a:rPr>
              <a:t>notre</a:t>
            </a:r>
            <a:r>
              <a:rPr lang="de-DE" sz="2800" dirty="0">
                <a:solidFill>
                  <a:srgbClr val="FFFFFF"/>
                </a:solidFill>
              </a:rPr>
              <a:t> prof </a:t>
            </a:r>
            <a:r>
              <a:rPr lang="de-DE" sz="2800" dirty="0" err="1">
                <a:solidFill>
                  <a:srgbClr val="FFFFFF"/>
                </a:solidFill>
              </a:rPr>
              <a:t>sympa</a:t>
            </a:r>
            <a:r>
              <a:rPr lang="de-DE" sz="2800" dirty="0">
                <a:solidFill>
                  <a:srgbClr val="FFFFFF"/>
                </a:solidFill>
              </a:rPr>
              <a:t> de </a:t>
            </a:r>
            <a:r>
              <a:rPr lang="de-DE" sz="2800" dirty="0" err="1">
                <a:solidFill>
                  <a:srgbClr val="FFFFFF"/>
                </a:solidFill>
              </a:rPr>
              <a:t>français</a:t>
            </a:r>
            <a:r>
              <a:rPr lang="de-DE" sz="2800" dirty="0">
                <a:solidFill>
                  <a:srgbClr val="FFFFFF"/>
                </a:solidFill>
              </a:rPr>
              <a:t>.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670304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4">
            <a:extLst>
              <a:ext uri="{FF2B5EF4-FFF2-40B4-BE49-F238E27FC236}">
                <a16:creationId xmlns:a16="http://schemas.microsoft.com/office/drawing/2014/main" id="{3793C338-6B57-47E7-BE09-ECB89953F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44FCBD-A78D-400A-A376-96612DAC7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564" y="609600"/>
            <a:ext cx="3912583" cy="1356360"/>
          </a:xfrm>
        </p:spPr>
        <p:txBody>
          <a:bodyPr>
            <a:normAutofit/>
          </a:bodyPr>
          <a:lstStyle/>
          <a:p>
            <a:r>
              <a:rPr lang="de-DE" sz="3600" dirty="0"/>
              <a:t>C‘est </a:t>
            </a:r>
            <a:r>
              <a:rPr lang="de-DE" sz="3600" dirty="0" err="1"/>
              <a:t>notre</a:t>
            </a:r>
            <a:r>
              <a:rPr lang="de-DE" sz="3600" dirty="0"/>
              <a:t> </a:t>
            </a:r>
            <a:r>
              <a:rPr lang="de-DE" sz="3600" dirty="0" err="1"/>
              <a:t>cour</a:t>
            </a:r>
            <a:r>
              <a:rPr lang="de-DE" sz="3600" dirty="0"/>
              <a:t> </a:t>
            </a:r>
            <a:r>
              <a:rPr lang="de-DE" sz="3600" dirty="0" err="1"/>
              <a:t>interieure</a:t>
            </a:r>
            <a:endParaRPr lang="de-DE" sz="3600" dirty="0"/>
          </a:p>
        </p:txBody>
      </p:sp>
      <p:sp>
        <p:nvSpPr>
          <p:cNvPr id="28" name="Rectangle 26">
            <a:extLst>
              <a:ext uri="{FF2B5EF4-FFF2-40B4-BE49-F238E27FC236}">
                <a16:creationId xmlns:a16="http://schemas.microsoft.com/office/drawing/2014/main" id="{BFB3456C-56CF-4D7B-9367-392BE23C3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371" y="4066796"/>
            <a:ext cx="2157385" cy="20611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4" descr="Ein Bild, das draußen, Gebäude, Bordstein enthält.&#10;&#10;Beschreibung automatisch generiert.">
            <a:extLst>
              <a:ext uri="{FF2B5EF4-FFF2-40B4-BE49-F238E27FC236}">
                <a16:creationId xmlns:a16="http://schemas.microsoft.com/office/drawing/2014/main" id="{592C99A4-3A01-4A53-B594-1CF36FD464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" b="4717"/>
          <a:stretch/>
        </p:blipFill>
        <p:spPr>
          <a:xfrm>
            <a:off x="3044815" y="3249974"/>
            <a:ext cx="4027002" cy="2877940"/>
          </a:xfrm>
          <a:prstGeom prst="rect">
            <a:avLst/>
          </a:prstGeom>
        </p:spPr>
      </p:pic>
      <p:pic>
        <p:nvPicPr>
          <p:cNvPr id="5" name="Grafik 5">
            <a:extLst>
              <a:ext uri="{FF2B5EF4-FFF2-40B4-BE49-F238E27FC236}">
                <a16:creationId xmlns:a16="http://schemas.microsoft.com/office/drawing/2014/main" id="{69A609CC-6596-4FEF-95C1-02B6B1979F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5"/>
          <a:stretch/>
        </p:blipFill>
        <p:spPr>
          <a:xfrm>
            <a:off x="721369" y="744836"/>
            <a:ext cx="4113439" cy="3161093"/>
          </a:xfrm>
          <a:custGeom>
            <a:avLst/>
            <a:gdLst/>
            <a:ahLst/>
            <a:cxnLst/>
            <a:rect l="l" t="t" r="r" b="b"/>
            <a:pathLst>
              <a:path w="4113439" h="3161093">
                <a:moveTo>
                  <a:pt x="0" y="0"/>
                </a:moveTo>
                <a:lnTo>
                  <a:pt x="4113439" y="0"/>
                </a:lnTo>
                <a:lnTo>
                  <a:pt x="4113439" y="2344272"/>
                </a:lnTo>
                <a:lnTo>
                  <a:pt x="2157387" y="2344272"/>
                </a:lnTo>
                <a:lnTo>
                  <a:pt x="2157387" y="3161093"/>
                </a:lnTo>
                <a:lnTo>
                  <a:pt x="0" y="3161093"/>
                </a:lnTo>
                <a:close/>
              </a:path>
            </a:pathLst>
          </a:custGeom>
        </p:spPr>
      </p:pic>
      <p:pic>
        <p:nvPicPr>
          <p:cNvPr id="7" name="Grafik 4" descr="Ein Bild, das Baum, draußen, Pflanze enthält.&#10;&#10;Beschreibung automatisch generiert.">
            <a:extLst>
              <a:ext uri="{FF2B5EF4-FFF2-40B4-BE49-F238E27FC236}">
                <a16:creationId xmlns:a16="http://schemas.microsoft.com/office/drawing/2014/main" id="{30B63CD0-362C-4F4D-8C46-84B4FFC800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739" r="10744" b="-3"/>
          <a:stretch/>
        </p:blipFill>
        <p:spPr>
          <a:xfrm>
            <a:off x="4992749" y="744837"/>
            <a:ext cx="2079068" cy="2344272"/>
          </a:xfrm>
          <a:prstGeom prst="rect">
            <a:avLst/>
          </a:prstGeom>
        </p:spPr>
      </p:pic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8F82915D-804B-4C96-A4CE-47C43EAE6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8564" y="2057400"/>
            <a:ext cx="3912583" cy="4038600"/>
          </a:xfrm>
        </p:spPr>
        <p:txBody>
          <a:bodyPr>
            <a:normAutofit/>
          </a:bodyPr>
          <a:lstStyle/>
          <a:p>
            <a:r>
              <a:rPr lang="de-DE" sz="1800" dirty="0"/>
              <a:t>Voilà la </a:t>
            </a:r>
            <a:r>
              <a:rPr lang="de-DE" sz="1800" dirty="0" err="1"/>
              <a:t>cour</a:t>
            </a:r>
            <a:r>
              <a:rPr lang="de-DE" sz="1800" dirty="0"/>
              <a:t> </a:t>
            </a:r>
            <a:r>
              <a:rPr lang="de-DE" sz="1800" dirty="0" err="1"/>
              <a:t>d‘Erlenbachschule</a:t>
            </a:r>
            <a:r>
              <a:rPr lang="de-DE" sz="1800" dirty="0"/>
              <a:t>. Pendant les </a:t>
            </a:r>
            <a:r>
              <a:rPr lang="de-DE" sz="1800" dirty="0" err="1"/>
              <a:t>récréations</a:t>
            </a:r>
            <a:r>
              <a:rPr lang="de-DE" sz="1800" dirty="0"/>
              <a:t> il y a </a:t>
            </a:r>
            <a:r>
              <a:rPr lang="de-DE" sz="1800" dirty="0" err="1"/>
              <a:t>beaucoup</a:t>
            </a:r>
            <a:r>
              <a:rPr lang="de-DE" sz="1800" dirty="0"/>
              <a:t> de </a:t>
            </a:r>
            <a:r>
              <a:rPr lang="de-DE" sz="1800" dirty="0" err="1"/>
              <a:t>monde</a:t>
            </a:r>
            <a:r>
              <a:rPr lang="de-DE" sz="1800" dirty="0"/>
              <a:t>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99933590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0">
            <a:extLst>
              <a:ext uri="{FF2B5EF4-FFF2-40B4-BE49-F238E27FC236}">
                <a16:creationId xmlns:a16="http://schemas.microsoft.com/office/drawing/2014/main" id="{B5F86E95-42D1-446F-9187-CFC01F7D9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44FCBD-A78D-400A-A376-96612DAC7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6693061" cy="13563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cap="all">
                <a:solidFill>
                  <a:schemeClr val="bg1"/>
                </a:solidFill>
              </a:rPr>
              <a:t>C'est le secréteriat</a:t>
            </a:r>
          </a:p>
        </p:txBody>
      </p:sp>
      <p:sp>
        <p:nvSpPr>
          <p:cNvPr id="39" name="Content Placeholder 7">
            <a:extLst>
              <a:ext uri="{FF2B5EF4-FFF2-40B4-BE49-F238E27FC236}">
                <a16:creationId xmlns:a16="http://schemas.microsoft.com/office/drawing/2014/main" id="{F8871168-E869-4402-8B3C-0BEE2C12F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6693061" cy="4038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Sabine </a:t>
            </a:r>
            <a:r>
              <a:rPr lang="en-US" dirty="0" err="1">
                <a:solidFill>
                  <a:schemeClr val="bg1"/>
                </a:solidFill>
              </a:rPr>
              <a:t>Heep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est</a:t>
            </a:r>
            <a:r>
              <a:rPr lang="en-US" dirty="0">
                <a:solidFill>
                  <a:schemeClr val="bg1"/>
                </a:solidFill>
              </a:rPr>
              <a:t> la </a:t>
            </a:r>
            <a:r>
              <a:rPr lang="en-US" dirty="0" err="1">
                <a:solidFill>
                  <a:schemeClr val="bg1"/>
                </a:solidFill>
              </a:rPr>
              <a:t>secrétaire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de-DE" dirty="0">
                <a:solidFill>
                  <a:schemeClr val="bg1"/>
                </a:solidFill>
              </a:rPr>
              <a:t>de </a:t>
            </a:r>
            <a:r>
              <a:rPr lang="de-DE" dirty="0" err="1">
                <a:solidFill>
                  <a:schemeClr val="bg1"/>
                </a:solidFill>
              </a:rPr>
              <a:t>notre</a:t>
            </a:r>
            <a:r>
              <a:rPr lang="de-DE" dirty="0">
                <a:solidFill>
                  <a:schemeClr val="bg1"/>
                </a:solidFill>
              </a:rPr>
              <a:t> é</a:t>
            </a:r>
            <a:r>
              <a:rPr lang="en-US" dirty="0" err="1">
                <a:solidFill>
                  <a:schemeClr val="bg1"/>
                </a:solidFill>
              </a:rPr>
              <a:t>cole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6F2BD7C6-1A3E-41FF-9344-6F44485BA3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05" r="17911" b="1"/>
          <a:stretch/>
        </p:blipFill>
        <p:spPr>
          <a:xfrm>
            <a:off x="8308943" y="243840"/>
            <a:ext cx="3646837" cy="6377939"/>
          </a:xfrm>
          <a:prstGeom prst="rect">
            <a:avLst/>
          </a:prstGeom>
        </p:spPr>
      </p:pic>
      <p:sp>
        <p:nvSpPr>
          <p:cNvPr id="40" name="Rectangle 12">
            <a:extLst>
              <a:ext uri="{FF2B5EF4-FFF2-40B4-BE49-F238E27FC236}">
                <a16:creationId xmlns:a16="http://schemas.microsoft.com/office/drawing/2014/main" id="{A3BA6363-1B19-49E0-A5CE-CCB212D8E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5282946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2">
            <a:extLst>
              <a:ext uri="{FF2B5EF4-FFF2-40B4-BE49-F238E27FC236}">
                <a16:creationId xmlns:a16="http://schemas.microsoft.com/office/drawing/2014/main" id="{B5F86E95-42D1-446F-9187-CFC01F7D9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64F8BED-42E8-459F-B778-CA2F6986D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6693061" cy="1356360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Voilà: c‘est la </a:t>
            </a:r>
            <a:r>
              <a:rPr lang="de-DE" dirty="0" err="1">
                <a:solidFill>
                  <a:schemeClr val="bg1"/>
                </a:solidFill>
              </a:rPr>
              <a:t>salle</a:t>
            </a:r>
            <a:r>
              <a:rPr lang="de-DE" dirty="0">
                <a:solidFill>
                  <a:schemeClr val="bg1"/>
                </a:solidFill>
              </a:rPr>
              <a:t> des </a:t>
            </a:r>
            <a:r>
              <a:rPr lang="de-DE" dirty="0" err="1">
                <a:solidFill>
                  <a:schemeClr val="bg1"/>
                </a:solidFill>
              </a:rPr>
              <a:t>étudiants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5E9424-E5C7-4DBF-8C51-C0A01299D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6693061" cy="4038600"/>
          </a:xfrm>
        </p:spPr>
        <p:txBody>
          <a:bodyPr>
            <a:norm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Grafik 4" descr="Ein Bild, das Text, drinnen enthält.&#10;&#10;Beschreibung automatisch generiert.">
            <a:extLst>
              <a:ext uri="{FF2B5EF4-FFF2-40B4-BE49-F238E27FC236}">
                <a16:creationId xmlns:a16="http://schemas.microsoft.com/office/drawing/2014/main" id="{7CF78945-9BE9-4803-A06D-5BEED14C13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18" r="20298" b="1"/>
          <a:stretch/>
        </p:blipFill>
        <p:spPr>
          <a:xfrm>
            <a:off x="8301386" y="243840"/>
            <a:ext cx="3646837" cy="6377939"/>
          </a:xfrm>
          <a:prstGeom prst="rect">
            <a:avLst/>
          </a:prstGeom>
        </p:spPr>
      </p:pic>
      <p:sp>
        <p:nvSpPr>
          <p:cNvPr id="20" name="Rectangle 14">
            <a:extLst>
              <a:ext uri="{FF2B5EF4-FFF2-40B4-BE49-F238E27FC236}">
                <a16:creationId xmlns:a16="http://schemas.microsoft.com/office/drawing/2014/main" id="{A3BA6363-1B19-49E0-A5CE-CCB212D8E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2255037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Breitbild</PresentationFormat>
  <Slides>18</Slides>
  <Notes>0</Notes>
  <HiddenSlides>0</HiddenSlide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Basis</vt:lpstr>
      <vt:lpstr>Bienvenue dans notre collège EBS</vt:lpstr>
      <vt:lpstr>Notre écoleNotre école</vt:lpstr>
      <vt:lpstr>C‘est la cour de notre école primaire</vt:lpstr>
      <vt:lpstr>On a un cadre d‘escalade</vt:lpstr>
      <vt:lpstr>PowerPoint-Präsentation</vt:lpstr>
      <vt:lpstr>C‘est à l‘interieur de notre école</vt:lpstr>
      <vt:lpstr>C‘est notre cour interieure</vt:lpstr>
      <vt:lpstr>C'est le secréteriat</vt:lpstr>
      <vt:lpstr>Voilà: c‘est la salle des étudiants</vt:lpstr>
      <vt:lpstr>C'est nôtre directrice adjonte d'école: Mme Zadrus</vt:lpstr>
      <vt:lpstr>Voilà Monsieur Faber!</vt:lpstr>
      <vt:lpstr>C‘est notre travailleur social Monsieur Machado</vt:lpstr>
      <vt:lpstr>C‘est une zone de la salle des professeurs</vt:lpstr>
      <vt:lpstr>C‘est notre cuisine d‘école</vt:lpstr>
      <vt:lpstr>Voilà: une salle de classe et notre „Werkraum“</vt:lpstr>
      <vt:lpstr>PowerPoint-Präsentation</vt:lpstr>
      <vt:lpstr>C‘est la salle de travail des étudiants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/>
  <cp:lastModifiedBy>Melina Holtmann</cp:lastModifiedBy>
  <cp:revision>15</cp:revision>
  <dcterms:created xsi:type="dcterms:W3CDTF">2021-06-11T09:48:46Z</dcterms:created>
  <dcterms:modified xsi:type="dcterms:W3CDTF">2021-10-29T13:24:11Z</dcterms:modified>
</cp:coreProperties>
</file>