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13" r:id="rId5"/>
    <p:sldMasterId id="2147483725" r:id="rId6"/>
    <p:sldMasterId id="2147483737" r:id="rId7"/>
  </p:sldMasterIdLst>
  <p:sldIdLst>
    <p:sldId id="256" r:id="rId8"/>
    <p:sldId id="257" r:id="rId9"/>
    <p:sldId id="258" r:id="rId10"/>
    <p:sldId id="259" r:id="rId11"/>
    <p:sldId id="268" r:id="rId12"/>
    <p:sldId id="262" r:id="rId13"/>
    <p:sldId id="269" r:id="rId14"/>
    <p:sldId id="264" r:id="rId15"/>
    <p:sldId id="272" r:id="rId16"/>
    <p:sldId id="270" r:id="rId17"/>
    <p:sldId id="271" r:id="rId18"/>
    <p:sldId id="266" r:id="rId19"/>
    <p:sldId id="273" r:id="rId20"/>
    <p:sldId id="274" r:id="rId21"/>
    <p:sldId id="275" r:id="rId22"/>
    <p:sldId id="276" r:id="rId23"/>
    <p:sldId id="277" r:id="rId24"/>
    <p:sldId id="265" r:id="rId25"/>
    <p:sldId id="267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31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253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682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09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2159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058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786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187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8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7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962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73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16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32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93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2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04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72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88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44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0752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62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49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64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58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8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27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39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27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15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6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6045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47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72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00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1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35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4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6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04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4697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42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86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457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11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08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378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8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607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2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3776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67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431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7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51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56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570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11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82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95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351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44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8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380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46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001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68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14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099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067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0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2167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918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28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1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532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F59D3-0FB8-4355-8CCE-895384BC6933}" type="datetimeFigureOut">
              <a:rPr lang="hu-HU" smtClean="0"/>
              <a:t>2019. 12. 28.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8C98DD-5933-4AF9-9984-FBD75A63E5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5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9A737-3FEB-439C-A28F-FB99DAEFF36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2019. 12. 28.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F3FD9-CAE7-4D44-A86F-796F363EF802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7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8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4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8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8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A737-3FEB-439C-A28F-FB99DAEFF36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2019. 12. 28.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F3FD9-CAE7-4D44-A86F-796F363EF802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6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78994" y="0"/>
            <a:ext cx="4572000" cy="1062826"/>
          </a:xfrm>
        </p:spPr>
        <p:txBody>
          <a:bodyPr anchor="t">
            <a:noAutofit/>
          </a:bodyPr>
          <a:lstStyle/>
          <a:p>
            <a:pPr algn="ctr"/>
            <a:r>
              <a:rPr lang="hu-H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Kap</a:t>
            </a:r>
            <a:r>
              <a:rPr lang="hu-HU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os</a:t>
            </a:r>
            <a:r>
              <a:rPr lang="hu-HU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F200"/>
                </a:solidFill>
              </a:rPr>
              <a:t>vár</a:t>
            </a:r>
            <a:endParaRPr lang="hu-HU" sz="6000" b="1" dirty="0">
              <a:ln>
                <a:solidFill>
                  <a:sysClr val="windowText" lastClr="000000"/>
                </a:solidFill>
              </a:ln>
              <a:solidFill>
                <a:srgbClr val="00F2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66902" y="943275"/>
            <a:ext cx="5496696" cy="774335"/>
          </a:xfrm>
        </p:spPr>
        <p:txBody>
          <a:bodyPr>
            <a:normAutofit/>
          </a:bodyPr>
          <a:lstStyle/>
          <a:p>
            <a:r>
              <a:rPr lang="hu-HU" sz="4000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Die </a:t>
            </a:r>
            <a:r>
              <a:rPr lang="hu-HU" sz="40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Stadt</a:t>
            </a:r>
            <a:r>
              <a:rPr lang="hu-HU" sz="4000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der </a:t>
            </a:r>
            <a:r>
              <a:rPr lang="hu-HU" sz="4000" i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Blumen</a:t>
            </a:r>
            <a:endParaRPr lang="hu-HU" sz="4000" i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6" name="Picture 2" descr="Képtalálat a következőre: „Kaposvár elhelyezkedés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477" y="-259448"/>
            <a:ext cx="3397523" cy="240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virágos kaposvá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35" y="1555184"/>
            <a:ext cx="3671499" cy="244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508" y="1555183"/>
            <a:ext cx="3699227" cy="24461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51" y="1870913"/>
            <a:ext cx="3319848" cy="442400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16" y="4150162"/>
            <a:ext cx="6814686" cy="23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38348" y="142853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Century Gothic" panose="020B0502020202020204" pitchFamily="34" charset="0"/>
              </a:rPr>
              <a:t>Rippl-Rónai </a:t>
            </a:r>
            <a:r>
              <a:rPr lang="hu-HU" sz="4000" dirty="0" err="1">
                <a:latin typeface="Century Gothic" panose="020B0502020202020204" pitchFamily="34" charset="0"/>
              </a:rPr>
              <a:t>Festival</a:t>
            </a:r>
            <a:r>
              <a:rPr lang="hu-HU" sz="4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723091" y="850739"/>
            <a:ext cx="8652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Century Gothic" panose="020B0502020202020204" pitchFamily="34" charset="0"/>
              </a:rPr>
              <a:t>Es </a:t>
            </a:r>
            <a:r>
              <a:rPr lang="hu-HU" sz="2400" dirty="0" err="1" smtClean="0">
                <a:latin typeface="Century Gothic" panose="020B0502020202020204" pitchFamily="34" charset="0"/>
              </a:rPr>
              <a:t>ist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ein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spektakuläres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Festival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voll</a:t>
            </a:r>
            <a:r>
              <a:rPr lang="hu-HU" sz="2400" dirty="0" smtClean="0">
                <a:latin typeface="Century Gothic" panose="020B0502020202020204" pitchFamily="34" charset="0"/>
              </a:rPr>
              <a:t> von </a:t>
            </a:r>
            <a:r>
              <a:rPr lang="hu-HU" sz="2400" dirty="0" err="1" smtClean="0">
                <a:latin typeface="Century Gothic" panose="020B0502020202020204" pitchFamily="34" charset="0"/>
              </a:rPr>
              <a:t>interessanten</a:t>
            </a:r>
            <a:r>
              <a:rPr lang="hu-HU" sz="2400" dirty="0" smtClean="0">
                <a:latin typeface="Century Gothic" panose="020B0502020202020204" pitchFamily="34" charset="0"/>
              </a:rPr>
              <a:t> Programmen am </a:t>
            </a:r>
            <a:r>
              <a:rPr lang="hu-HU" sz="2400" dirty="0" err="1" smtClean="0">
                <a:latin typeface="Century Gothic" panose="020B0502020202020204" pitchFamily="34" charset="0"/>
              </a:rPr>
              <a:t>Ende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>
                <a:latin typeface="Century Gothic" panose="020B0502020202020204" pitchFamily="34" charset="0"/>
              </a:rPr>
              <a:t>Mai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u-HU" sz="2400" dirty="0">
                <a:latin typeface="Century Gothic" panose="020B0502020202020204" pitchFamily="34" charset="0"/>
              </a:rPr>
              <a:t> </a:t>
            </a:r>
            <a:r>
              <a:rPr lang="hu-HU" sz="2400" dirty="0" smtClean="0">
                <a:latin typeface="Century Gothic" panose="020B0502020202020204" pitchFamily="34" charset="0"/>
              </a:rPr>
              <a:t>Die </a:t>
            </a:r>
            <a:r>
              <a:rPr lang="hu-HU" sz="2400" dirty="0" err="1" smtClean="0">
                <a:latin typeface="Century Gothic" panose="020B0502020202020204" pitchFamily="34" charset="0"/>
              </a:rPr>
              <a:t>Hautpstraße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ist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geschmückt</a:t>
            </a:r>
            <a:r>
              <a:rPr lang="hu-HU" sz="2400" dirty="0" smtClean="0">
                <a:latin typeface="Century Gothic" panose="020B0502020202020204" pitchFamily="34" charset="0"/>
              </a:rPr>
              <a:t> mit </a:t>
            </a:r>
            <a:r>
              <a:rPr lang="hu-HU" sz="2400" dirty="0" err="1" smtClean="0">
                <a:latin typeface="Century Gothic" panose="020B0502020202020204" pitchFamily="34" charset="0"/>
              </a:rPr>
              <a:t>Flaggen</a:t>
            </a:r>
            <a:r>
              <a:rPr lang="hu-HU" sz="2400" dirty="0" smtClean="0">
                <a:latin typeface="Century Gothic" panose="020B0502020202020204" pitchFamily="34" charset="0"/>
              </a:rPr>
              <a:t> und es </a:t>
            </a:r>
            <a:r>
              <a:rPr lang="hu-HU" sz="2400" dirty="0" err="1" smtClean="0">
                <a:latin typeface="Century Gothic" panose="020B0502020202020204" pitchFamily="34" charset="0"/>
              </a:rPr>
              <a:t>gibt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eine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große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Messe</a:t>
            </a:r>
            <a:r>
              <a:rPr lang="hu-HU" sz="2400" dirty="0" smtClean="0">
                <a:latin typeface="Century Gothic" panose="020B0502020202020204" pitchFamily="34" charset="0"/>
              </a:rPr>
              <a:t> – Man </a:t>
            </a:r>
            <a:r>
              <a:rPr lang="hu-HU" sz="2400" dirty="0" err="1" smtClean="0">
                <a:latin typeface="Century Gothic" panose="020B0502020202020204" pitchFamily="34" charset="0"/>
              </a:rPr>
              <a:t>kann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hier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Souvenirs</a:t>
            </a:r>
            <a:r>
              <a:rPr lang="hu-HU" sz="2400" dirty="0" smtClean="0">
                <a:latin typeface="Century Gothic" panose="020B0502020202020204" pitchFamily="34" charset="0"/>
              </a:rPr>
              <a:t>, </a:t>
            </a:r>
            <a:r>
              <a:rPr lang="hu-HU" sz="2400" dirty="0" err="1" smtClean="0">
                <a:latin typeface="Century Gothic" panose="020B0502020202020204" pitchFamily="34" charset="0"/>
              </a:rPr>
              <a:t>Gemälde</a:t>
            </a:r>
            <a:r>
              <a:rPr lang="hu-HU" sz="2400" dirty="0" smtClean="0">
                <a:latin typeface="Century Gothic" panose="020B0502020202020204" pitchFamily="34" charset="0"/>
              </a:rPr>
              <a:t>, Honig und andere </a:t>
            </a:r>
            <a:r>
              <a:rPr lang="hu-HU" sz="2400" dirty="0" err="1" smtClean="0">
                <a:latin typeface="Century Gothic" panose="020B0502020202020204" pitchFamily="34" charset="0"/>
              </a:rPr>
              <a:t>typisch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Ungarisches</a:t>
            </a:r>
            <a:r>
              <a:rPr lang="hu-HU" sz="2400" dirty="0" smtClean="0">
                <a:latin typeface="Century Gothic" panose="020B0502020202020204" pitchFamily="34" charset="0"/>
              </a:rPr>
              <a:t> </a:t>
            </a:r>
            <a:r>
              <a:rPr lang="hu-HU" sz="2400" dirty="0" err="1" smtClean="0">
                <a:latin typeface="Century Gothic" panose="020B0502020202020204" pitchFamily="34" charset="0"/>
              </a:rPr>
              <a:t>kaufen</a:t>
            </a:r>
            <a:r>
              <a:rPr lang="hu-HU" sz="2400" dirty="0" smtClean="0">
                <a:latin typeface="Century Gothic" panose="020B0502020202020204" pitchFamily="34" charset="0"/>
              </a:rPr>
              <a:t>.</a:t>
            </a:r>
            <a:endParaRPr lang="hu-HU" sz="2400" dirty="0">
              <a:latin typeface="Century Gothic" panose="020B0502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u-HU" sz="2400" dirty="0" smtClean="0">
                <a:latin typeface="Century Gothic" panose="020B0502020202020204" pitchFamily="34" charset="0"/>
              </a:rPr>
              <a:t>In </a:t>
            </a:r>
            <a:r>
              <a:rPr lang="hu-HU" sz="2400" dirty="0" err="1" smtClean="0">
                <a:latin typeface="Century Gothic" panose="020B0502020202020204" pitchFamily="34" charset="0"/>
              </a:rPr>
              <a:t>dieser</a:t>
            </a:r>
            <a:r>
              <a:rPr lang="hu-HU" sz="2400" dirty="0" smtClean="0">
                <a:latin typeface="Century Gothic" panose="020B0502020202020204" pitchFamily="34" charset="0"/>
              </a:rPr>
              <a:t> Zeit </a:t>
            </a:r>
            <a:r>
              <a:rPr lang="hu-HU" sz="2400" dirty="0" err="1" smtClean="0">
                <a:latin typeface="Century Gothic" panose="020B0502020202020204" pitchFamily="34" charset="0"/>
              </a:rPr>
              <a:t>gibt</a:t>
            </a:r>
            <a:r>
              <a:rPr lang="hu-HU" sz="2400" dirty="0" smtClean="0">
                <a:latin typeface="Century Gothic" panose="020B0502020202020204" pitchFamily="34" charset="0"/>
              </a:rPr>
              <a:t> es </a:t>
            </a:r>
            <a:r>
              <a:rPr lang="hu-HU" sz="2400" dirty="0" err="1" smtClean="0">
                <a:latin typeface="Century Gothic" panose="020B0502020202020204" pitchFamily="34" charset="0"/>
              </a:rPr>
              <a:t>Konzerte</a:t>
            </a:r>
            <a:r>
              <a:rPr lang="hu-HU" sz="2400" dirty="0" smtClean="0">
                <a:latin typeface="Century Gothic" panose="020B0502020202020204" pitchFamily="34" charset="0"/>
              </a:rPr>
              <a:t>, </a:t>
            </a:r>
            <a:r>
              <a:rPr lang="hu-HU" sz="2400" dirty="0" err="1" smtClean="0">
                <a:latin typeface="Century Gothic" panose="020B0502020202020204" pitchFamily="34" charset="0"/>
              </a:rPr>
              <a:t>Volkstanz-Vorstellungen</a:t>
            </a:r>
            <a:r>
              <a:rPr lang="hu-HU" sz="2400" dirty="0" smtClean="0">
                <a:latin typeface="Century Gothic" panose="020B0502020202020204" pitchFamily="34" charset="0"/>
              </a:rPr>
              <a:t>, </a:t>
            </a:r>
            <a:r>
              <a:rPr lang="hu-HU" sz="2400" dirty="0" err="1" smtClean="0">
                <a:latin typeface="Century Gothic" panose="020B0502020202020204" pitchFamily="34" charset="0"/>
              </a:rPr>
              <a:t>Ausstellungen</a:t>
            </a:r>
            <a:endParaRPr lang="hu-HU" sz="2400" dirty="0">
              <a:latin typeface="Century Gothic" panose="020B0502020202020204" pitchFamily="34" charset="0"/>
            </a:endParaRPr>
          </a:p>
        </p:txBody>
      </p:sp>
      <p:pic>
        <p:nvPicPr>
          <p:cNvPr id="25602" name="Picture 2" descr="Képtalálat a következőre: „rippl rónai fesztivá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519" y="3571876"/>
            <a:ext cx="10327906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43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992505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6628" name="AutoShape 4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992505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6630" name="Picture 6" descr="Képtalálat a következőre: „rippl rónai fesztivá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2152" y="1"/>
            <a:ext cx="4958620" cy="3500461"/>
          </a:xfrm>
          <a:prstGeom prst="rect">
            <a:avLst/>
          </a:prstGeom>
          <a:noFill/>
        </p:spPr>
      </p:pic>
      <p:pic>
        <p:nvPicPr>
          <p:cNvPr id="26632" name="Picture 8" descr="Képtalálat a következőre: „rippl rónai fesztivál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3" y="1"/>
            <a:ext cx="4321597" cy="2884347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275672" y="2819607"/>
            <a:ext cx="470675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200" b="1" dirty="0" smtClean="0">
                <a:latin typeface="Bradley Hand ITC" pitchFamily="66" charset="0"/>
              </a:rPr>
              <a:t>Man </a:t>
            </a:r>
            <a:r>
              <a:rPr lang="hu-HU" sz="2200" b="1" dirty="0" err="1" smtClean="0">
                <a:latin typeface="Bradley Hand ITC" pitchFamily="66" charset="0"/>
              </a:rPr>
              <a:t>kann</a:t>
            </a:r>
            <a:r>
              <a:rPr lang="hu-HU" sz="2200" b="1" dirty="0" smtClean="0">
                <a:latin typeface="Bradley Hand ITC" pitchFamily="66" charset="0"/>
              </a:rPr>
              <a:t> </a:t>
            </a:r>
            <a:r>
              <a:rPr lang="hu-HU" sz="2200" b="1" dirty="0" err="1" smtClean="0">
                <a:latin typeface="Bradley Hand ITC" pitchFamily="66" charset="0"/>
              </a:rPr>
              <a:t>Gemälde</a:t>
            </a:r>
            <a:r>
              <a:rPr lang="hu-HU" sz="2200" b="1" dirty="0" smtClean="0">
                <a:latin typeface="Bradley Hand ITC" pitchFamily="66" charset="0"/>
              </a:rPr>
              <a:t> </a:t>
            </a:r>
            <a:r>
              <a:rPr lang="hu-HU" sz="2200" b="1" dirty="0" err="1" smtClean="0">
                <a:latin typeface="Bradley Hand ITC" pitchFamily="66" charset="0"/>
              </a:rPr>
              <a:t>kaufen</a:t>
            </a:r>
            <a:r>
              <a:rPr lang="hu-HU" sz="2200" b="1" dirty="0" smtClean="0">
                <a:latin typeface="Bradley Hand ITC" pitchFamily="66" charset="0"/>
              </a:rPr>
              <a:t>!</a:t>
            </a:r>
            <a:endParaRPr lang="hu-HU" sz="2200" b="1" dirty="0">
              <a:latin typeface="Bradley Hand ITC" pitchFamily="66" charset="0"/>
            </a:endParaRPr>
          </a:p>
        </p:txBody>
      </p:sp>
      <p:sp>
        <p:nvSpPr>
          <p:cNvPr id="26634" name="AutoShape 10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838200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6638" name="Picture 14" descr="Képtalálat a következőre: „rippl rónai fesztivál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0771" y="3226546"/>
            <a:ext cx="3935123" cy="2499774"/>
          </a:xfrm>
          <a:prstGeom prst="rect">
            <a:avLst/>
          </a:prstGeom>
          <a:noFill/>
        </p:spPr>
      </p:pic>
      <p:sp>
        <p:nvSpPr>
          <p:cNvPr id="10" name="Szövegdoboz 9"/>
          <p:cNvSpPr txBox="1"/>
          <p:nvPr/>
        </p:nvSpPr>
        <p:spPr>
          <a:xfrm>
            <a:off x="6024563" y="5747898"/>
            <a:ext cx="4152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dirty="0" smtClean="0">
                <a:latin typeface="Bradley Hand ITC" panose="03070402050302030203" pitchFamily="66" charset="0"/>
              </a:rPr>
              <a:t>Der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Markt</a:t>
            </a:r>
            <a:r>
              <a:rPr lang="hu-HU" sz="2200" b="1" dirty="0" smtClean="0">
                <a:latin typeface="Bradley Hand ITC" panose="03070402050302030203" pitchFamily="66" charset="0"/>
              </a:rPr>
              <a:t>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bietet</a:t>
            </a:r>
            <a:r>
              <a:rPr lang="hu-HU" sz="2200" b="1" dirty="0" smtClean="0">
                <a:latin typeface="Bradley Hand ITC" panose="03070402050302030203" pitchFamily="66" charset="0"/>
              </a:rPr>
              <a:t>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Tausende</a:t>
            </a:r>
            <a:r>
              <a:rPr lang="hu-HU" sz="2200" b="1" dirty="0" smtClean="0">
                <a:latin typeface="Bradley Hand ITC" panose="03070402050302030203" pitchFamily="66" charset="0"/>
              </a:rPr>
              <a:t> von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Souvenirs</a:t>
            </a:r>
            <a:r>
              <a:rPr lang="hu-HU" sz="2200" b="1" dirty="0" smtClean="0">
                <a:latin typeface="Bradley Hand ITC" panose="03070402050302030203" pitchFamily="66" charset="0"/>
              </a:rPr>
              <a:t>,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oder</a:t>
            </a:r>
            <a:r>
              <a:rPr lang="hu-HU" sz="2200" b="1" dirty="0" smtClean="0">
                <a:latin typeface="Bradley Hand ITC" panose="03070402050302030203" pitchFamily="66" charset="0"/>
              </a:rPr>
              <a:t>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Speisen</a:t>
            </a:r>
            <a:r>
              <a:rPr lang="hu-HU" sz="2200" b="1" dirty="0" smtClean="0">
                <a:latin typeface="Bradley Hand ITC" panose="03070402050302030203" pitchFamily="66" charset="0"/>
              </a:rPr>
              <a:t>, </a:t>
            </a:r>
            <a:r>
              <a:rPr lang="hu-HU" sz="2200" b="1" dirty="0" err="1" smtClean="0">
                <a:latin typeface="Bradley Hand ITC" panose="03070402050302030203" pitchFamily="66" charset="0"/>
              </a:rPr>
              <a:t>wie</a:t>
            </a:r>
            <a:r>
              <a:rPr lang="hu-HU" sz="2200" b="1" dirty="0" smtClean="0">
                <a:latin typeface="Bradley Hand ITC" panose="03070402050302030203" pitchFamily="66" charset="0"/>
              </a:rPr>
              <a:t> z. B.: Kürtős </a:t>
            </a:r>
            <a:r>
              <a:rPr lang="hu-HU" sz="2200" b="1" dirty="0">
                <a:latin typeface="Bradley Hand ITC" panose="03070402050302030203" pitchFamily="66" charset="0"/>
              </a:rPr>
              <a:t>Kalács</a:t>
            </a:r>
            <a:r>
              <a:rPr lang="hu-HU" b="1" dirty="0">
                <a:latin typeface="Bradley Hand ITC" pitchFamily="66" charset="0"/>
              </a:rPr>
              <a:t>.</a:t>
            </a:r>
          </a:p>
        </p:txBody>
      </p:sp>
      <p:pic>
        <p:nvPicPr>
          <p:cNvPr id="26640" name="Picture 16" descr="Képtalálat a következőre: „kürtöskalács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502889" y="3758392"/>
            <a:ext cx="2959068" cy="1943273"/>
          </a:xfrm>
          <a:prstGeom prst="rect">
            <a:avLst/>
          </a:prstGeom>
          <a:noFill/>
        </p:spPr>
      </p:pic>
      <p:pic>
        <p:nvPicPr>
          <p:cNvPr id="26642" name="Picture 18" descr="Képtalálat a következőre: „rippl rónai fesztivál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2152" y="3696101"/>
            <a:ext cx="4695220" cy="3060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78043" y="128116"/>
            <a:ext cx="500066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4000" dirty="0" err="1" smtClean="0">
                <a:ln>
                  <a:solidFill>
                    <a:schemeClr val="tx1"/>
                  </a:solidFill>
                </a:ln>
              </a:rPr>
              <a:t>Das</a:t>
            </a:r>
            <a:r>
              <a:rPr lang="hu-HU" sz="40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hu-HU" sz="4000" dirty="0" err="1" smtClean="0">
                <a:ln>
                  <a:solidFill>
                    <a:schemeClr val="tx1"/>
                  </a:solidFill>
                </a:ln>
              </a:rPr>
              <a:t>Blumenbad</a:t>
            </a:r>
            <a:endParaRPr lang="hu-HU" sz="4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2697" y="935187"/>
            <a:ext cx="1165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Es </a:t>
            </a:r>
            <a:r>
              <a:rPr lang="hu-HU" sz="2400" dirty="0" err="1" smtClean="0"/>
              <a:t>gibt</a:t>
            </a:r>
            <a:r>
              <a:rPr lang="hu-HU" sz="2400" dirty="0" smtClean="0"/>
              <a:t> </a:t>
            </a:r>
            <a:r>
              <a:rPr lang="hu-HU" sz="2400" dirty="0" err="1" smtClean="0"/>
              <a:t>hier</a:t>
            </a:r>
            <a:r>
              <a:rPr lang="hu-HU" sz="2400" dirty="0" smtClean="0"/>
              <a:t> Innen- und </a:t>
            </a:r>
            <a:r>
              <a:rPr lang="hu-HU" sz="2400" dirty="0" err="1" smtClean="0"/>
              <a:t>Außenpools</a:t>
            </a:r>
            <a:r>
              <a:rPr lang="hu-HU" sz="2400" dirty="0" smtClean="0"/>
              <a:t>, </a:t>
            </a:r>
            <a:r>
              <a:rPr lang="hu-HU" sz="2400" dirty="0" err="1" smtClean="0"/>
              <a:t>sowie</a:t>
            </a:r>
            <a:r>
              <a:rPr lang="hu-HU" sz="2400" dirty="0" smtClean="0"/>
              <a:t> </a:t>
            </a:r>
            <a:r>
              <a:rPr lang="hu-HU" sz="2400" dirty="0" err="1" smtClean="0"/>
              <a:t>ein</a:t>
            </a:r>
            <a:r>
              <a:rPr lang="hu-HU" sz="2400" dirty="0" smtClean="0"/>
              <a:t> </a:t>
            </a:r>
            <a:r>
              <a:rPr lang="hu-HU" sz="2400" dirty="0" err="1" smtClean="0"/>
              <a:t>Thermalbad</a:t>
            </a:r>
            <a:r>
              <a:rPr lang="hu-HU" sz="2400" dirty="0" smtClean="0"/>
              <a:t> mit </a:t>
            </a:r>
            <a:r>
              <a:rPr lang="hu-HU" sz="2400" dirty="0" err="1" smtClean="0"/>
              <a:t>Heilwasser</a:t>
            </a:r>
            <a:r>
              <a:rPr lang="hu-HU" sz="2400" dirty="0" smtClean="0"/>
              <a:t>. Es hat </a:t>
            </a:r>
            <a:r>
              <a:rPr lang="hu-HU" sz="2400" dirty="0" err="1" smtClean="0"/>
              <a:t>sich</a:t>
            </a:r>
            <a:r>
              <a:rPr lang="hu-HU" sz="2400" dirty="0" smtClean="0"/>
              <a:t> </a:t>
            </a:r>
            <a:r>
              <a:rPr lang="hu-HU" sz="2400" dirty="0" err="1" smtClean="0"/>
              <a:t>kürzlich</a:t>
            </a:r>
            <a:r>
              <a:rPr lang="hu-HU" sz="2400" dirty="0" smtClean="0"/>
              <a:t> mit </a:t>
            </a:r>
            <a:r>
              <a:rPr lang="hu-HU" sz="2400" dirty="0" err="1" smtClean="0"/>
              <a:t>einem</a:t>
            </a:r>
            <a:r>
              <a:rPr lang="hu-HU" sz="2400" dirty="0" smtClean="0"/>
              <a:t> </a:t>
            </a:r>
            <a:r>
              <a:rPr lang="hu-HU" sz="2400" dirty="0" err="1" smtClean="0"/>
              <a:t>Erlebnisbad</a:t>
            </a:r>
            <a:r>
              <a:rPr lang="hu-HU" sz="2400" dirty="0" smtClean="0"/>
              <a:t> und mit </a:t>
            </a:r>
            <a:r>
              <a:rPr lang="hu-HU" sz="2400" dirty="0" err="1" smtClean="0"/>
              <a:t>einem</a:t>
            </a:r>
            <a:r>
              <a:rPr lang="hu-HU" sz="2400" dirty="0" smtClean="0"/>
              <a:t> </a:t>
            </a:r>
            <a:r>
              <a:rPr lang="hu-HU" sz="2400" dirty="0" err="1" smtClean="0"/>
              <a:t>Aquapark</a:t>
            </a:r>
            <a:r>
              <a:rPr lang="hu-HU" sz="2400" dirty="0"/>
              <a:t> </a:t>
            </a:r>
            <a:r>
              <a:rPr lang="hu-HU" sz="2400" dirty="0" err="1" smtClean="0"/>
              <a:t>ergänzt</a:t>
            </a:r>
            <a:r>
              <a:rPr lang="hu-HU" sz="2400" dirty="0" smtClean="0"/>
              <a:t>. </a:t>
            </a:r>
            <a:endParaRPr lang="hu-HU" sz="2400" dirty="0"/>
          </a:p>
        </p:txBody>
      </p:sp>
      <p:pic>
        <p:nvPicPr>
          <p:cNvPr id="4" name="Picture 2" descr="Kapcsolódó k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9"/>
          <a:stretch/>
        </p:blipFill>
        <p:spPr bwMode="auto">
          <a:xfrm>
            <a:off x="352697" y="2855220"/>
            <a:ext cx="3525346" cy="253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éptalálat a következőre: „kaposvár virágfürdő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31" y="4355320"/>
            <a:ext cx="3967401" cy="24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éptalálat a következőre: „Virágfürdő Kaposvá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132" y="2671074"/>
            <a:ext cx="3527634" cy="236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éptalálat a következőre: „Virágfürdő Kaposvár”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629"/>
          <a:stretch/>
        </p:blipFill>
        <p:spPr bwMode="auto">
          <a:xfrm>
            <a:off x="3878043" y="2093343"/>
            <a:ext cx="3967401" cy="226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éptalálat a következőre: „kaposvár farsang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335" y="4366351"/>
            <a:ext cx="3925434" cy="2434996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2524100" y="28572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Unsere</a:t>
            </a:r>
            <a:r>
              <a:rPr lang="hu-HU" sz="3600" i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hu-HU" sz="3600" i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Traditionen</a:t>
            </a:r>
            <a:endParaRPr lang="hu-HU" sz="36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66844" y="950031"/>
            <a:ext cx="7929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Tx/>
              <a:buAutoNum type="romanUcPeriod"/>
            </a:pP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Karnevals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endParaRPr lang="hu-HU" sz="2400" b="1" dirty="0">
              <a:solidFill>
                <a:prstClr val="white"/>
              </a:solidFill>
              <a:latin typeface="Gabriola" panose="04040605051002020D02" pitchFamily="82" charset="0"/>
            </a:endParaRPr>
          </a:p>
          <a:p>
            <a:pPr marL="400050" indent="-400050">
              <a:buFontTx/>
              <a:buChar char="-"/>
            </a:pP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Während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dieses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Festivals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verkleiden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sich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Menschen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und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tragen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verschiedene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Kostüme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. Die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Masse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geht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Hauptstraße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entlang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.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Auf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dem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Kossuth-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Platz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sehen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sich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Menschen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Vorstellung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„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Dorottya” an  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(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Sie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ist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Hauptfigur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eines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komischen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>
                <a:solidFill>
                  <a:prstClr val="white"/>
                </a:solidFill>
                <a:latin typeface="Gabriola" panose="04040605051002020D02" pitchFamily="82" charset="0"/>
              </a:rPr>
              <a:t>Epos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.) und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lachen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darüber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.</a:t>
            </a:r>
            <a:endParaRPr lang="hu-HU" sz="2400" b="1" dirty="0">
              <a:solidFill>
                <a:prstClr val="white"/>
              </a:solidFill>
              <a:latin typeface="Gabriola" panose="04040605051002020D02" pitchFamily="82" charset="0"/>
            </a:endParaRPr>
          </a:p>
          <a:p>
            <a:pPr marL="400050" indent="-400050">
              <a:buFontTx/>
              <a:buChar char="-"/>
            </a:pP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machen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einen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großen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Kreis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um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ein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Feuer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herum</a:t>
            </a:r>
            <a:r>
              <a:rPr lang="hu-HU" sz="2400" b="1" dirty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und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verfeuern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die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sogenannte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„Kisze-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Puppe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”,(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eine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alte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,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hässliche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Hexe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).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So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vertreiben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sie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den Winter und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das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schlechte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,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kalte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Wetter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.</a:t>
            </a:r>
          </a:p>
          <a:p>
            <a:pPr marL="400050" indent="-400050">
              <a:buFontTx/>
              <a:buChar char="-"/>
            </a:pP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Alle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Menschen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tanzen und der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Tanz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macht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ihnen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viel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Gabriola" panose="04040605051002020D02" pitchFamily="82" charset="0"/>
              </a:rPr>
              <a:t>Spaß</a:t>
            </a:r>
            <a:r>
              <a:rPr lang="hu-HU" sz="2400" b="1" dirty="0" smtClean="0">
                <a:solidFill>
                  <a:prstClr val="white"/>
                </a:solidFill>
                <a:latin typeface="Gabriola" panose="04040605051002020D02" pitchFamily="82" charset="0"/>
              </a:rPr>
              <a:t>. </a:t>
            </a: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  <a:sym typeface="Wingdings" pitchFamily="2" charset="2"/>
              </a:rPr>
              <a:t>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29700" name="Picture 4" descr="Képtalálat a következőre: „kaposvár farsang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8962" y="4384323"/>
            <a:ext cx="3929090" cy="2156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78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éptalálat a következőre: „kaposvár farsang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214290"/>
            <a:ext cx="4607751" cy="307183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952596" y="3500439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Verbrennung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der  </a:t>
            </a:r>
            <a:r>
              <a:rPr lang="hu-HU" sz="2000" b="1" dirty="0">
                <a:solidFill>
                  <a:prstClr val="white"/>
                </a:solidFill>
                <a:latin typeface="Bradley Hand ITC" pitchFamily="66" charset="0"/>
              </a:rPr>
              <a:t>„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Kisze-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Puppe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” </a:t>
            </a:r>
            <a:r>
              <a:rPr lang="hu-HU" sz="2000" b="1" dirty="0">
                <a:solidFill>
                  <a:prstClr val="white"/>
                </a:solidFill>
                <a:latin typeface="Bradley Hand ITC" pitchFamily="66" charset="0"/>
                <a:sym typeface="Symbol"/>
              </a:rPr>
              <a:t>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  <a:sym typeface="Symbol"/>
              </a:rPr>
              <a:t>Vertreibung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  <a:sym typeface="Symbol"/>
              </a:rPr>
              <a:t> der Winter</a:t>
            </a:r>
            <a:r>
              <a:rPr lang="hu-HU" b="1" dirty="0" smtClean="0">
                <a:solidFill>
                  <a:prstClr val="white"/>
                </a:solidFill>
                <a:latin typeface="Bradley Hand ITC" pitchFamily="66" charset="0"/>
                <a:sym typeface="Wingdings" pitchFamily="2" charset="2"/>
              </a:rPr>
              <a:t> </a:t>
            </a:r>
            <a:endParaRPr lang="hu-HU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28676" name="Picture 4" descr="Képtalálat a következőre: „kaposvár farsang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496" y="3357562"/>
            <a:ext cx="5000660" cy="333377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3452794" y="5572140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prstClr val="white"/>
                </a:solidFill>
                <a:latin typeface="Bradley Hand ITC" pitchFamily="66" charset="0"/>
              </a:rPr>
              <a:t>Suchen</a:t>
            </a:r>
            <a:r>
              <a:rPr lang="hu-HU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b="1" dirty="0" err="1" smtClean="0">
                <a:solidFill>
                  <a:prstClr val="white"/>
                </a:solidFill>
                <a:latin typeface="Bradley Hand ITC" pitchFamily="66" charset="0"/>
              </a:rPr>
              <a:t>einen</a:t>
            </a:r>
            <a:r>
              <a:rPr lang="hu-HU" b="1" dirty="0" smtClean="0">
                <a:solidFill>
                  <a:prstClr val="white"/>
                </a:solidFill>
                <a:latin typeface="Bradley Hand ITC" pitchFamily="66" charset="0"/>
              </a:rPr>
              <a:t> Partner </a:t>
            </a:r>
            <a:r>
              <a:rPr lang="hu-HU" b="1" dirty="0" err="1" smtClean="0">
                <a:solidFill>
                  <a:prstClr val="white"/>
                </a:solidFill>
                <a:latin typeface="Bradley Hand ITC" pitchFamily="66" charset="0"/>
              </a:rPr>
              <a:t>für</a:t>
            </a:r>
            <a:r>
              <a:rPr lang="hu-HU" b="1" dirty="0" smtClean="0">
                <a:solidFill>
                  <a:prstClr val="white"/>
                </a:solidFill>
                <a:latin typeface="Bradley Hand ITC" pitchFamily="66" charset="0"/>
              </a:rPr>
              <a:t> „Dorottya”</a:t>
            </a:r>
            <a:endParaRPr lang="hu-HU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28678" name="Picture 6" descr="Kapcsolódó k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4" y="214290"/>
            <a:ext cx="3214710" cy="214314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6667504" y="242886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Die „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Buschos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”</a:t>
            </a:r>
            <a:endParaRPr lang="hu-HU" sz="2000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28680" name="Picture 8" descr="Képtalálat a következőre: „farsangi fánk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581516">
            <a:off x="1712828" y="4643182"/>
            <a:ext cx="1928826" cy="1264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7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éptalálat a következőre: „szenn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225" y="3806945"/>
            <a:ext cx="4995341" cy="2733166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809720" y="571481"/>
            <a:ext cx="8001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II.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Freilichtmuseum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 in </a:t>
            </a: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Szenna </a:t>
            </a:r>
          </a:p>
          <a:p>
            <a:pPr>
              <a:buFontTx/>
              <a:buChar char="-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Szenna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ist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ein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sehr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kleines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Dorf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in der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Nähe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von Kaposvár. </a:t>
            </a:r>
          </a:p>
          <a:p>
            <a:pPr>
              <a:buFontTx/>
              <a:buChar char="-"/>
            </a:pP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Im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Dorf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kann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man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das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Freilichtsmuseum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besuchen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Hier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kann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man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sehen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: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Bauernhäuser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aus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dem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letzten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Jahrhundert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( 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Zimmer,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Terassen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,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Küche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,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Stall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usw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.) 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Gegenstände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eine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alte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Schule</a:t>
            </a:r>
            <a:endParaRPr lang="hu-HU" sz="2400" b="1" dirty="0" smtClean="0">
              <a:solidFill>
                <a:prstClr val="white"/>
              </a:solidFill>
              <a:latin typeface="Bradley Hand ITC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Und man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kann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auch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backen,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z.B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.: „langalló” 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32772" name="Picture 4" descr="Képtalálat a következőre: „szenna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2594" y="3995903"/>
            <a:ext cx="2214578" cy="235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47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239007" y="2571744"/>
            <a:ext cx="2655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>
                <a:solidFill>
                  <a:prstClr val="white"/>
                </a:solidFill>
                <a:latin typeface="Bradley Hand ITC" pitchFamily="66" charset="0"/>
                <a:sym typeface="Wingdings" pitchFamily="2" charset="2"/>
              </a:rPr>
              <a:t>Volkstanz</a:t>
            </a:r>
            <a:r>
              <a:rPr lang="hu-HU" sz="2800" b="1" dirty="0" smtClean="0">
                <a:solidFill>
                  <a:prstClr val="white"/>
                </a:solidFill>
                <a:latin typeface="Bradley Hand ITC" pitchFamily="66" charset="0"/>
                <a:sym typeface="Wingdings" pitchFamily="2" charset="2"/>
              </a:rPr>
              <a:t>   </a:t>
            </a:r>
            <a:endParaRPr lang="hu-HU" sz="2800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590223" y="5214951"/>
            <a:ext cx="2934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prstClr val="white"/>
                </a:solidFill>
                <a:latin typeface="Bradley Hand ITC" pitchFamily="66" charset="0"/>
              </a:rPr>
              <a:t>Langalló,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ist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eine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sehr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feine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ungarische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Speise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, mit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Speck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,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purpurrote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Zwiebeln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 und </a:t>
            </a:r>
            <a:r>
              <a:rPr lang="hu-HU" sz="2000" b="1" dirty="0" err="1" smtClean="0">
                <a:solidFill>
                  <a:prstClr val="white"/>
                </a:solidFill>
                <a:latin typeface="Bradley Hand ITC" pitchFamily="66" charset="0"/>
              </a:rPr>
              <a:t>Käse</a:t>
            </a:r>
            <a:r>
              <a:rPr lang="hu-HU" sz="2000" b="1" dirty="0" smtClean="0">
                <a:solidFill>
                  <a:prstClr val="white"/>
                </a:solidFill>
                <a:latin typeface="Bradley Hand ITC" pitchFamily="66" charset="0"/>
              </a:rPr>
              <a:t>.</a:t>
            </a:r>
            <a:endParaRPr lang="hu-HU" sz="2000" b="1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pic>
        <p:nvPicPr>
          <p:cNvPr id="34824" name="Picture 8" descr="Képtalálat a következőre: „szenn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5429288" cy="3341978"/>
          </a:xfrm>
          <a:prstGeom prst="rect">
            <a:avLst/>
          </a:prstGeom>
          <a:noFill/>
        </p:spPr>
      </p:pic>
      <p:pic>
        <p:nvPicPr>
          <p:cNvPr id="34826" name="Picture 10" descr="Képtalálat a következőre: „szenn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694" y="142853"/>
            <a:ext cx="3357586" cy="2238391"/>
          </a:xfrm>
          <a:prstGeom prst="rect">
            <a:avLst/>
          </a:prstGeom>
          <a:noFill/>
        </p:spPr>
      </p:pic>
      <p:pic>
        <p:nvPicPr>
          <p:cNvPr id="34828" name="Picture 12" descr="Képtalálat a következőre: „langalló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28" y="3786190"/>
            <a:ext cx="3857652" cy="2894474"/>
          </a:xfrm>
          <a:prstGeom prst="rect">
            <a:avLst/>
          </a:prstGeom>
          <a:noFill/>
        </p:spPr>
      </p:pic>
      <p:sp>
        <p:nvSpPr>
          <p:cNvPr id="34830" name="AutoShape 14" descr="Képtalálat a következőre: „langalló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32" name="AutoShape 16" descr="Képtalálat a következőre: „langalló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34" name="AutoShape 18" descr="Képtalálat a következőre: „langalló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836" name="AutoShape 20" descr="Képtalálat a következőre: „langalló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838" name="Picture 22" descr="Képtalálat a következőre: „langalló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642990">
            <a:off x="1782918" y="3916746"/>
            <a:ext cx="2576451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174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96177" y="0"/>
            <a:ext cx="762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 smtClean="0">
                <a:solidFill>
                  <a:prstClr val="white"/>
                </a:solidFill>
                <a:latin typeface="Bradley Hand ITC" pitchFamily="66" charset="0"/>
              </a:rPr>
              <a:t>Kultur</a:t>
            </a:r>
            <a:r>
              <a:rPr lang="hu-HU" sz="36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3600" b="1" dirty="0">
                <a:solidFill>
                  <a:prstClr val="white"/>
                </a:solidFill>
                <a:latin typeface="Bradley Hand ITC" pitchFamily="66" charset="0"/>
              </a:rPr>
              <a:t>in Kaposvár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629878" y="829333"/>
            <a:ext cx="5715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endParaRPr lang="hu-HU" b="1" u="sng" dirty="0">
              <a:solidFill>
                <a:prstClr val="white"/>
              </a:solidFill>
              <a:latin typeface="Bradley Hand ITC" pitchFamily="66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Csiky Gergely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Theater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Szivárvány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Palast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 </a:t>
            </a: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( 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Kino, </a:t>
            </a:r>
            <a:r>
              <a:rPr lang="hu-HU" sz="2400" b="1" dirty="0" err="1" smtClean="0">
                <a:solidFill>
                  <a:prstClr val="white"/>
                </a:solidFill>
                <a:latin typeface="Bradley Hand ITC" pitchFamily="66" charset="0"/>
              </a:rPr>
              <a:t>Konzerte</a:t>
            </a:r>
            <a:r>
              <a:rPr lang="hu-HU" sz="2400" b="1" dirty="0" smtClean="0">
                <a:solidFill>
                  <a:prstClr val="white"/>
                </a:solidFill>
                <a:latin typeface="Bradley Hand ITC" pitchFamily="66" charset="0"/>
              </a:rPr>
              <a:t>) </a:t>
            </a:r>
            <a:endParaRPr lang="hu-HU" sz="2400" b="1" dirty="0">
              <a:solidFill>
                <a:prstClr val="white"/>
              </a:solidFill>
              <a:latin typeface="Bradley Hand ITC" pitchFamily="66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hu-HU" sz="2400" b="1" dirty="0" err="1">
                <a:solidFill>
                  <a:prstClr val="white"/>
                </a:solidFill>
                <a:latin typeface="Bradley Hand ITC" pitchFamily="66" charset="0"/>
              </a:rPr>
              <a:t>Museums</a:t>
            </a:r>
            <a:r>
              <a:rPr lang="hu-HU" sz="2400" b="1" dirty="0">
                <a:solidFill>
                  <a:prstClr val="white"/>
                </a:solidFill>
                <a:latin typeface="Bradley Hand ITC" pitchFamily="66" charset="0"/>
              </a:rPr>
              <a:t>  </a:t>
            </a:r>
          </a:p>
          <a:p>
            <a:pPr>
              <a:buFont typeface="Wingdings" pitchFamily="2" charset="2"/>
              <a:buChar char="Ø"/>
            </a:pPr>
            <a:endParaRPr lang="hu-HU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Ø"/>
            </a:pPr>
            <a:endParaRPr lang="hu-HU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  <a:p>
            <a:pPr>
              <a:buFont typeface="Wingdings" pitchFamily="2" charset="2"/>
              <a:buChar char="Ø"/>
            </a:pPr>
            <a:endParaRPr lang="hu-HU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itchFamily="2" charset="2"/>
              <a:buChar char="Ø"/>
            </a:pPr>
            <a:endParaRPr lang="hu-HU" dirty="0">
              <a:solidFill>
                <a:prstClr val="black"/>
              </a:solidFill>
              <a:latin typeface="Calibri"/>
            </a:endParaRPr>
          </a:p>
          <a:p>
            <a:pPr>
              <a:buFont typeface="Wingdings" pitchFamily="2" charset="2"/>
              <a:buChar char="Ø"/>
            </a:pPr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6" name="Picture 4" descr="KÃ©ptalÃ¡lat a kÃ¶vetkezÅre: âszivÃ¡rvÃ¡ny palota kaposvÃ¡r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911" y="2500306"/>
            <a:ext cx="3204541" cy="4143404"/>
          </a:xfrm>
          <a:prstGeom prst="rect">
            <a:avLst/>
          </a:prstGeom>
          <a:noFill/>
        </p:spPr>
      </p:pic>
      <p:pic>
        <p:nvPicPr>
          <p:cNvPr id="3078" name="Picture 6" descr="KÃ©ptalÃ¡lat a kÃ¶vetkezÅre: âkaposvÃ¡r mÃºzeumok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4" y="1000108"/>
            <a:ext cx="3286148" cy="2819728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85" y="3990611"/>
            <a:ext cx="4820761" cy="25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apcsolódó ké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Kapcsolódó kép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Kapcsolódó kép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8" descr="Kapcsolódó kép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12" descr="A Róma - Villa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14" descr="A Róma - Villa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6" descr="A Róma - Villa"/>
          <p:cNvSpPr>
            <a:spLocks noChangeAspect="1" noChangeArrowheads="1"/>
          </p:cNvSpPr>
          <p:nvPr/>
        </p:nvSpPr>
        <p:spPr bwMode="auto">
          <a:xfrm>
            <a:off x="25939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18" descr="A Róma - Villa"/>
          <p:cNvSpPr>
            <a:spLocks noChangeAspect="1" noChangeArrowheads="1"/>
          </p:cNvSpPr>
          <p:nvPr/>
        </p:nvSpPr>
        <p:spPr bwMode="auto">
          <a:xfrm>
            <a:off x="27463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5194319" y="-46894"/>
            <a:ext cx="1841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err="1" smtClean="0">
                <a:ln>
                  <a:solidFill>
                    <a:schemeClr val="tx1"/>
                  </a:solidFill>
                </a:ln>
              </a:rPr>
              <a:t>Sports</a:t>
            </a:r>
            <a:endParaRPr lang="hu-HU" sz="4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8970" y="784189"/>
            <a:ext cx="8281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2400" dirty="0" smtClean="0"/>
              <a:t>Kaposvári Kosárlabda SE (</a:t>
            </a:r>
            <a:r>
              <a:rPr lang="hu-HU" sz="2400" dirty="0" err="1"/>
              <a:t>B</a:t>
            </a:r>
            <a:r>
              <a:rPr lang="hu-HU" sz="2400" dirty="0" err="1" smtClean="0"/>
              <a:t>asketball</a:t>
            </a:r>
            <a:r>
              <a:rPr lang="hu-HU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2400" dirty="0" smtClean="0"/>
              <a:t>Kaposvári VK (</a:t>
            </a:r>
            <a:r>
              <a:rPr lang="hu-HU" sz="2400" dirty="0" err="1" smtClean="0"/>
              <a:t>Wasserball</a:t>
            </a:r>
            <a:r>
              <a:rPr lang="hu-HU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2400" dirty="0" err="1" smtClean="0"/>
              <a:t>Fino</a:t>
            </a:r>
            <a:r>
              <a:rPr lang="hu-HU" sz="2400" dirty="0" smtClean="0"/>
              <a:t> Kaposvár Se (</a:t>
            </a:r>
            <a:r>
              <a:rPr lang="hu-HU" sz="2400" dirty="0" err="1" smtClean="0"/>
              <a:t>Volleyball</a:t>
            </a:r>
            <a:r>
              <a:rPr lang="hu-HU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2400" dirty="0"/>
              <a:t>Kaposvári Rákóczi </a:t>
            </a:r>
            <a:r>
              <a:rPr lang="hu-HU" sz="2400" dirty="0" smtClean="0"/>
              <a:t>FC (</a:t>
            </a:r>
            <a:r>
              <a:rPr lang="hu-HU" sz="2400" dirty="0" err="1" smtClean="0"/>
              <a:t>Fußball</a:t>
            </a:r>
            <a:r>
              <a:rPr lang="hu-HU" sz="24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hu-HU" sz="2400" dirty="0"/>
              <a:t>Kaposvári Kézilabda </a:t>
            </a:r>
            <a:r>
              <a:rPr lang="hu-HU" sz="2400" dirty="0" smtClean="0"/>
              <a:t>SE (</a:t>
            </a:r>
            <a:r>
              <a:rPr lang="hu-HU" sz="2400" dirty="0" err="1" smtClean="0"/>
              <a:t>Handball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7" y="3445055"/>
            <a:ext cx="4222995" cy="281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Képtalálat a következőre: „kaposvár foci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15" y="1227139"/>
            <a:ext cx="4098802" cy="230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éptalálat a következőre: „kaposvár vízilabda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21" y="3911714"/>
            <a:ext cx="4842510" cy="29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 flipH="1">
            <a:off x="2349301" y="2912045"/>
            <a:ext cx="11025052" cy="11233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hu-HU" sz="4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222222"/>
                </a:solidFill>
                <a:effectLst/>
                <a:latin typeface="Blackadder ITC" panose="04020505051007020D02" pitchFamily="82" charset="0"/>
                <a:cs typeface="Arial" panose="020B0604020202020204" pitchFamily="34" charset="0"/>
              </a:rPr>
              <a:t>Vielen Dank für </a:t>
            </a:r>
            <a:r>
              <a:rPr kumimoji="0" lang="hu-HU" altLang="hu-HU" sz="4400" b="0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222222"/>
                </a:solidFill>
                <a:effectLst/>
                <a:latin typeface="Blackadder ITC" panose="04020505051007020D02" pitchFamily="82" charset="0"/>
                <a:cs typeface="Arial" panose="020B0604020202020204" pitchFamily="34" charset="0"/>
              </a:rPr>
              <a:t>eure</a:t>
            </a:r>
            <a:r>
              <a:rPr kumimoji="0" lang="de-DE" altLang="hu-HU" sz="4400" b="0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222222"/>
                </a:solidFill>
                <a:effectLst/>
                <a:latin typeface="Blackadder ITC" panose="04020505051007020D02" pitchFamily="82" charset="0"/>
                <a:cs typeface="Arial" panose="020B0604020202020204" pitchFamily="34" charset="0"/>
              </a:rPr>
              <a:t> Aufmerksamkeit!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hu-H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hu-H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de-DE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200376" y="5576402"/>
            <a:ext cx="312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Erstellt</a:t>
            </a:r>
            <a:r>
              <a:rPr lang="hu-HU" dirty="0" smtClean="0"/>
              <a:t> von: </a:t>
            </a:r>
            <a:r>
              <a:rPr lang="hu-HU" dirty="0" err="1" smtClean="0"/>
              <a:t>ZsófiaTrixler</a:t>
            </a:r>
            <a:endParaRPr lang="hu-HU" dirty="0" smtClean="0"/>
          </a:p>
          <a:p>
            <a:pPr marL="1250950"/>
            <a:r>
              <a:rPr lang="hu-HU" dirty="0" err="1" smtClean="0"/>
              <a:t>TamaraVentzl</a:t>
            </a:r>
            <a:endParaRPr lang="hu-HU" dirty="0"/>
          </a:p>
        </p:txBody>
      </p:sp>
      <p:sp>
        <p:nvSpPr>
          <p:cNvPr id="5" name="Mosolygó arc 4"/>
          <p:cNvSpPr/>
          <p:nvPr/>
        </p:nvSpPr>
        <p:spPr>
          <a:xfrm>
            <a:off x="9772849" y="6056130"/>
            <a:ext cx="420305" cy="413886"/>
          </a:xfrm>
          <a:prstGeom prst="smileyF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960" y="255479"/>
            <a:ext cx="2624889" cy="16359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116" y="276927"/>
            <a:ext cx="2857500" cy="165130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882" y="276926"/>
            <a:ext cx="2819400" cy="165130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465" y="4486134"/>
            <a:ext cx="3686476" cy="198388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13" y="281689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22485" y="0"/>
            <a:ext cx="4670024" cy="633721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Die </a:t>
            </a:r>
            <a:r>
              <a:rPr lang="hu-HU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Hauptstraße</a:t>
            </a:r>
            <a:endParaRPr lang="hu-HU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57288" y="602998"/>
            <a:ext cx="10924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In der </a:t>
            </a:r>
            <a:r>
              <a:rPr lang="hu-HU" sz="2000" dirty="0" err="1" smtClean="0"/>
              <a:t>Hauptstraße</a:t>
            </a:r>
            <a:r>
              <a:rPr lang="hu-HU" sz="2000" dirty="0" smtClean="0"/>
              <a:t> </a:t>
            </a:r>
            <a:r>
              <a:rPr lang="hu-HU" sz="2000" dirty="0" err="1" smtClean="0"/>
              <a:t>befinden</a:t>
            </a:r>
            <a:r>
              <a:rPr lang="hu-HU" sz="2000" dirty="0" smtClean="0"/>
              <a:t> </a:t>
            </a:r>
            <a:r>
              <a:rPr lang="hu-HU" sz="2000" dirty="0" err="1" smtClean="0"/>
              <a:t>sich</a:t>
            </a:r>
            <a:r>
              <a:rPr lang="hu-HU" sz="2000" dirty="0" smtClean="0"/>
              <a:t> </a:t>
            </a:r>
            <a:r>
              <a:rPr lang="hu-HU" sz="2000" dirty="0" err="1" smtClean="0"/>
              <a:t>viele</a:t>
            </a:r>
            <a:r>
              <a:rPr lang="hu-HU" sz="2000" dirty="0" smtClean="0"/>
              <a:t> </a:t>
            </a:r>
            <a:r>
              <a:rPr lang="hu-HU" sz="2000" dirty="0" err="1" smtClean="0"/>
              <a:t>schöne</a:t>
            </a:r>
            <a:r>
              <a:rPr lang="hu-HU" sz="2000" dirty="0" smtClean="0"/>
              <a:t> </a:t>
            </a:r>
            <a:r>
              <a:rPr lang="hu-HU" sz="2000" dirty="0" err="1" smtClean="0"/>
              <a:t>alte</a:t>
            </a:r>
            <a:r>
              <a:rPr lang="hu-HU" sz="2000" dirty="0" smtClean="0"/>
              <a:t> </a:t>
            </a:r>
            <a:r>
              <a:rPr lang="hu-HU" sz="2000" dirty="0" err="1" smtClean="0"/>
              <a:t>Häuser</a:t>
            </a:r>
            <a:r>
              <a:rPr lang="hu-HU" sz="2000" dirty="0" smtClean="0"/>
              <a:t>. Die </a:t>
            </a:r>
            <a:r>
              <a:rPr lang="hu-HU" sz="2000" dirty="0" err="1" smtClean="0"/>
              <a:t>meisten</a:t>
            </a:r>
            <a:r>
              <a:rPr lang="hu-HU" sz="2000" dirty="0" smtClean="0"/>
              <a:t> von </a:t>
            </a:r>
            <a:r>
              <a:rPr lang="hu-HU" sz="2000" dirty="0" err="1" smtClean="0"/>
              <a:t>ihnen</a:t>
            </a:r>
            <a:r>
              <a:rPr lang="hu-HU" sz="2000" dirty="0" smtClean="0"/>
              <a:t> </a:t>
            </a:r>
            <a:r>
              <a:rPr lang="hu-HU" sz="2000" dirty="0" err="1" smtClean="0"/>
              <a:t>wurden</a:t>
            </a:r>
            <a:r>
              <a:rPr lang="hu-HU" sz="2000" dirty="0" smtClean="0"/>
              <a:t> </a:t>
            </a:r>
            <a:r>
              <a:rPr lang="hu-HU" sz="2000" dirty="0" err="1" smtClean="0"/>
              <a:t>im</a:t>
            </a:r>
            <a:r>
              <a:rPr lang="hu-HU" sz="2000" dirty="0" smtClean="0"/>
              <a:t> 20. </a:t>
            </a:r>
            <a:r>
              <a:rPr lang="hu-HU" sz="2000" dirty="0" err="1" smtClean="0"/>
              <a:t>Jahrhundert</a:t>
            </a:r>
            <a:r>
              <a:rPr lang="hu-HU" sz="2000" dirty="0" smtClean="0"/>
              <a:t> </a:t>
            </a:r>
            <a:r>
              <a:rPr lang="hu-HU" sz="2000" dirty="0" err="1" smtClean="0"/>
              <a:t>im</a:t>
            </a:r>
            <a:r>
              <a:rPr lang="hu-HU" sz="2000" dirty="0" smtClean="0"/>
              <a:t> </a:t>
            </a:r>
            <a:r>
              <a:rPr lang="hu-HU" sz="2000" dirty="0" err="1" smtClean="0"/>
              <a:t>Sezessionsstil</a:t>
            </a:r>
            <a:r>
              <a:rPr lang="hu-HU" sz="2000" dirty="0" smtClean="0"/>
              <a:t> </a:t>
            </a:r>
            <a:r>
              <a:rPr lang="hu-HU" sz="2000" dirty="0" err="1" smtClean="0"/>
              <a:t>erbaut</a:t>
            </a:r>
            <a:r>
              <a:rPr lang="hu-HU" sz="2000" dirty="0" smtClean="0"/>
              <a:t>. </a:t>
            </a:r>
            <a:r>
              <a:rPr lang="hu-HU" sz="2000" dirty="0" err="1" smtClean="0"/>
              <a:t>Viele</a:t>
            </a:r>
            <a:r>
              <a:rPr lang="hu-HU" sz="2000" dirty="0" smtClean="0"/>
              <a:t> von </a:t>
            </a:r>
            <a:r>
              <a:rPr lang="hu-HU" sz="2000" dirty="0" err="1" smtClean="0"/>
              <a:t>diesen</a:t>
            </a:r>
            <a:r>
              <a:rPr lang="hu-HU" sz="2000" dirty="0" smtClean="0"/>
              <a:t> </a:t>
            </a:r>
            <a:r>
              <a:rPr lang="hu-HU" sz="2000" dirty="0" err="1" smtClean="0"/>
              <a:t>Häusern</a:t>
            </a:r>
            <a:r>
              <a:rPr lang="hu-HU" sz="2000" dirty="0" smtClean="0"/>
              <a:t> sind mit </a:t>
            </a:r>
            <a:r>
              <a:rPr lang="hu-HU" sz="2000" dirty="0" err="1" smtClean="0"/>
              <a:t>Blumen</a:t>
            </a:r>
            <a:r>
              <a:rPr lang="hu-HU" sz="2000" dirty="0" smtClean="0"/>
              <a:t> </a:t>
            </a:r>
            <a:r>
              <a:rPr lang="hu-HU" sz="2000" dirty="0" err="1" smtClean="0"/>
              <a:t>geschmückt</a:t>
            </a:r>
            <a:r>
              <a:rPr lang="hu-HU" sz="2000" dirty="0" smtClean="0"/>
              <a:t>. In </a:t>
            </a:r>
            <a:r>
              <a:rPr lang="hu-HU" sz="2000" dirty="0" err="1" smtClean="0"/>
              <a:t>unserer</a:t>
            </a:r>
            <a:r>
              <a:rPr lang="hu-HU" sz="2000" dirty="0" smtClean="0"/>
              <a:t> </a:t>
            </a:r>
            <a:r>
              <a:rPr lang="hu-HU" sz="2000" dirty="0" err="1" smtClean="0"/>
              <a:t>Haupstraße</a:t>
            </a:r>
            <a:r>
              <a:rPr lang="hu-HU" sz="2000" dirty="0" smtClean="0"/>
              <a:t> finden </a:t>
            </a:r>
            <a:r>
              <a:rPr lang="hu-HU" sz="2000" dirty="0" err="1" smtClean="0"/>
              <a:t>wir</a:t>
            </a:r>
            <a:r>
              <a:rPr lang="hu-HU" sz="2000" dirty="0" smtClean="0"/>
              <a:t> </a:t>
            </a:r>
            <a:r>
              <a:rPr lang="hu-HU" sz="2000" dirty="0" err="1" smtClean="0"/>
              <a:t>auch</a:t>
            </a:r>
            <a:r>
              <a:rPr lang="hu-HU" sz="2000" dirty="0" smtClean="0"/>
              <a:t> </a:t>
            </a:r>
            <a:r>
              <a:rPr lang="hu-HU" sz="2000" dirty="0" err="1" smtClean="0"/>
              <a:t>Statuen</a:t>
            </a:r>
            <a:r>
              <a:rPr lang="hu-HU" sz="2000" dirty="0" smtClean="0"/>
              <a:t>. </a:t>
            </a:r>
            <a:r>
              <a:rPr lang="hu-HU" sz="2000" dirty="0" err="1" smtClean="0"/>
              <a:t>Berühmt</a:t>
            </a:r>
            <a:r>
              <a:rPr lang="hu-HU" sz="2000" dirty="0" smtClean="0"/>
              <a:t> sind </a:t>
            </a:r>
            <a:r>
              <a:rPr lang="hu-HU" sz="2000" dirty="0" err="1" smtClean="0"/>
              <a:t>zum</a:t>
            </a:r>
            <a:r>
              <a:rPr lang="hu-HU" sz="2000" dirty="0" smtClean="0"/>
              <a:t> </a:t>
            </a:r>
            <a:r>
              <a:rPr lang="hu-HU" sz="2000" dirty="0" err="1" smtClean="0"/>
              <a:t>Beispiel</a:t>
            </a:r>
            <a:r>
              <a:rPr lang="hu-HU" sz="2000" dirty="0" smtClean="0"/>
              <a:t> der Esel mit </a:t>
            </a:r>
            <a:r>
              <a:rPr lang="hu-HU" sz="2000" dirty="0" err="1" smtClean="0"/>
              <a:t>dem</a:t>
            </a:r>
            <a:r>
              <a:rPr lang="hu-HU" sz="2000" dirty="0" smtClean="0"/>
              <a:t> </a:t>
            </a:r>
            <a:r>
              <a:rPr lang="hu-HU" sz="2000" dirty="0" err="1" smtClean="0"/>
              <a:t>Wagen</a:t>
            </a:r>
            <a:r>
              <a:rPr lang="hu-HU" sz="2000" dirty="0" smtClean="0"/>
              <a:t> </a:t>
            </a:r>
            <a:r>
              <a:rPr lang="hu-HU" sz="2000" dirty="0" err="1" smtClean="0"/>
              <a:t>oder</a:t>
            </a:r>
            <a:r>
              <a:rPr lang="hu-HU" sz="2000" dirty="0" smtClean="0"/>
              <a:t> Ady Endre </a:t>
            </a:r>
            <a:r>
              <a:rPr lang="hu-HU" sz="2000" dirty="0"/>
              <a:t>(</a:t>
            </a:r>
            <a:r>
              <a:rPr lang="hu-HU" sz="2000" dirty="0" err="1" smtClean="0"/>
              <a:t>berühmter</a:t>
            </a:r>
            <a:r>
              <a:rPr lang="hu-HU" sz="2000" dirty="0" smtClean="0"/>
              <a:t> </a:t>
            </a:r>
            <a:r>
              <a:rPr lang="hu-HU" sz="2000" dirty="0" err="1" smtClean="0"/>
              <a:t>Schriftsteller</a:t>
            </a:r>
            <a:r>
              <a:rPr lang="hu-HU" sz="2000" dirty="0" smtClean="0"/>
              <a:t>) mit Rippl-Rónai</a:t>
            </a:r>
            <a:r>
              <a:rPr lang="hu-HU" sz="2000" dirty="0"/>
              <a:t> </a:t>
            </a:r>
            <a:r>
              <a:rPr lang="hu-HU" sz="2000" dirty="0" smtClean="0"/>
              <a:t>József (</a:t>
            </a:r>
            <a:r>
              <a:rPr lang="hu-HU" sz="2000" dirty="0" err="1" smtClean="0"/>
              <a:t>ein</a:t>
            </a:r>
            <a:r>
              <a:rPr lang="hu-HU" sz="2000" dirty="0" smtClean="0"/>
              <a:t> </a:t>
            </a:r>
            <a:r>
              <a:rPr lang="hu-HU" sz="2000" dirty="0" err="1" smtClean="0"/>
              <a:t>berühmter</a:t>
            </a:r>
            <a:r>
              <a:rPr lang="hu-HU" sz="2000" dirty="0" smtClean="0"/>
              <a:t> </a:t>
            </a:r>
            <a:r>
              <a:rPr lang="hu-HU" sz="2000" dirty="0" err="1" smtClean="0"/>
              <a:t>Maler</a:t>
            </a:r>
            <a:r>
              <a:rPr lang="hu-HU" sz="2000" dirty="0" smtClean="0"/>
              <a:t>). </a:t>
            </a:r>
            <a:endParaRPr lang="hu-HU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b="20622"/>
          <a:stretch/>
        </p:blipFill>
        <p:spPr bwMode="auto">
          <a:xfrm>
            <a:off x="9543707" y="2426089"/>
            <a:ext cx="2608745" cy="41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Képtalálat a következőre: „main street kaposvá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69" y="2082914"/>
            <a:ext cx="3416663" cy="420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Képtalálat a következőre: „main street kaposvá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0" y="2187507"/>
            <a:ext cx="3115155" cy="29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99" y="3349592"/>
            <a:ext cx="2916333" cy="315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85086" y="222070"/>
            <a:ext cx="4421829" cy="576828"/>
          </a:xfrm>
        </p:spPr>
        <p:txBody>
          <a:bodyPr anchor="ctr">
            <a:noAutofit/>
          </a:bodyPr>
          <a:lstStyle/>
          <a:p>
            <a:r>
              <a:rPr lang="hu-H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Der </a:t>
            </a:r>
            <a:r>
              <a:rPr lang="hu-HU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Hauptplatz</a:t>
            </a:r>
            <a:endParaRPr lang="hu-H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4258" y="798898"/>
            <a:ext cx="10228217" cy="1404160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hu-HU" sz="2400" dirty="0" err="1" smtClean="0">
                <a:solidFill>
                  <a:schemeClr val="tx1"/>
                </a:solidFill>
              </a:rPr>
              <a:t>Im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Jahr</a:t>
            </a:r>
            <a:r>
              <a:rPr lang="hu-HU" sz="2400" dirty="0" smtClean="0">
                <a:solidFill>
                  <a:schemeClr val="tx1"/>
                </a:solidFill>
              </a:rPr>
              <a:t> 2010 </a:t>
            </a:r>
            <a:r>
              <a:rPr lang="hu-HU" sz="2400" dirty="0" err="1" smtClean="0">
                <a:solidFill>
                  <a:schemeClr val="tx1"/>
                </a:solidFill>
              </a:rPr>
              <a:t>gewann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er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zusammen</a:t>
            </a:r>
            <a:r>
              <a:rPr lang="hu-HU" sz="2400" dirty="0" smtClean="0">
                <a:solidFill>
                  <a:schemeClr val="tx1"/>
                </a:solidFill>
              </a:rPr>
              <a:t> mit der </a:t>
            </a:r>
            <a:r>
              <a:rPr lang="hu-HU" sz="2400" dirty="0" err="1" smtClean="0">
                <a:solidFill>
                  <a:schemeClr val="tx1"/>
                </a:solidFill>
              </a:rPr>
              <a:t>Hauptstraße</a:t>
            </a:r>
            <a:r>
              <a:rPr lang="hu-HU" sz="2400" dirty="0" smtClean="0">
                <a:solidFill>
                  <a:schemeClr val="tx1"/>
                </a:solidFill>
              </a:rPr>
              <a:t> den </a:t>
            </a:r>
            <a:r>
              <a:rPr lang="hu-HU" sz="2400" dirty="0" err="1" smtClean="0">
                <a:solidFill>
                  <a:schemeClr val="tx1"/>
                </a:solidFill>
              </a:rPr>
              <a:t>Preis</a:t>
            </a:r>
            <a:r>
              <a:rPr lang="hu-HU" sz="2400" dirty="0" smtClean="0">
                <a:solidFill>
                  <a:schemeClr val="tx1"/>
                </a:solidFill>
              </a:rPr>
              <a:t> des </a:t>
            </a:r>
            <a:r>
              <a:rPr lang="hu-HU" sz="2400" dirty="0" err="1" smtClean="0">
                <a:solidFill>
                  <a:schemeClr val="tx1"/>
                </a:solidFill>
              </a:rPr>
              <a:t>schönsten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Hauptplatzes</a:t>
            </a:r>
            <a:r>
              <a:rPr lang="hu-HU" sz="2400" dirty="0" smtClean="0">
                <a:solidFill>
                  <a:schemeClr val="tx1"/>
                </a:solidFill>
              </a:rPr>
              <a:t> und der </a:t>
            </a:r>
            <a:r>
              <a:rPr lang="hu-HU" sz="2400" dirty="0" err="1" smtClean="0">
                <a:solidFill>
                  <a:schemeClr val="tx1"/>
                </a:solidFill>
              </a:rPr>
              <a:t>schönsten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Hauptstraße</a:t>
            </a:r>
            <a:r>
              <a:rPr lang="hu-HU" sz="2400" dirty="0" smtClean="0">
                <a:solidFill>
                  <a:schemeClr val="tx1"/>
                </a:solidFill>
              </a:rPr>
              <a:t> von  </a:t>
            </a:r>
            <a:r>
              <a:rPr lang="hu-HU" sz="2400" dirty="0" err="1" smtClean="0">
                <a:solidFill>
                  <a:schemeClr val="tx1"/>
                </a:solidFill>
              </a:rPr>
              <a:t>Ungarn</a:t>
            </a:r>
            <a:r>
              <a:rPr lang="hu-HU" sz="2400" dirty="0" smtClean="0">
                <a:solidFill>
                  <a:schemeClr val="tx1"/>
                </a:solidFill>
              </a:rPr>
              <a:t>. </a:t>
            </a:r>
            <a:r>
              <a:rPr lang="hu-HU" sz="2400" dirty="0" err="1" smtClean="0">
                <a:solidFill>
                  <a:schemeClr val="tx1"/>
                </a:solidFill>
              </a:rPr>
              <a:t>Im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Jahr</a:t>
            </a:r>
            <a:r>
              <a:rPr lang="hu-HU" sz="2400" dirty="0" smtClean="0">
                <a:solidFill>
                  <a:schemeClr val="tx1"/>
                </a:solidFill>
              </a:rPr>
              <a:t> 2017 </a:t>
            </a:r>
            <a:r>
              <a:rPr lang="hu-HU" sz="2400" dirty="0" err="1" smtClean="0">
                <a:solidFill>
                  <a:schemeClr val="tx1"/>
                </a:solidFill>
              </a:rPr>
              <a:t>wurde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er</a:t>
            </a:r>
            <a:r>
              <a:rPr lang="hu-HU" sz="2400" dirty="0" smtClean="0">
                <a:solidFill>
                  <a:schemeClr val="tx1"/>
                </a:solidFill>
              </a:rPr>
              <a:t> (</a:t>
            </a:r>
            <a:r>
              <a:rPr lang="hu-HU" sz="2400" dirty="0" err="1" smtClean="0">
                <a:solidFill>
                  <a:schemeClr val="tx1"/>
                </a:solidFill>
              </a:rPr>
              <a:t>beim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i="1" dirty="0" smtClean="0">
                <a:solidFill>
                  <a:schemeClr val="tx1"/>
                </a:solidFill>
              </a:rPr>
              <a:t>European </a:t>
            </a:r>
            <a:r>
              <a:rPr lang="hu-HU" sz="2400" i="1" dirty="0" err="1" smtClean="0">
                <a:solidFill>
                  <a:schemeClr val="tx1"/>
                </a:solidFill>
              </a:rPr>
              <a:t>Flower</a:t>
            </a:r>
            <a:r>
              <a:rPr lang="hu-HU" sz="2400" i="1" dirty="0" smtClean="0">
                <a:solidFill>
                  <a:schemeClr val="tx1"/>
                </a:solidFill>
              </a:rPr>
              <a:t> </a:t>
            </a:r>
            <a:r>
              <a:rPr lang="hu-HU" sz="2400" i="1" dirty="0" err="1" smtClean="0">
                <a:solidFill>
                  <a:schemeClr val="tx1"/>
                </a:solidFill>
              </a:rPr>
              <a:t>Towns</a:t>
            </a:r>
            <a:r>
              <a:rPr lang="hu-HU" sz="2400" i="1" dirty="0" smtClean="0">
                <a:solidFill>
                  <a:schemeClr val="tx1"/>
                </a:solidFill>
              </a:rPr>
              <a:t> and </a:t>
            </a:r>
            <a:r>
              <a:rPr lang="hu-HU" sz="2400" i="1" dirty="0" err="1" smtClean="0">
                <a:solidFill>
                  <a:schemeClr val="tx1"/>
                </a:solidFill>
              </a:rPr>
              <a:t>Villages</a:t>
            </a:r>
            <a:r>
              <a:rPr lang="hu-HU" sz="2400" i="1" dirty="0" smtClean="0">
                <a:solidFill>
                  <a:schemeClr val="tx1"/>
                </a:solidFill>
              </a:rPr>
              <a:t> </a:t>
            </a:r>
            <a:r>
              <a:rPr lang="hu-HU" sz="2400" i="1" dirty="0" err="1" smtClean="0">
                <a:solidFill>
                  <a:schemeClr val="tx1"/>
                </a:solidFill>
              </a:rPr>
              <a:t>Competition</a:t>
            </a:r>
            <a:r>
              <a:rPr lang="hu-HU" sz="2400" i="1" dirty="0" smtClean="0">
                <a:solidFill>
                  <a:schemeClr val="tx1"/>
                </a:solidFill>
              </a:rPr>
              <a:t>)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zum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schönsten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Platz</a:t>
            </a:r>
            <a:r>
              <a:rPr lang="hu-HU" sz="2400" dirty="0" smtClean="0">
                <a:solidFill>
                  <a:schemeClr val="tx1"/>
                </a:solidFill>
              </a:rPr>
              <a:t> in </a:t>
            </a:r>
            <a:r>
              <a:rPr lang="hu-HU" sz="2400" dirty="0" err="1" smtClean="0">
                <a:solidFill>
                  <a:schemeClr val="tx1"/>
                </a:solidFill>
              </a:rPr>
              <a:t>Europa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</a:rPr>
              <a:t>gewählt</a:t>
            </a:r>
            <a:r>
              <a:rPr lang="hu-HU" sz="2400" dirty="0" smtClean="0">
                <a:solidFill>
                  <a:schemeClr val="tx1"/>
                </a:solidFill>
              </a:rPr>
              <a:t>.</a:t>
            </a: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4" name="Picture 2" descr="Kapcsolódó 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0" y="2546359"/>
            <a:ext cx="3721966" cy="27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72" y="4284617"/>
            <a:ext cx="4575518" cy="257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dventi vásár  - Kaposvári Adv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9" b="5500"/>
          <a:stretch/>
        </p:blipFill>
        <p:spPr bwMode="auto">
          <a:xfrm>
            <a:off x="8147376" y="2527107"/>
            <a:ext cx="4044624" cy="28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00601" y="112319"/>
            <a:ext cx="2488526" cy="50721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hu-HU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Deseda</a:t>
            </a:r>
            <a:endParaRPr lang="hu-H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99652" y="971784"/>
            <a:ext cx="6987186" cy="703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de-DE" alt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Der größte künstliche See in Ungarn </a:t>
            </a:r>
            <a:endParaRPr kumimoji="0" lang="hu-HU" alt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u-HU" altLang="hu-HU" sz="2400" dirty="0" err="1" smtClean="0">
                <a:solidFill>
                  <a:schemeClr val="tx1"/>
                </a:solidFill>
              </a:rPr>
              <a:t>Er</a:t>
            </a:r>
            <a:r>
              <a:rPr lang="hu-HU" altLang="hu-HU" sz="2400" dirty="0" smtClean="0">
                <a:solidFill>
                  <a:schemeClr val="tx1"/>
                </a:solidFill>
              </a:rPr>
              <a:t> </a:t>
            </a:r>
            <a:r>
              <a:rPr lang="hu-HU" altLang="hu-HU" sz="2400" dirty="0" err="1" smtClean="0">
                <a:solidFill>
                  <a:schemeClr val="tx1"/>
                </a:solidFill>
              </a:rPr>
              <a:t>ist</a:t>
            </a:r>
            <a:r>
              <a:rPr lang="hu-HU" altLang="hu-HU" sz="2400" dirty="0" smtClean="0">
                <a:solidFill>
                  <a:schemeClr val="tx1"/>
                </a:solidFill>
              </a:rPr>
              <a:t> der beste </a:t>
            </a:r>
            <a:r>
              <a:rPr lang="hu-HU" altLang="hu-HU" sz="2400" dirty="0" err="1" smtClean="0">
                <a:solidFill>
                  <a:schemeClr val="tx1"/>
                </a:solidFill>
              </a:rPr>
              <a:t>Ort</a:t>
            </a:r>
            <a:r>
              <a:rPr lang="hu-HU" altLang="hu-HU" sz="2400" dirty="0" smtClean="0">
                <a:solidFill>
                  <a:schemeClr val="tx1"/>
                </a:solidFill>
              </a:rPr>
              <a:t> </a:t>
            </a:r>
            <a:r>
              <a:rPr lang="hu-HU" altLang="hu-HU" sz="2400" dirty="0" err="1" smtClean="0">
                <a:solidFill>
                  <a:schemeClr val="tx1"/>
                </a:solidFill>
              </a:rPr>
              <a:t>für</a:t>
            </a:r>
            <a:r>
              <a:rPr lang="hu-HU" altLang="hu-HU" sz="2400" dirty="0" smtClean="0">
                <a:solidFill>
                  <a:schemeClr val="tx1"/>
                </a:solidFill>
              </a:rPr>
              <a:t>...</a:t>
            </a:r>
          </a:p>
        </p:txBody>
      </p:sp>
      <p:pic>
        <p:nvPicPr>
          <p:cNvPr id="7" name="Picture 2" descr="Képtalálat a következőre: „Desed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1" y="3570973"/>
            <a:ext cx="4287137" cy="30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desed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4" y="0"/>
            <a:ext cx="4249783" cy="22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éptalálat a következőre: „deseda arborétum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-832" r="8070" b="832"/>
          <a:stretch/>
        </p:blipFill>
        <p:spPr bwMode="auto">
          <a:xfrm>
            <a:off x="4629538" y="3153590"/>
            <a:ext cx="3771164" cy="25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586" y="3137422"/>
            <a:ext cx="3791298" cy="3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11205" y="1775510"/>
            <a:ext cx="11458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hu-HU" sz="2400" dirty="0" err="1" smtClean="0"/>
              <a:t>Angeln</a:t>
            </a:r>
            <a:endParaRPr lang="hu-HU" sz="2400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u-HU" sz="2400" dirty="0" err="1" smtClean="0"/>
              <a:t>Fahrrad</a:t>
            </a:r>
            <a:r>
              <a:rPr lang="hu-HU" sz="2400" dirty="0" smtClean="0"/>
              <a:t> </a:t>
            </a:r>
            <a:r>
              <a:rPr lang="hu-HU" sz="2400" dirty="0" err="1" smtClean="0"/>
              <a:t>fahren</a:t>
            </a:r>
            <a:endParaRPr lang="hu-HU" sz="2400" dirty="0" smtClean="0"/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hu-HU" sz="2400" dirty="0" err="1" smtClean="0"/>
              <a:t>Laufen</a:t>
            </a:r>
            <a:r>
              <a:rPr lang="hu-HU" sz="2400" dirty="0" smtClean="0"/>
              <a:t> und </a:t>
            </a:r>
            <a:r>
              <a:rPr lang="hu-HU" sz="2400" dirty="0"/>
              <a:t>mit der </a:t>
            </a:r>
            <a:r>
              <a:rPr lang="hu-HU" sz="2400" dirty="0" err="1" smtClean="0"/>
              <a:t>Familie</a:t>
            </a:r>
            <a:r>
              <a:rPr lang="hu-HU" sz="2400" dirty="0"/>
              <a:t>, mit </a:t>
            </a:r>
            <a:r>
              <a:rPr lang="hu-HU" sz="2400" dirty="0" err="1"/>
              <a:t>Freunden</a:t>
            </a:r>
            <a:r>
              <a:rPr lang="hu-HU" sz="2400" dirty="0"/>
              <a:t> </a:t>
            </a:r>
            <a:r>
              <a:rPr lang="hu-HU" sz="2400" dirty="0" err="1" smtClean="0"/>
              <a:t>spazieren</a:t>
            </a:r>
            <a:r>
              <a:rPr lang="hu-HU" sz="2400" dirty="0" smtClean="0"/>
              <a:t> </a:t>
            </a:r>
            <a:endParaRPr lang="hu-HU" sz="2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u-HU" altLang="hu-HU" sz="2400" dirty="0" err="1" smtClean="0"/>
              <a:t>einen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Picknick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machen</a:t>
            </a:r>
            <a:r>
              <a:rPr lang="hu-HU" altLang="hu-HU" sz="2400" dirty="0" smtClean="0"/>
              <a:t>						</a:t>
            </a:r>
          </a:p>
          <a:p>
            <a:pPr marL="8075613" lvl="8" indent="-4418013">
              <a:buFont typeface="Arial" panose="020B0604020202020204" pitchFamily="34" charset="0"/>
              <a:buChar char="•"/>
            </a:pPr>
            <a:r>
              <a:rPr lang="hu-HU" altLang="hu-HU" sz="2400" dirty="0" err="1" smtClean="0">
                <a:solidFill>
                  <a:schemeClr val="bg1"/>
                </a:solidFill>
              </a:rPr>
              <a:t>Das</a:t>
            </a:r>
            <a:r>
              <a:rPr lang="hu-HU" altLang="hu-HU" sz="2400" dirty="0" smtClean="0">
                <a:solidFill>
                  <a:schemeClr val="bg1"/>
                </a:solidFill>
              </a:rPr>
              <a:t> </a:t>
            </a:r>
            <a:r>
              <a:rPr lang="hu-HU" altLang="hu-HU" sz="2400" dirty="0" err="1" smtClean="0">
                <a:solidFill>
                  <a:schemeClr val="bg1"/>
                </a:solidFill>
              </a:rPr>
              <a:t>Zentrum</a:t>
            </a:r>
            <a:endParaRPr lang="hu-HU" altLang="hu-H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0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19" y="-74723"/>
            <a:ext cx="10987731" cy="28853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04" y="3041583"/>
            <a:ext cx="4572396" cy="366990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90" y="3050586"/>
            <a:ext cx="5858764" cy="352330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7004" y="210223"/>
            <a:ext cx="10545560" cy="1280890"/>
          </a:xfrm>
        </p:spPr>
        <p:txBody>
          <a:bodyPr>
            <a:normAutofit/>
          </a:bodyPr>
          <a:lstStyle/>
          <a:p>
            <a:r>
              <a:rPr lang="hu-HU" sz="2400" dirty="0" err="1" smtClean="0">
                <a:solidFill>
                  <a:schemeClr val="tx1"/>
                </a:solidFill>
              </a:rPr>
              <a:t>Kanufahren</a:t>
            </a:r>
            <a:r>
              <a:rPr lang="hu-HU" sz="2400" dirty="0" smtClean="0">
                <a:solidFill>
                  <a:schemeClr val="tx1"/>
                </a:solidFill>
              </a:rPr>
              <a:t>, </a:t>
            </a:r>
            <a:r>
              <a:rPr lang="hu-HU" sz="2400" dirty="0" err="1" smtClean="0">
                <a:solidFill>
                  <a:schemeClr val="tx1"/>
                </a:solidFill>
              </a:rPr>
              <a:t>Rudern</a:t>
            </a:r>
            <a:r>
              <a:rPr lang="hu-HU" sz="2400" dirty="0" smtClean="0">
                <a:solidFill>
                  <a:schemeClr val="tx1"/>
                </a:solidFill>
              </a:rPr>
              <a:t/>
            </a:r>
            <a:br>
              <a:rPr lang="hu-HU" sz="2400" dirty="0" smtClean="0">
                <a:solidFill>
                  <a:schemeClr val="tx1"/>
                </a:solidFill>
              </a:rPr>
            </a:b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921240" y="2916455"/>
            <a:ext cx="4313864" cy="3580598"/>
          </a:xfrm>
        </p:spPr>
        <p:txBody>
          <a:bodyPr>
            <a:normAutofit/>
          </a:bodyPr>
          <a:lstStyle/>
          <a:p>
            <a:endParaRPr lang="hu-HU" dirty="0"/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endParaRPr lang="hu-HU" sz="2400" dirty="0">
              <a:solidFill>
                <a:schemeClr val="bg1"/>
              </a:solidFill>
            </a:endParaRP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         </a:t>
            </a:r>
            <a:r>
              <a:rPr lang="hu-HU" sz="2400" dirty="0" err="1" smtClean="0">
                <a:solidFill>
                  <a:schemeClr val="bg1"/>
                </a:solidFill>
              </a:rPr>
              <a:t>Das</a:t>
            </a:r>
            <a:r>
              <a:rPr lang="hu-HU" sz="2400" dirty="0" smtClean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Zentrum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>
          <a:xfrm>
            <a:off x="1205536" y="3149212"/>
            <a:ext cx="4313864" cy="2734885"/>
          </a:xfrm>
        </p:spPr>
        <p:txBody>
          <a:bodyPr>
            <a:normAutofit/>
          </a:bodyPr>
          <a:lstStyle/>
          <a:p>
            <a:r>
              <a:rPr lang="hu-HU" sz="2400" dirty="0" err="1">
                <a:solidFill>
                  <a:schemeClr val="bg1"/>
                </a:solidFill>
              </a:rPr>
              <a:t>Deseda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Ultramarathon</a:t>
            </a:r>
            <a:endParaRPr lang="hu-HU" sz="2400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38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Képtalálat a következőre: „berzsenyi par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9339"/>
            <a:ext cx="4229010" cy="31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95" y="4479182"/>
            <a:ext cx="4229010" cy="237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22617" y="79496"/>
            <a:ext cx="5146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n>
                  <a:solidFill>
                    <a:schemeClr val="tx1"/>
                  </a:solidFill>
                </a:ln>
              </a:rPr>
              <a:t>Der Berzsenyi Park</a:t>
            </a:r>
            <a:endParaRPr lang="hu-HU" sz="4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50174" y="926875"/>
            <a:ext cx="732608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2400" dirty="0" smtClean="0"/>
              <a:t>Dieser </a:t>
            </a:r>
            <a:r>
              <a:rPr lang="de-DE" sz="2400" dirty="0"/>
              <a:t>Park ist einer der wichtigsten öffentlichen Parks der </a:t>
            </a:r>
            <a:r>
              <a:rPr lang="de-DE" sz="2400" dirty="0" smtClean="0"/>
              <a:t>Stadt</a:t>
            </a:r>
            <a:r>
              <a:rPr lang="hu-HU" sz="2400" dirty="0" smtClean="0"/>
              <a:t>. </a:t>
            </a:r>
            <a:r>
              <a:rPr lang="hu-HU" sz="2400" dirty="0" err="1" smtClean="0"/>
              <a:t>Heute</a:t>
            </a:r>
            <a:r>
              <a:rPr lang="hu-HU" sz="2400" dirty="0" smtClean="0"/>
              <a:t> hat der Park </a:t>
            </a:r>
            <a:r>
              <a:rPr lang="hu-HU" sz="2400" dirty="0" err="1" smtClean="0"/>
              <a:t>etwa</a:t>
            </a:r>
            <a:r>
              <a:rPr lang="hu-HU" sz="2400" dirty="0" smtClean="0"/>
              <a:t> 400 </a:t>
            </a:r>
            <a:r>
              <a:rPr lang="hu-HU" sz="2400" dirty="0" err="1" smtClean="0"/>
              <a:t>Bäume</a:t>
            </a:r>
            <a:r>
              <a:rPr lang="hu-HU" sz="2400" dirty="0" smtClean="0"/>
              <a:t> und 1000 </a:t>
            </a:r>
            <a:r>
              <a:rPr lang="hu-HU" sz="2400" dirty="0" err="1" smtClean="0"/>
              <a:t>Sträucher</a:t>
            </a:r>
            <a:r>
              <a:rPr lang="hu-HU" sz="2400" dirty="0" smtClean="0"/>
              <a:t>. </a:t>
            </a:r>
            <a:endParaRPr lang="hu-H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15" y="2096009"/>
            <a:ext cx="3892913" cy="29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Képtalálat a következőre: „berzsenyi park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428" y="2794625"/>
            <a:ext cx="2502535" cy="378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7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6746" y="103123"/>
            <a:ext cx="8911687" cy="723426"/>
          </a:xfrm>
        </p:spPr>
        <p:txBody>
          <a:bodyPr>
            <a:normAutofit fontScale="90000"/>
          </a:bodyPr>
          <a:lstStyle/>
          <a:p>
            <a:r>
              <a:rPr lang="hu-HU" sz="4400" b="1" dirty="0" smtClean="0">
                <a:solidFill>
                  <a:schemeClr val="tx1"/>
                </a:solidFill>
                <a:latin typeface="Magneto" panose="04030805050802020D02" pitchFamily="82" charset="0"/>
              </a:rPr>
              <a:t>Rippl-Rónai József</a:t>
            </a:r>
            <a:br>
              <a:rPr lang="hu-HU" sz="4400" b="1" dirty="0" smtClean="0">
                <a:solidFill>
                  <a:schemeClr val="tx1"/>
                </a:solidFill>
                <a:latin typeface="Magneto" panose="04030805050802020D02" pitchFamily="82" charset="0"/>
              </a:rPr>
            </a:br>
            <a:r>
              <a:rPr lang="hu-HU" dirty="0" smtClean="0"/>
              <a:t>												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12188" y="3766661"/>
            <a:ext cx="4313864" cy="3461323"/>
          </a:xfrm>
        </p:spPr>
        <p:txBody>
          <a:bodyPr>
            <a:normAutofit/>
          </a:bodyPr>
          <a:lstStyle/>
          <a:p>
            <a:r>
              <a:rPr lang="de-DE" dirty="0"/>
              <a:t>Er wurde im Jahr 1861 in </a:t>
            </a:r>
            <a:r>
              <a:rPr lang="de-DE" dirty="0" err="1"/>
              <a:t>Kaposvár</a:t>
            </a:r>
            <a:r>
              <a:rPr lang="de-DE" dirty="0"/>
              <a:t> </a:t>
            </a:r>
            <a:r>
              <a:rPr lang="de-DE" dirty="0" smtClean="0"/>
              <a:t>geboren</a:t>
            </a:r>
            <a:r>
              <a:rPr lang="hu-HU" dirty="0" smtClean="0"/>
              <a:t>.</a:t>
            </a:r>
            <a:endParaRPr lang="de-DE" dirty="0"/>
          </a:p>
          <a:p>
            <a:r>
              <a:rPr lang="de-DE" dirty="0"/>
              <a:t>Er ist einer der bekanntesten Künstler unseres Landes – er lernte in München und in Paris, aber er kam </a:t>
            </a:r>
            <a:r>
              <a:rPr lang="hu-HU" dirty="0" err="1" smtClean="0"/>
              <a:t>nach</a:t>
            </a:r>
            <a:r>
              <a:rPr lang="de-DE" dirty="0" smtClean="0"/>
              <a:t> </a:t>
            </a:r>
            <a:r>
              <a:rPr lang="de-DE" dirty="0"/>
              <a:t>Hause </a:t>
            </a:r>
            <a:r>
              <a:rPr lang="de-DE" dirty="0" smtClean="0"/>
              <a:t>und </a:t>
            </a:r>
            <a:r>
              <a:rPr lang="de-DE" dirty="0"/>
              <a:t>arbeitete </a:t>
            </a:r>
            <a:r>
              <a:rPr lang="de-DE" dirty="0" smtClean="0"/>
              <a:t>hier</a:t>
            </a:r>
            <a:r>
              <a:rPr lang="hu-HU" dirty="0"/>
              <a:t>.</a:t>
            </a:r>
            <a:endParaRPr lang="de-DE" dirty="0"/>
          </a:p>
          <a:p>
            <a:r>
              <a:rPr lang="de-DE" dirty="0"/>
              <a:t>Er verwendet viele Farben und bevorzugte Malerei über einfache Bürger und ihr </a:t>
            </a:r>
            <a:r>
              <a:rPr lang="de-DE" dirty="0" smtClean="0"/>
              <a:t>Leben</a:t>
            </a:r>
            <a:r>
              <a:rPr lang="hu-HU" dirty="0" smtClean="0"/>
              <a:t>.</a:t>
            </a:r>
            <a:endParaRPr lang="de-DE" dirty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690234" y="3608512"/>
            <a:ext cx="4313864" cy="3777622"/>
          </a:xfrm>
        </p:spPr>
        <p:txBody>
          <a:bodyPr>
            <a:normAutofit/>
          </a:bodyPr>
          <a:lstStyle/>
          <a:p>
            <a:pPr marL="0" indent="0"/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21" y="805170"/>
            <a:ext cx="3604865" cy="29828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974" y="464836"/>
            <a:ext cx="3716192" cy="37676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8" y="4283242"/>
            <a:ext cx="5072513" cy="23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61806" y="76747"/>
            <a:ext cx="5068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n>
                  <a:solidFill>
                    <a:schemeClr val="tx1"/>
                  </a:solidFill>
                </a:ln>
              </a:rPr>
              <a:t>Rippl-Rónai József</a:t>
            </a:r>
            <a:endParaRPr lang="hu-HU" sz="4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93202" y="797131"/>
            <a:ext cx="1119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Seine</a:t>
            </a:r>
            <a:r>
              <a:rPr lang="hu-HU" sz="2400" dirty="0" smtClean="0"/>
              <a:t> </a:t>
            </a:r>
            <a:r>
              <a:rPr lang="hu-HU" sz="2400" dirty="0" err="1" smtClean="0"/>
              <a:t>besten</a:t>
            </a:r>
            <a:r>
              <a:rPr lang="hu-HU" sz="2400" dirty="0" smtClean="0"/>
              <a:t> </a:t>
            </a:r>
            <a:r>
              <a:rPr lang="hu-HU" sz="2400" dirty="0" err="1" smtClean="0"/>
              <a:t>Meisterwerke</a:t>
            </a:r>
            <a:r>
              <a:rPr lang="hu-HU" sz="2400" dirty="0" smtClean="0"/>
              <a:t>: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041514" y="1237361"/>
            <a:ext cx="574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Glasfenster</a:t>
            </a:r>
            <a:r>
              <a:rPr lang="hu-HU" sz="2400" dirty="0" smtClean="0"/>
              <a:t> in </a:t>
            </a:r>
            <a:r>
              <a:rPr lang="hu-HU" sz="2400" dirty="0" err="1" smtClean="0"/>
              <a:t>einem</a:t>
            </a:r>
            <a:r>
              <a:rPr lang="hu-HU" sz="2400" dirty="0" smtClean="0"/>
              <a:t> </a:t>
            </a:r>
            <a:r>
              <a:rPr lang="hu-HU" sz="2400" dirty="0" err="1" smtClean="0"/>
              <a:t>japanischen</a:t>
            </a:r>
            <a:r>
              <a:rPr lang="hu-HU" sz="2400" dirty="0" smtClean="0"/>
              <a:t> Café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Frau</a:t>
            </a:r>
            <a:r>
              <a:rPr lang="hu-HU" sz="2400" dirty="0" smtClean="0"/>
              <a:t> mit 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 smtClean="0"/>
              <a:t>Stillleben</a:t>
            </a:r>
            <a:r>
              <a:rPr lang="hu-HU" sz="2400" dirty="0" smtClean="0"/>
              <a:t> mit </a:t>
            </a:r>
            <a:r>
              <a:rPr lang="hu-HU" sz="2400" dirty="0" err="1" smtClean="0"/>
              <a:t>Orangen</a:t>
            </a:r>
            <a:endParaRPr lang="hu-HU" sz="24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49" y="3046144"/>
            <a:ext cx="2459851" cy="30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www.hung-art.hu/kep/r/rippl-ro/muvek/4/rippl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216" y="1611676"/>
            <a:ext cx="2021596" cy="360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éptalálat a következőre: „rippl rónai rózsát tartó nő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09" y="3736157"/>
            <a:ext cx="2341383" cy="31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éptalálat a következőre: „rippl rónai narancsos csendélet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12" y="4024764"/>
            <a:ext cx="3093228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hung-art.hu/kep/r/rippl-ro/muvek/1/rippl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92" y="3736155"/>
            <a:ext cx="2211620" cy="31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838200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2" name="AutoShape 4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838200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4" name="AutoShape 6" descr="Képtalálat a következőre: „rippl rónai fesztivál”"/>
          <p:cNvSpPr>
            <a:spLocks noChangeAspect="1" noChangeArrowheads="1"/>
          </p:cNvSpPr>
          <p:nvPr/>
        </p:nvSpPr>
        <p:spPr bwMode="auto">
          <a:xfrm>
            <a:off x="1679575" y="-2674938"/>
            <a:ext cx="8382000" cy="558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656" name="Picture 8" descr="Képtalálat a következőre: „rippl rónai vill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771" y="211756"/>
            <a:ext cx="4964199" cy="2550476"/>
          </a:xfrm>
          <a:prstGeom prst="rect">
            <a:avLst/>
          </a:prstGeom>
          <a:noFill/>
        </p:spPr>
      </p:pic>
      <p:pic>
        <p:nvPicPr>
          <p:cNvPr id="27658" name="Picture 10" descr="Képtalálat a következőre: „rippl rónai vill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686" y="142853"/>
            <a:ext cx="4429156" cy="2952771"/>
          </a:xfrm>
          <a:prstGeom prst="rect">
            <a:avLst/>
          </a:prstGeom>
          <a:noFill/>
        </p:spPr>
      </p:pic>
      <p:pic>
        <p:nvPicPr>
          <p:cNvPr id="27660" name="Picture 12" descr="Képtalálat a következőre: „rippl rónai villa kilátás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771" y="3429001"/>
            <a:ext cx="5059445" cy="3107529"/>
          </a:xfrm>
          <a:prstGeom prst="rect">
            <a:avLst/>
          </a:prstGeom>
          <a:noFill/>
        </p:spPr>
      </p:pic>
      <p:pic>
        <p:nvPicPr>
          <p:cNvPr id="27662" name="Picture 14" descr="Képtalálat a következőre: „rippl rónai villa festve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25" y="3643315"/>
            <a:ext cx="4634664" cy="2838437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6524628" y="321468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Die Innen des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Hauses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itchFamily="66" charset="0"/>
              <a:ea typeface="+mn-ea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381784" y="6158586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Er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malte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seine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eigene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Residenz</a:t>
            </a: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itchFamily="66" charset="0"/>
                <a:ea typeface="+mn-ea"/>
                <a:cs typeface="+mn-cs"/>
              </a:rPr>
              <a:t>  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Li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549</TotalTime>
  <Words>613</Words>
  <Application>Microsoft Office PowerPoint</Application>
  <PresentationFormat>Szélesvásznú</PresentationFormat>
  <Paragraphs>81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19</vt:i4>
      </vt:variant>
    </vt:vector>
  </HeadingPairs>
  <TitlesOfParts>
    <vt:vector size="36" baseType="lpstr">
      <vt:lpstr>Arial</vt:lpstr>
      <vt:lpstr>Blackadder ITC</vt:lpstr>
      <vt:lpstr>Bradley Hand ITC</vt:lpstr>
      <vt:lpstr>Calibri</vt:lpstr>
      <vt:lpstr>Century Gothic</vt:lpstr>
      <vt:lpstr>Gabriola</vt:lpstr>
      <vt:lpstr>Magneto</vt:lpstr>
      <vt:lpstr>Symbol</vt:lpstr>
      <vt:lpstr>Wingdings</vt:lpstr>
      <vt:lpstr>Wingdings 3</vt:lpstr>
      <vt:lpstr>Szálak</vt:lpstr>
      <vt:lpstr>Office-téma</vt:lpstr>
      <vt:lpstr>1_Office-téma</vt:lpstr>
      <vt:lpstr>2_Office-téma</vt:lpstr>
      <vt:lpstr>3_Office-téma</vt:lpstr>
      <vt:lpstr>4_Office-téma</vt:lpstr>
      <vt:lpstr>5_Office-téma</vt:lpstr>
      <vt:lpstr>Kaposvár</vt:lpstr>
      <vt:lpstr>Die Hauptstraße</vt:lpstr>
      <vt:lpstr>Der Hauptplatz</vt:lpstr>
      <vt:lpstr>Deseda</vt:lpstr>
      <vt:lpstr>Kanufahren, Rudern </vt:lpstr>
      <vt:lpstr>PowerPoint-bemutató</vt:lpstr>
      <vt:lpstr>Rippl-Rónai József           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Sehensfürdigkeiten</dc:title>
  <dc:creator>Windows-felhasználó</dc:creator>
  <cp:lastModifiedBy>Hegedüs Beáta</cp:lastModifiedBy>
  <cp:revision>56</cp:revision>
  <dcterms:created xsi:type="dcterms:W3CDTF">2019-12-03T15:14:28Z</dcterms:created>
  <dcterms:modified xsi:type="dcterms:W3CDTF">2019-12-28T19:07:27Z</dcterms:modified>
</cp:coreProperties>
</file>