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29" y="-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o-RO" smtClean="0"/>
              <a:t>Clic pentru editare stil titlu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143715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243388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o-RO" smtClean="0"/>
              <a:t>Clic pentru editare stil titlu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10919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396269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o-RO" smtClean="0"/>
              <a:t>Clic pentru editare stil titlu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162653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350592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o-RO" smtClean="0"/>
              <a:t>Clic pentru editare stil titlu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839788" y="2505075"/>
            <a:ext cx="5157787"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6172200" y="2505075"/>
            <a:ext cx="5183188"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103594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126990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14398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o-RO" smtClean="0"/>
              <a:t>Clic pentru editare stil titlu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14035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4D0FB2B4-3B13-4C4A-967F-E2FE10BED160}" type="datetimeFigureOut">
              <a:rPr lang="hu-HU" smtClean="0"/>
              <a:pPr/>
              <a:t>2021. 06. 29.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308298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smtClean="0"/>
              <a:t>Clic pentru editare stil titlu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FB2B4-3B13-4C4A-967F-E2FE10BED160}" type="datetimeFigureOut">
              <a:rPr lang="hu-HU" smtClean="0"/>
              <a:pPr/>
              <a:t>2021. 06. 29.</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25396-9376-457D-8DF8-2B401303F1A2}" type="slidenum">
              <a:rPr lang="hu-HU" smtClean="0"/>
              <a:pPr/>
              <a:t>‹#›</a:t>
            </a:fld>
            <a:endParaRPr lang="hu-HU"/>
          </a:p>
        </p:txBody>
      </p:sp>
    </p:spTree>
    <p:extLst>
      <p:ext uri="{BB962C8B-B14F-4D97-AF65-F5344CB8AC3E}">
        <p14:creationId xmlns:p14="http://schemas.microsoft.com/office/powerpoint/2010/main" xmlns="" val="2179837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tăText 21"/>
          <p:cNvSpPr txBox="1"/>
          <p:nvPr/>
        </p:nvSpPr>
        <p:spPr>
          <a:xfrm>
            <a:off x="1143000" y="666750"/>
            <a:ext cx="3924300" cy="4801314"/>
          </a:xfrm>
          <a:prstGeom prst="rect">
            <a:avLst/>
          </a:prstGeom>
          <a:noFill/>
        </p:spPr>
        <p:txBody>
          <a:bodyPr wrap="square" rtlCol="0">
            <a:spAutoFit/>
          </a:bodyPr>
          <a:lstStyle/>
          <a:p>
            <a:pPr algn="just"/>
            <a:r>
              <a:rPr lang="ro-RO" dirty="0"/>
              <a:t>Da </a:t>
            </a:r>
            <a:r>
              <a:rPr lang="ro-RO" dirty="0" err="1"/>
              <a:t>Rumänien</a:t>
            </a:r>
            <a:r>
              <a:rPr lang="ro-RO" dirty="0"/>
              <a:t> </a:t>
            </a:r>
            <a:r>
              <a:rPr lang="ro-RO" dirty="0" err="1"/>
              <a:t>zu</a:t>
            </a:r>
            <a:r>
              <a:rPr lang="ro-RO" dirty="0"/>
              <a:t> den </a:t>
            </a:r>
            <a:r>
              <a:rPr lang="ro-RO" dirty="0" err="1"/>
              <a:t>Balkanländern</a:t>
            </a:r>
            <a:r>
              <a:rPr lang="ro-RO" dirty="0"/>
              <a:t> </a:t>
            </a:r>
            <a:r>
              <a:rPr lang="ro-RO" dirty="0" err="1"/>
              <a:t>gehört</a:t>
            </a:r>
            <a:r>
              <a:rPr lang="ro-RO" dirty="0"/>
              <a:t>, ist die </a:t>
            </a:r>
            <a:r>
              <a:rPr lang="ro-RO" dirty="0" err="1"/>
              <a:t>rumänische</a:t>
            </a:r>
            <a:r>
              <a:rPr lang="ro-RO" dirty="0"/>
              <a:t> Gastronomie </a:t>
            </a:r>
            <a:r>
              <a:rPr lang="ro-RO" dirty="0" err="1"/>
              <a:t>stark</a:t>
            </a:r>
            <a:r>
              <a:rPr lang="ro-RO" dirty="0"/>
              <a:t> von den </a:t>
            </a:r>
            <a:r>
              <a:rPr lang="ro-RO" dirty="0" err="1"/>
              <a:t>benachbarten</a:t>
            </a:r>
            <a:r>
              <a:rPr lang="ro-RO" dirty="0"/>
              <a:t> </a:t>
            </a:r>
            <a:r>
              <a:rPr lang="ro-RO" dirty="0" err="1"/>
              <a:t>Balkanländern</a:t>
            </a:r>
            <a:r>
              <a:rPr lang="ro-RO" dirty="0"/>
              <a:t> </a:t>
            </a:r>
            <a:r>
              <a:rPr lang="ro-RO" dirty="0" err="1"/>
              <a:t>geprägt</a:t>
            </a:r>
            <a:r>
              <a:rPr lang="ro-RO" dirty="0"/>
              <a:t>.</a:t>
            </a:r>
            <a:endParaRPr lang="hu-HU" dirty="0"/>
          </a:p>
          <a:p>
            <a:pPr algn="just"/>
            <a:r>
              <a:rPr lang="ro-RO" dirty="0"/>
              <a:t>Die </a:t>
            </a:r>
            <a:r>
              <a:rPr lang="ro-RO" dirty="0" err="1"/>
              <a:t>rumänische</a:t>
            </a:r>
            <a:r>
              <a:rPr lang="ro-RO" dirty="0"/>
              <a:t> Gastronomie hat </a:t>
            </a:r>
            <a:r>
              <a:rPr lang="ro-RO" dirty="0" err="1"/>
              <a:t>sehr</a:t>
            </a:r>
            <a:r>
              <a:rPr lang="ro-RO" dirty="0"/>
              <a:t> </a:t>
            </a:r>
            <a:r>
              <a:rPr lang="ro-RO" dirty="0" err="1"/>
              <a:t>unterschiedliche</a:t>
            </a:r>
            <a:r>
              <a:rPr lang="ro-RO" dirty="0"/>
              <a:t> </a:t>
            </a:r>
            <a:r>
              <a:rPr lang="ro-RO" dirty="0" err="1"/>
              <a:t>Produkte</a:t>
            </a:r>
            <a:r>
              <a:rPr lang="ro-RO" dirty="0"/>
              <a:t> von </a:t>
            </a:r>
            <a:r>
              <a:rPr lang="ro-RO" dirty="0" err="1"/>
              <a:t>höchster</a:t>
            </a:r>
            <a:r>
              <a:rPr lang="ro-RO" dirty="0"/>
              <a:t> </a:t>
            </a:r>
            <a:r>
              <a:rPr lang="ro-RO" dirty="0" err="1"/>
              <a:t>Qualität</a:t>
            </a:r>
            <a:r>
              <a:rPr lang="ro-RO" dirty="0"/>
              <a:t>, </a:t>
            </a:r>
            <a:r>
              <a:rPr lang="ro-RO" dirty="0" err="1"/>
              <a:t>wobei</a:t>
            </a:r>
            <a:r>
              <a:rPr lang="ro-RO" dirty="0"/>
              <a:t> </a:t>
            </a:r>
            <a:r>
              <a:rPr lang="ro-RO" dirty="0" err="1"/>
              <a:t>hauptsächlich</a:t>
            </a:r>
            <a:r>
              <a:rPr lang="ro-RO" dirty="0"/>
              <a:t> </a:t>
            </a:r>
            <a:r>
              <a:rPr lang="ro-RO" dirty="0" err="1"/>
              <a:t>Fleisch</a:t>
            </a:r>
            <a:r>
              <a:rPr lang="ro-RO" dirty="0"/>
              <a:t> </a:t>
            </a:r>
            <a:r>
              <a:rPr lang="ro-RO" dirty="0" err="1"/>
              <a:t>verschiedener</a:t>
            </a:r>
            <a:r>
              <a:rPr lang="ro-RO" dirty="0"/>
              <a:t> </a:t>
            </a:r>
            <a:r>
              <a:rPr lang="ro-RO" dirty="0" err="1"/>
              <a:t>Art</a:t>
            </a:r>
            <a:r>
              <a:rPr lang="ro-RO" dirty="0"/>
              <a:t> </a:t>
            </a:r>
            <a:r>
              <a:rPr lang="ro-RO" dirty="0" err="1"/>
              <a:t>serviert</a:t>
            </a:r>
            <a:r>
              <a:rPr lang="ro-RO" dirty="0"/>
              <a:t> </a:t>
            </a:r>
            <a:r>
              <a:rPr lang="ro-RO" dirty="0" err="1"/>
              <a:t>wird</a:t>
            </a:r>
            <a:r>
              <a:rPr lang="ro-RO" dirty="0"/>
              <a:t>. </a:t>
            </a:r>
            <a:r>
              <a:rPr lang="ro-RO" dirty="0" err="1"/>
              <a:t>Auch</a:t>
            </a:r>
            <a:r>
              <a:rPr lang="ro-RO" dirty="0"/>
              <a:t> die </a:t>
            </a:r>
            <a:r>
              <a:rPr lang="ro-RO" dirty="0" err="1"/>
              <a:t>Suppen</a:t>
            </a:r>
            <a:r>
              <a:rPr lang="ro-RO" dirty="0"/>
              <a:t>, ciorbă, </a:t>
            </a:r>
            <a:r>
              <a:rPr lang="ro-RO" dirty="0" err="1"/>
              <a:t>sind</a:t>
            </a:r>
            <a:r>
              <a:rPr lang="ro-RO" dirty="0"/>
              <a:t> </a:t>
            </a:r>
            <a:r>
              <a:rPr lang="ro-RO" dirty="0" err="1"/>
              <a:t>eines</a:t>
            </a:r>
            <a:r>
              <a:rPr lang="ro-RO" dirty="0"/>
              <a:t> </a:t>
            </a:r>
            <a:r>
              <a:rPr lang="ro-RO" dirty="0" err="1"/>
              <a:t>der</a:t>
            </a:r>
            <a:r>
              <a:rPr lang="ro-RO" dirty="0"/>
              <a:t> </a:t>
            </a:r>
            <a:r>
              <a:rPr lang="ro-RO" dirty="0" err="1"/>
              <a:t>Hauptprodukte</a:t>
            </a:r>
            <a:r>
              <a:rPr lang="ro-RO" dirty="0"/>
              <a:t>. Sie </a:t>
            </a:r>
            <a:r>
              <a:rPr lang="ro-RO" dirty="0" err="1"/>
              <a:t>werden</a:t>
            </a:r>
            <a:r>
              <a:rPr lang="ro-RO" dirty="0"/>
              <a:t> </a:t>
            </a:r>
            <a:r>
              <a:rPr lang="ro-RO" dirty="0" err="1"/>
              <a:t>auf</a:t>
            </a:r>
            <a:r>
              <a:rPr lang="ro-RO" dirty="0"/>
              <a:t> </a:t>
            </a:r>
            <a:r>
              <a:rPr lang="ro-RO" dirty="0" err="1"/>
              <a:t>tausend</a:t>
            </a:r>
            <a:r>
              <a:rPr lang="ro-RO" dirty="0"/>
              <a:t> </a:t>
            </a:r>
            <a:r>
              <a:rPr lang="ro-RO" dirty="0" err="1"/>
              <a:t>Arten</a:t>
            </a:r>
            <a:r>
              <a:rPr lang="ro-RO" dirty="0"/>
              <a:t> </a:t>
            </a:r>
            <a:r>
              <a:rPr lang="ro-RO" dirty="0" err="1"/>
              <a:t>zubereitet</a:t>
            </a:r>
            <a:r>
              <a:rPr lang="ro-RO" dirty="0"/>
              <a:t> </a:t>
            </a:r>
            <a:r>
              <a:rPr lang="ro-RO" dirty="0" err="1"/>
              <a:t>und</a:t>
            </a:r>
            <a:r>
              <a:rPr lang="ro-RO" dirty="0"/>
              <a:t> vor </a:t>
            </a:r>
            <a:r>
              <a:rPr lang="ro-RO" dirty="0" err="1"/>
              <a:t>allem</a:t>
            </a:r>
            <a:r>
              <a:rPr lang="ro-RO" dirty="0"/>
              <a:t> in den </a:t>
            </a:r>
            <a:r>
              <a:rPr lang="ro-RO" dirty="0" err="1"/>
              <a:t>kalten</a:t>
            </a:r>
            <a:r>
              <a:rPr lang="ro-RO" dirty="0"/>
              <a:t> </a:t>
            </a:r>
            <a:r>
              <a:rPr lang="ro-RO" dirty="0" err="1"/>
              <a:t>Wintermonaten</a:t>
            </a:r>
            <a:r>
              <a:rPr lang="ro-RO" dirty="0"/>
              <a:t> </a:t>
            </a:r>
            <a:r>
              <a:rPr lang="ro-RO" dirty="0" err="1"/>
              <a:t>konsumiert</a:t>
            </a:r>
            <a:r>
              <a:rPr lang="ro-RO" dirty="0"/>
              <a:t>. </a:t>
            </a:r>
            <a:r>
              <a:rPr lang="ro-RO" dirty="0" err="1"/>
              <a:t>Auch</a:t>
            </a:r>
            <a:r>
              <a:rPr lang="ro-RO" dirty="0"/>
              <a:t> mit </a:t>
            </a:r>
            <a:r>
              <a:rPr lang="ro-RO" dirty="0" err="1"/>
              <a:t>Ländern</a:t>
            </a:r>
            <a:r>
              <a:rPr lang="ro-RO" dirty="0"/>
              <a:t> </a:t>
            </a:r>
            <a:r>
              <a:rPr lang="ro-RO" dirty="0" err="1"/>
              <a:t>wie</a:t>
            </a:r>
            <a:r>
              <a:rPr lang="ro-RO" dirty="0"/>
              <a:t> </a:t>
            </a:r>
            <a:r>
              <a:rPr lang="ro-RO" dirty="0" err="1"/>
              <a:t>Griechenland</a:t>
            </a:r>
            <a:r>
              <a:rPr lang="ro-RO" dirty="0"/>
              <a:t> </a:t>
            </a:r>
            <a:r>
              <a:rPr lang="ro-RO" dirty="0" err="1"/>
              <a:t>oder</a:t>
            </a:r>
            <a:r>
              <a:rPr lang="ro-RO" dirty="0"/>
              <a:t> </a:t>
            </a:r>
            <a:r>
              <a:rPr lang="ro-RO" dirty="0" err="1"/>
              <a:t>der</a:t>
            </a:r>
            <a:r>
              <a:rPr lang="ro-RO" dirty="0"/>
              <a:t> </a:t>
            </a:r>
            <a:r>
              <a:rPr lang="ro-RO" dirty="0" err="1"/>
              <a:t>Türkei</a:t>
            </a:r>
            <a:r>
              <a:rPr lang="ro-RO" dirty="0"/>
              <a:t> </a:t>
            </a:r>
            <a:r>
              <a:rPr lang="ro-RO" dirty="0" err="1"/>
              <a:t>gibt</a:t>
            </a:r>
            <a:r>
              <a:rPr lang="ro-RO" dirty="0"/>
              <a:t> </a:t>
            </a:r>
            <a:r>
              <a:rPr lang="ro-RO" dirty="0" err="1"/>
              <a:t>es</a:t>
            </a:r>
            <a:r>
              <a:rPr lang="ro-RO" dirty="0"/>
              <a:t> </a:t>
            </a:r>
            <a:r>
              <a:rPr lang="ro-RO" dirty="0" err="1"/>
              <a:t>Gemeinsamkeiten</a:t>
            </a:r>
            <a:r>
              <a:rPr lang="ro-RO" dirty="0"/>
              <a:t>, </a:t>
            </a:r>
            <a:r>
              <a:rPr lang="ro-RO" dirty="0" err="1"/>
              <a:t>wie</a:t>
            </a:r>
            <a:r>
              <a:rPr lang="ro-RO" dirty="0"/>
              <a:t> die </a:t>
            </a:r>
            <a:r>
              <a:rPr lang="ro-RO" dirty="0" err="1"/>
              <a:t>Joghurtsauce</a:t>
            </a:r>
            <a:r>
              <a:rPr lang="ro-RO" dirty="0"/>
              <a:t>, die </a:t>
            </a:r>
            <a:r>
              <a:rPr lang="ro-RO" dirty="0" err="1"/>
              <a:t>zu</a:t>
            </a:r>
            <a:r>
              <a:rPr lang="ro-RO" dirty="0"/>
              <a:t> </a:t>
            </a:r>
            <a:r>
              <a:rPr lang="ro-RO" dirty="0" err="1"/>
              <a:t>vielen</a:t>
            </a:r>
            <a:r>
              <a:rPr lang="ro-RO" dirty="0"/>
              <a:t> </a:t>
            </a:r>
            <a:r>
              <a:rPr lang="ro-RO" dirty="0" err="1"/>
              <a:t>der</a:t>
            </a:r>
            <a:r>
              <a:rPr lang="ro-RO" dirty="0"/>
              <a:t> </a:t>
            </a:r>
            <a:r>
              <a:rPr lang="ro-RO" dirty="0" err="1"/>
              <a:t>Gerichte</a:t>
            </a:r>
            <a:r>
              <a:rPr lang="ro-RO" dirty="0"/>
              <a:t> </a:t>
            </a:r>
            <a:r>
              <a:rPr lang="ro-RO" dirty="0" err="1"/>
              <a:t>passt</a:t>
            </a:r>
            <a:r>
              <a:rPr lang="ro-RO" dirty="0"/>
              <a:t>, </a:t>
            </a:r>
            <a:r>
              <a:rPr lang="ro-RO" dirty="0" err="1"/>
              <a:t>und</a:t>
            </a:r>
            <a:r>
              <a:rPr lang="ro-RO" dirty="0"/>
              <a:t> Sarmale.</a:t>
            </a:r>
            <a:endParaRPr lang="hu-HU" dirty="0"/>
          </a:p>
        </p:txBody>
      </p:sp>
      <p:pic>
        <p:nvPicPr>
          <p:cNvPr id="35" name="image1.png"/>
          <p:cNvPicPr/>
          <p:nvPr/>
        </p:nvPicPr>
        <p:blipFill>
          <a:blip r:embed="rId2" cstate="print"/>
          <a:srcRect/>
          <a:stretch>
            <a:fillRect/>
          </a:stretch>
        </p:blipFill>
        <p:spPr>
          <a:xfrm>
            <a:off x="5393690" y="857250"/>
            <a:ext cx="3864610" cy="3505200"/>
          </a:xfrm>
          <a:prstGeom prst="rect">
            <a:avLst/>
          </a:prstGeom>
          <a:ln/>
        </p:spPr>
      </p:pic>
      <p:sp>
        <p:nvSpPr>
          <p:cNvPr id="23" name="CasetăText 22"/>
          <p:cNvSpPr txBox="1"/>
          <p:nvPr/>
        </p:nvSpPr>
        <p:spPr>
          <a:xfrm>
            <a:off x="771525" y="200025"/>
            <a:ext cx="8267700" cy="374654"/>
          </a:xfrm>
          <a:prstGeom prst="rect">
            <a:avLst/>
          </a:prstGeom>
          <a:noFill/>
        </p:spPr>
        <p:txBody>
          <a:bodyPr wrap="square" rtlCol="0">
            <a:spAutoFit/>
          </a:bodyPr>
          <a:lstStyle/>
          <a:p>
            <a:pPr algn="ctr">
              <a:lnSpc>
                <a:spcPct val="107000"/>
              </a:lnSpc>
              <a:spcAft>
                <a:spcPts val="800"/>
              </a:spcAft>
            </a:pPr>
            <a:r>
              <a:rPr lang="ro-RO" u="sng" smtClean="0">
                <a:effectLst/>
                <a:latin typeface="Bookman Old Style" panose="02050604050505020204" pitchFamily="18" charset="0"/>
                <a:ea typeface="Calibri" panose="020F0502020204030204" pitchFamily="34" charset="0"/>
                <a:cs typeface="Times New Roman" panose="02020603050405020304" pitchFamily="18" charset="0"/>
              </a:rPr>
              <a:t>Landestypische Gerichte</a:t>
            </a:r>
            <a:endParaRPr lang="hu-HU" sz="105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31226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09892" y="0"/>
            <a:ext cx="10515600" cy="4351338"/>
          </a:xfrm>
        </p:spPr>
        <p:txBody>
          <a:bodyPr/>
          <a:lstStyle/>
          <a:p>
            <a:pPr marL="0" indent="0">
              <a:lnSpc>
                <a:spcPct val="115000"/>
              </a:lnSpc>
              <a:spcAft>
                <a:spcPts val="0"/>
              </a:spcAft>
              <a:buNone/>
            </a:pPr>
            <a:r>
              <a:rPr lang="ro-RO" sz="2000" b="1" u="sng" dirty="0"/>
              <a:t>Varza a la Cluj</a:t>
            </a:r>
            <a:r>
              <a:rPr lang="ro-RO" sz="2000" dirty="0"/>
              <a:t> </a:t>
            </a:r>
            <a:endParaRPr lang="en-US" sz="2000" dirty="0" smtClean="0"/>
          </a:p>
          <a:p>
            <a:pPr marL="0" indent="0">
              <a:lnSpc>
                <a:spcPct val="115000"/>
              </a:lnSpc>
              <a:spcAft>
                <a:spcPts val="0"/>
              </a:spcAft>
              <a:buNone/>
            </a:pPr>
            <a:r>
              <a:rPr lang="ro-RO" sz="2000" dirty="0" err="1" smtClean="0">
                <a:solidFill>
                  <a:srgbClr val="000000"/>
                </a:solidFill>
                <a:latin typeface="Arial" panose="020B0604020202020204" pitchFamily="34" charset="0"/>
                <a:ea typeface="Arial" panose="020B0604020202020204" pitchFamily="34" charset="0"/>
              </a:rPr>
              <a:t>Sauerkraut</a:t>
            </a:r>
            <a:r>
              <a:rPr lang="ro-RO" sz="2000" dirty="0" smtClean="0">
                <a:solidFill>
                  <a:srgbClr val="000000"/>
                </a:solidFill>
                <a:latin typeface="Arial" panose="020B0604020202020204" pitchFamily="34" charset="0"/>
                <a:ea typeface="Arial" panose="020B0604020202020204" pitchFamily="34" charset="0"/>
              </a:rPr>
              <a:t> </a:t>
            </a:r>
            <a:r>
              <a:rPr lang="ro-RO" sz="2000" dirty="0">
                <a:solidFill>
                  <a:srgbClr val="000000"/>
                </a:solidFill>
                <a:latin typeface="Arial" panose="020B0604020202020204" pitchFamily="34" charset="0"/>
                <a:ea typeface="Arial" panose="020B0604020202020204" pitchFamily="34" charset="0"/>
              </a:rPr>
              <a:t>a la Cluj/ </a:t>
            </a:r>
            <a:r>
              <a:rPr lang="ro-RO" sz="2000" dirty="0" err="1">
                <a:solidFill>
                  <a:srgbClr val="000000"/>
                </a:solidFill>
                <a:latin typeface="Arial" panose="020B0604020202020204" pitchFamily="34" charset="0"/>
                <a:ea typeface="Arial" panose="020B0604020202020204" pitchFamily="34" charset="0"/>
              </a:rPr>
              <a:t>Klausenburg</a:t>
            </a:r>
            <a:endParaRPr lang="hu-HU" sz="2000" dirty="0">
              <a:latin typeface="Arial" panose="020B0604020202020204" pitchFamily="34" charset="0"/>
              <a:ea typeface="Arial" panose="020B0604020202020204" pitchFamily="34" charset="0"/>
            </a:endParaRPr>
          </a:p>
          <a:p>
            <a:endParaRPr lang="hu-HU" dirty="0" smtClean="0"/>
          </a:p>
          <a:p>
            <a:pPr marL="0" indent="0">
              <a:buNone/>
            </a:pPr>
            <a:endParaRPr lang="hu-HU" dirty="0"/>
          </a:p>
        </p:txBody>
      </p:sp>
      <p:pic>
        <p:nvPicPr>
          <p:cNvPr id="10" name="image4.png"/>
          <p:cNvPicPr/>
          <p:nvPr/>
        </p:nvPicPr>
        <p:blipFill>
          <a:blip r:embed="rId2" cstate="print"/>
          <a:srcRect/>
          <a:stretch>
            <a:fillRect/>
          </a:stretch>
        </p:blipFill>
        <p:spPr>
          <a:xfrm>
            <a:off x="486093" y="1104900"/>
            <a:ext cx="2447608" cy="1862137"/>
          </a:xfrm>
          <a:prstGeom prst="rect">
            <a:avLst/>
          </a:prstGeom>
          <a:ln/>
        </p:spPr>
      </p:pic>
      <p:sp>
        <p:nvSpPr>
          <p:cNvPr id="13" name="CasetăText 12"/>
          <p:cNvSpPr txBox="1"/>
          <p:nvPr/>
        </p:nvSpPr>
        <p:spPr>
          <a:xfrm>
            <a:off x="3099752" y="1104900"/>
            <a:ext cx="7401243" cy="4247317"/>
          </a:xfrm>
          <a:prstGeom prst="rect">
            <a:avLst/>
          </a:prstGeom>
          <a:noFill/>
        </p:spPr>
        <p:txBody>
          <a:bodyPr wrap="square" rtlCol="0">
            <a:spAutoFit/>
          </a:bodyPr>
          <a:lstStyle/>
          <a:p>
            <a:pPr algn="just"/>
            <a:r>
              <a:rPr lang="ro-RO" dirty="0" err="1"/>
              <a:t>Eine</a:t>
            </a:r>
            <a:r>
              <a:rPr lang="ro-RO" dirty="0"/>
              <a:t> </a:t>
            </a:r>
            <a:r>
              <a:rPr lang="ro-RO" dirty="0" err="1"/>
              <a:t>der</a:t>
            </a:r>
            <a:r>
              <a:rPr lang="ro-RO" dirty="0"/>
              <a:t> </a:t>
            </a:r>
            <a:r>
              <a:rPr lang="ro-RO" dirty="0" err="1"/>
              <a:t>authentischen</a:t>
            </a:r>
            <a:r>
              <a:rPr lang="ro-RO" dirty="0"/>
              <a:t> </a:t>
            </a:r>
            <a:r>
              <a:rPr lang="de-DE" dirty="0" smtClean="0"/>
              <a:t>rumänischen</a:t>
            </a:r>
            <a:r>
              <a:rPr lang="ro-RO" dirty="0" smtClean="0"/>
              <a:t> </a:t>
            </a:r>
            <a:r>
              <a:rPr lang="ro-RO" dirty="0" err="1"/>
              <a:t>Spezialita</a:t>
            </a:r>
            <a:r>
              <a:rPr lang="ro-RO" dirty="0"/>
              <a:t>̈ten, Varză a la Cluj, </a:t>
            </a:r>
            <a:r>
              <a:rPr lang="ro-RO" dirty="0" err="1"/>
              <a:t>besteht</a:t>
            </a:r>
            <a:r>
              <a:rPr lang="ro-RO" dirty="0"/>
              <a:t> </a:t>
            </a:r>
            <a:r>
              <a:rPr lang="ro-RO" dirty="0" err="1"/>
              <a:t>aus</a:t>
            </a:r>
            <a:r>
              <a:rPr lang="ro-RO" dirty="0"/>
              <a:t> </a:t>
            </a:r>
            <a:r>
              <a:rPr lang="ro-RO" dirty="0" err="1"/>
              <a:t>Sauerkraut</a:t>
            </a:r>
            <a:r>
              <a:rPr lang="ro-RO" dirty="0"/>
              <a:t>, </a:t>
            </a:r>
            <a:r>
              <a:rPr lang="ro-RO" dirty="0" err="1"/>
              <a:t>Hackfleisch</a:t>
            </a:r>
            <a:r>
              <a:rPr lang="ro-RO" dirty="0"/>
              <a:t> </a:t>
            </a:r>
            <a:r>
              <a:rPr lang="ro-RO" dirty="0" err="1"/>
              <a:t>und</a:t>
            </a:r>
            <a:r>
              <a:rPr lang="ro-RO" dirty="0"/>
              <a:t> </a:t>
            </a:r>
            <a:r>
              <a:rPr lang="ro-RO" dirty="0" err="1"/>
              <a:t>Reis</a:t>
            </a:r>
            <a:r>
              <a:rPr lang="ro-RO" dirty="0"/>
              <a:t>.</a:t>
            </a:r>
            <a:endParaRPr lang="hu-HU" dirty="0"/>
          </a:p>
          <a:p>
            <a:pPr algn="just"/>
            <a:r>
              <a:rPr lang="ro-RO" dirty="0" err="1"/>
              <a:t>Dieses</a:t>
            </a:r>
            <a:r>
              <a:rPr lang="ro-RO" dirty="0"/>
              <a:t> </a:t>
            </a:r>
            <a:r>
              <a:rPr lang="ro-RO" dirty="0" err="1"/>
              <a:t>traditionelle</a:t>
            </a:r>
            <a:r>
              <a:rPr lang="ro-RO" dirty="0"/>
              <a:t> </a:t>
            </a:r>
            <a:r>
              <a:rPr lang="ro-RO" dirty="0" err="1"/>
              <a:t>Kohlgericht</a:t>
            </a:r>
            <a:r>
              <a:rPr lang="ro-RO" dirty="0"/>
              <a:t> ist </a:t>
            </a:r>
            <a:r>
              <a:rPr lang="ro-RO" dirty="0" err="1"/>
              <a:t>eine</a:t>
            </a:r>
            <a:r>
              <a:rPr lang="ro-RO" dirty="0"/>
              <a:t> </a:t>
            </a:r>
            <a:r>
              <a:rPr lang="ro-RO" dirty="0" err="1"/>
              <a:t>lokale</a:t>
            </a:r>
            <a:r>
              <a:rPr lang="ro-RO" dirty="0"/>
              <a:t> </a:t>
            </a:r>
            <a:r>
              <a:rPr lang="ro-RO" dirty="0" err="1"/>
              <a:t>Spezialität</a:t>
            </a:r>
            <a:r>
              <a:rPr lang="ro-RO" dirty="0"/>
              <a:t> in Cluj-Napoca, die in </a:t>
            </a:r>
            <a:r>
              <a:rPr lang="ro-RO" dirty="0" err="1"/>
              <a:t>zahlreichen</a:t>
            </a:r>
            <a:r>
              <a:rPr lang="ro-RO" dirty="0"/>
              <a:t> </a:t>
            </a:r>
            <a:r>
              <a:rPr lang="ro-RO" dirty="0" err="1"/>
              <a:t>Restaurants</a:t>
            </a:r>
            <a:r>
              <a:rPr lang="ro-RO" dirty="0"/>
              <a:t> in </a:t>
            </a:r>
            <a:r>
              <a:rPr lang="ro-RO" dirty="0" err="1"/>
              <a:t>der</a:t>
            </a:r>
            <a:r>
              <a:rPr lang="ro-RO" dirty="0"/>
              <a:t> </a:t>
            </a:r>
            <a:r>
              <a:rPr lang="ro-RO" dirty="0" err="1"/>
              <a:t>ganzen</a:t>
            </a:r>
            <a:r>
              <a:rPr lang="ro-RO" dirty="0"/>
              <a:t> </a:t>
            </a:r>
            <a:r>
              <a:rPr lang="ro-RO" dirty="0" err="1"/>
              <a:t>Stadt</a:t>
            </a:r>
            <a:r>
              <a:rPr lang="ro-RO" dirty="0"/>
              <a:t> </a:t>
            </a:r>
            <a:r>
              <a:rPr lang="ro-RO" dirty="0" err="1"/>
              <a:t>serviert</a:t>
            </a:r>
            <a:r>
              <a:rPr lang="ro-RO" dirty="0"/>
              <a:t> </a:t>
            </a:r>
            <a:r>
              <a:rPr lang="ro-RO" dirty="0" err="1"/>
              <a:t>wird</a:t>
            </a:r>
            <a:r>
              <a:rPr lang="ro-RO" dirty="0"/>
              <a:t>.</a:t>
            </a:r>
            <a:endParaRPr lang="hu-HU" dirty="0"/>
          </a:p>
          <a:p>
            <a:pPr algn="just"/>
            <a:r>
              <a:rPr lang="ro-RO" dirty="0"/>
              <a:t> </a:t>
            </a:r>
            <a:endParaRPr lang="hu-HU" dirty="0"/>
          </a:p>
          <a:p>
            <a:pPr algn="just"/>
            <a:r>
              <a:rPr lang="ro-RO" dirty="0"/>
              <a:t>Das  </a:t>
            </a:r>
            <a:r>
              <a:rPr lang="ro-RO" dirty="0" err="1"/>
              <a:t>Sauerkraut</a:t>
            </a:r>
            <a:r>
              <a:rPr lang="ro-RO" dirty="0"/>
              <a:t> </a:t>
            </a:r>
            <a:r>
              <a:rPr lang="ro-RO" dirty="0" err="1"/>
              <a:t>wird</a:t>
            </a:r>
            <a:r>
              <a:rPr lang="ro-RO" dirty="0"/>
              <a:t> </a:t>
            </a:r>
            <a:r>
              <a:rPr lang="ro-RO" dirty="0" err="1"/>
              <a:t>zuerst</a:t>
            </a:r>
            <a:r>
              <a:rPr lang="ro-RO" dirty="0"/>
              <a:t> </a:t>
            </a:r>
            <a:r>
              <a:rPr lang="ro-RO" dirty="0" err="1"/>
              <a:t>gekocht</a:t>
            </a:r>
            <a:r>
              <a:rPr lang="ro-RO" dirty="0"/>
              <a:t> </a:t>
            </a:r>
            <a:r>
              <a:rPr lang="ro-RO" dirty="0" err="1"/>
              <a:t>und</a:t>
            </a:r>
            <a:r>
              <a:rPr lang="ro-RO" dirty="0"/>
              <a:t> </a:t>
            </a:r>
            <a:r>
              <a:rPr lang="ro-RO" dirty="0" err="1"/>
              <a:t>dann</a:t>
            </a:r>
            <a:r>
              <a:rPr lang="ro-RO" dirty="0"/>
              <a:t> mit </a:t>
            </a:r>
            <a:r>
              <a:rPr lang="ro-RO" dirty="0" err="1"/>
              <a:t>einer</a:t>
            </a:r>
            <a:r>
              <a:rPr lang="ro-RO" dirty="0"/>
              <a:t> </a:t>
            </a:r>
            <a:r>
              <a:rPr lang="ro-RO" dirty="0" err="1"/>
              <a:t>Mischung</a:t>
            </a:r>
            <a:r>
              <a:rPr lang="ro-RO" dirty="0"/>
              <a:t> </a:t>
            </a:r>
            <a:r>
              <a:rPr lang="ro-RO" dirty="0" err="1"/>
              <a:t>aus</a:t>
            </a:r>
            <a:r>
              <a:rPr lang="ro-RO" dirty="0"/>
              <a:t> </a:t>
            </a:r>
            <a:r>
              <a:rPr lang="ro-RO" dirty="0" err="1"/>
              <a:t>gewürztem</a:t>
            </a:r>
            <a:r>
              <a:rPr lang="ro-RO" dirty="0"/>
              <a:t> </a:t>
            </a:r>
            <a:r>
              <a:rPr lang="ro-RO" dirty="0" err="1"/>
              <a:t>Hackfleisch</a:t>
            </a:r>
            <a:r>
              <a:rPr lang="ro-RO" dirty="0"/>
              <a:t>, </a:t>
            </a:r>
            <a:r>
              <a:rPr lang="ro-RO" dirty="0" err="1"/>
              <a:t>Zwiebeln</a:t>
            </a:r>
            <a:r>
              <a:rPr lang="ro-RO" dirty="0"/>
              <a:t> </a:t>
            </a:r>
            <a:r>
              <a:rPr lang="ro-RO" dirty="0" err="1"/>
              <a:t>und</a:t>
            </a:r>
            <a:r>
              <a:rPr lang="ro-RO" dirty="0"/>
              <a:t> </a:t>
            </a:r>
            <a:r>
              <a:rPr lang="ro-RO" dirty="0" err="1"/>
              <a:t>Reis</a:t>
            </a:r>
            <a:r>
              <a:rPr lang="ro-RO" dirty="0"/>
              <a:t> in </a:t>
            </a:r>
            <a:r>
              <a:rPr lang="ro-RO" dirty="0" err="1"/>
              <a:t>einer</a:t>
            </a:r>
            <a:r>
              <a:rPr lang="ro-RO" dirty="0"/>
              <a:t> </a:t>
            </a:r>
            <a:r>
              <a:rPr lang="ro-RO" dirty="0" err="1"/>
              <a:t>Auflaufform</a:t>
            </a:r>
            <a:r>
              <a:rPr lang="ro-RO" dirty="0"/>
              <a:t> </a:t>
            </a:r>
            <a:r>
              <a:rPr lang="ro-RO" dirty="0" err="1"/>
              <a:t>kombiniert</a:t>
            </a:r>
            <a:r>
              <a:rPr lang="ro-RO" dirty="0"/>
              <a:t>, </a:t>
            </a:r>
            <a:r>
              <a:rPr lang="ro-RO" dirty="0" err="1"/>
              <a:t>traditionell</a:t>
            </a:r>
            <a:r>
              <a:rPr lang="ro-RO" dirty="0"/>
              <a:t> in </a:t>
            </a:r>
            <a:r>
              <a:rPr lang="ro-RO" dirty="0" err="1"/>
              <a:t>abwechselnden</a:t>
            </a:r>
            <a:r>
              <a:rPr lang="ro-RO" dirty="0"/>
              <a:t> </a:t>
            </a:r>
            <a:r>
              <a:rPr lang="ro-RO" dirty="0" err="1"/>
              <a:t>Schichten</a:t>
            </a:r>
            <a:r>
              <a:rPr lang="ro-RO" dirty="0"/>
              <a:t>.</a:t>
            </a:r>
            <a:endParaRPr lang="hu-HU" dirty="0"/>
          </a:p>
          <a:p>
            <a:pPr algn="just"/>
            <a:r>
              <a:rPr lang="ro-RO" dirty="0"/>
              <a:t>Oft mit </a:t>
            </a:r>
            <a:r>
              <a:rPr lang="ro-RO" dirty="0" err="1"/>
              <a:t>einer</a:t>
            </a:r>
            <a:r>
              <a:rPr lang="ro-RO" dirty="0"/>
              <a:t> </a:t>
            </a:r>
            <a:r>
              <a:rPr lang="ro-RO" dirty="0" err="1"/>
              <a:t>Mischung</a:t>
            </a:r>
            <a:r>
              <a:rPr lang="ro-RO" dirty="0"/>
              <a:t> </a:t>
            </a:r>
            <a:r>
              <a:rPr lang="ro-RO" dirty="0" err="1"/>
              <a:t>aus</a:t>
            </a:r>
            <a:r>
              <a:rPr lang="ro-RO" dirty="0"/>
              <a:t> </a:t>
            </a:r>
            <a:r>
              <a:rPr lang="ro-RO" dirty="0" err="1"/>
              <a:t>Sauerrahm</a:t>
            </a:r>
            <a:r>
              <a:rPr lang="ro-RO" dirty="0"/>
              <a:t> </a:t>
            </a:r>
            <a:r>
              <a:rPr lang="ro-RO" dirty="0" err="1"/>
              <a:t>und</a:t>
            </a:r>
            <a:r>
              <a:rPr lang="ro-RO" dirty="0"/>
              <a:t> </a:t>
            </a:r>
            <a:r>
              <a:rPr lang="ro-RO" dirty="0" err="1"/>
              <a:t>Milch</a:t>
            </a:r>
            <a:r>
              <a:rPr lang="ro-RO" dirty="0"/>
              <a:t> </a:t>
            </a:r>
            <a:r>
              <a:rPr lang="ro-RO" dirty="0" err="1"/>
              <a:t>überzogen</a:t>
            </a:r>
            <a:r>
              <a:rPr lang="ro-RO" dirty="0"/>
              <a:t>, </a:t>
            </a:r>
            <a:r>
              <a:rPr lang="ro-RO" dirty="0" err="1"/>
              <a:t>wird</a:t>
            </a:r>
            <a:r>
              <a:rPr lang="ro-RO" dirty="0"/>
              <a:t> das </a:t>
            </a:r>
            <a:r>
              <a:rPr lang="ro-RO" dirty="0" err="1"/>
              <a:t>Gericht</a:t>
            </a:r>
            <a:r>
              <a:rPr lang="ro-RO" dirty="0"/>
              <a:t> </a:t>
            </a:r>
            <a:r>
              <a:rPr lang="ro-RO" dirty="0" err="1"/>
              <a:t>manchmal</a:t>
            </a:r>
            <a:r>
              <a:rPr lang="ro-RO" dirty="0"/>
              <a:t> </a:t>
            </a:r>
            <a:r>
              <a:rPr lang="ro-RO" dirty="0" err="1"/>
              <a:t>zwischen</a:t>
            </a:r>
            <a:r>
              <a:rPr lang="ro-RO" dirty="0"/>
              <a:t> den </a:t>
            </a:r>
            <a:r>
              <a:rPr lang="ro-RO" dirty="0" err="1"/>
              <a:t>Schichten</a:t>
            </a:r>
            <a:r>
              <a:rPr lang="ro-RO" dirty="0"/>
              <a:t> mit </a:t>
            </a:r>
            <a:r>
              <a:rPr lang="ro-RO" dirty="0" err="1"/>
              <a:t>Tomatensauce</a:t>
            </a:r>
            <a:r>
              <a:rPr lang="ro-RO" dirty="0"/>
              <a:t> </a:t>
            </a:r>
            <a:r>
              <a:rPr lang="ro-RO" dirty="0" err="1"/>
              <a:t>oder</a:t>
            </a:r>
            <a:r>
              <a:rPr lang="ro-RO" dirty="0"/>
              <a:t> </a:t>
            </a:r>
            <a:r>
              <a:rPr lang="ro-RO" dirty="0" err="1"/>
              <a:t>Sauerrahm</a:t>
            </a:r>
            <a:r>
              <a:rPr lang="ro-RO" dirty="0"/>
              <a:t> </a:t>
            </a:r>
            <a:r>
              <a:rPr lang="ro-RO" dirty="0" err="1"/>
              <a:t>gewürzt</a:t>
            </a:r>
            <a:r>
              <a:rPr lang="ro-RO" dirty="0"/>
              <a:t>.</a:t>
            </a:r>
            <a:endParaRPr lang="hu-HU" dirty="0"/>
          </a:p>
          <a:p>
            <a:pPr algn="just"/>
            <a:r>
              <a:rPr lang="ro-RO" dirty="0" err="1"/>
              <a:t>Eine</a:t>
            </a:r>
            <a:r>
              <a:rPr lang="ro-RO" dirty="0"/>
              <a:t> </a:t>
            </a:r>
            <a:r>
              <a:rPr lang="ro-RO" dirty="0" err="1"/>
              <a:t>Version</a:t>
            </a:r>
            <a:r>
              <a:rPr lang="ro-RO" dirty="0"/>
              <a:t> </a:t>
            </a:r>
            <a:r>
              <a:rPr lang="ro-RO" dirty="0" err="1"/>
              <a:t>dieses</a:t>
            </a:r>
            <a:r>
              <a:rPr lang="ro-RO" dirty="0"/>
              <a:t> </a:t>
            </a:r>
            <a:r>
              <a:rPr lang="ro-RO" dirty="0" err="1"/>
              <a:t>rumänischen</a:t>
            </a:r>
            <a:r>
              <a:rPr lang="ro-RO" dirty="0"/>
              <a:t> </a:t>
            </a:r>
            <a:r>
              <a:rPr lang="ro-RO" dirty="0" err="1"/>
              <a:t>Gerichts</a:t>
            </a:r>
            <a:r>
              <a:rPr lang="ro-RO" dirty="0"/>
              <a:t>, die in </a:t>
            </a:r>
            <a:r>
              <a:rPr lang="ro-RO" dirty="0" err="1"/>
              <a:t>einem</a:t>
            </a:r>
            <a:r>
              <a:rPr lang="ro-RO" dirty="0"/>
              <a:t> </a:t>
            </a:r>
            <a:r>
              <a:rPr lang="ro-RO" dirty="0" err="1"/>
              <a:t>Kochbuch</a:t>
            </a:r>
            <a:r>
              <a:rPr lang="ro-RO" dirty="0"/>
              <a:t> von 1695 </a:t>
            </a:r>
            <a:r>
              <a:rPr lang="ro-RO" dirty="0" err="1"/>
              <a:t>erwähnt</a:t>
            </a:r>
            <a:r>
              <a:rPr lang="ro-RO" dirty="0"/>
              <a:t> </a:t>
            </a:r>
            <a:r>
              <a:rPr lang="ro-RO" dirty="0" err="1"/>
              <a:t>wird</a:t>
            </a:r>
            <a:r>
              <a:rPr lang="ro-RO" dirty="0"/>
              <a:t>, </a:t>
            </a:r>
            <a:r>
              <a:rPr lang="ro-RO" dirty="0" err="1"/>
              <a:t>verlangte</a:t>
            </a:r>
            <a:r>
              <a:rPr lang="ro-RO" dirty="0"/>
              <a:t> </a:t>
            </a:r>
            <a:r>
              <a:rPr lang="ro-RO" dirty="0" err="1"/>
              <a:t>eine</a:t>
            </a:r>
            <a:r>
              <a:rPr lang="ro-RO" dirty="0"/>
              <a:t> </a:t>
            </a:r>
            <a:r>
              <a:rPr lang="ro-RO" dirty="0" err="1"/>
              <a:t>Kombination</a:t>
            </a:r>
            <a:r>
              <a:rPr lang="ro-RO" dirty="0"/>
              <a:t> </a:t>
            </a:r>
            <a:r>
              <a:rPr lang="ro-RO" dirty="0" err="1"/>
              <a:t>aus</a:t>
            </a:r>
            <a:r>
              <a:rPr lang="ro-RO" dirty="0"/>
              <a:t> </a:t>
            </a:r>
            <a:r>
              <a:rPr lang="ro-RO" dirty="0" err="1"/>
              <a:t>gehacktem</a:t>
            </a:r>
            <a:r>
              <a:rPr lang="ro-RO" dirty="0"/>
              <a:t> Kohl </a:t>
            </a:r>
            <a:r>
              <a:rPr lang="ro-RO" dirty="0" err="1"/>
              <a:t>und</a:t>
            </a:r>
            <a:r>
              <a:rPr lang="ro-RO" dirty="0"/>
              <a:t> </a:t>
            </a:r>
            <a:r>
              <a:rPr lang="ro-RO" dirty="0" err="1"/>
              <a:t>verschiedenen</a:t>
            </a:r>
            <a:r>
              <a:rPr lang="ro-RO" dirty="0"/>
              <a:t> </a:t>
            </a:r>
            <a:r>
              <a:rPr lang="ro-RO" dirty="0" err="1"/>
              <a:t>Fleischsorten</a:t>
            </a:r>
            <a:r>
              <a:rPr lang="ro-RO" dirty="0"/>
              <a:t>, </a:t>
            </a:r>
            <a:r>
              <a:rPr lang="ro-RO" dirty="0" err="1"/>
              <a:t>darunter</a:t>
            </a:r>
            <a:r>
              <a:rPr lang="ro-RO" dirty="0"/>
              <a:t> </a:t>
            </a:r>
            <a:r>
              <a:rPr lang="ro-RO" dirty="0" err="1"/>
              <a:t>Rindfleisch</a:t>
            </a:r>
            <a:r>
              <a:rPr lang="ro-RO" dirty="0"/>
              <a:t>, </a:t>
            </a:r>
            <a:r>
              <a:rPr lang="ro-RO" dirty="0" err="1"/>
              <a:t>Schinken</a:t>
            </a:r>
            <a:r>
              <a:rPr lang="ro-RO" dirty="0"/>
              <a:t>, </a:t>
            </a:r>
            <a:r>
              <a:rPr lang="ro-RO" dirty="0" err="1"/>
              <a:t>Hühnchen</a:t>
            </a:r>
            <a:r>
              <a:rPr lang="ro-RO" dirty="0"/>
              <a:t> </a:t>
            </a:r>
            <a:r>
              <a:rPr lang="ro-RO" dirty="0" err="1"/>
              <a:t>oder</a:t>
            </a:r>
            <a:r>
              <a:rPr lang="ro-RO" dirty="0"/>
              <a:t> </a:t>
            </a:r>
            <a:r>
              <a:rPr lang="ro-RO" dirty="0" err="1"/>
              <a:t>Gänschen</a:t>
            </a:r>
            <a:r>
              <a:rPr lang="ro-RO" dirty="0"/>
              <a:t>, </a:t>
            </a:r>
            <a:r>
              <a:rPr lang="ro-RO" dirty="0" err="1"/>
              <a:t>alle</a:t>
            </a:r>
            <a:r>
              <a:rPr lang="ro-RO" dirty="0"/>
              <a:t> mit </a:t>
            </a:r>
            <a:r>
              <a:rPr lang="ro-RO" dirty="0" err="1"/>
              <a:t>Salz</a:t>
            </a:r>
            <a:r>
              <a:rPr lang="ro-RO" dirty="0"/>
              <a:t>, </a:t>
            </a:r>
            <a:r>
              <a:rPr lang="ro-RO" dirty="0" err="1"/>
              <a:t>Pfeffer</a:t>
            </a:r>
            <a:r>
              <a:rPr lang="ro-RO" dirty="0"/>
              <a:t> </a:t>
            </a:r>
            <a:r>
              <a:rPr lang="ro-RO" dirty="0" err="1"/>
              <a:t>und</a:t>
            </a:r>
            <a:r>
              <a:rPr lang="ro-RO" dirty="0"/>
              <a:t> </a:t>
            </a:r>
            <a:r>
              <a:rPr lang="ro-RO" dirty="0" err="1"/>
              <a:t>Ingwer</a:t>
            </a:r>
            <a:r>
              <a:rPr lang="ro-RO" dirty="0"/>
              <a:t> </a:t>
            </a:r>
            <a:r>
              <a:rPr lang="ro-RO" dirty="0" err="1"/>
              <a:t>gewürzt</a:t>
            </a:r>
            <a:r>
              <a:rPr lang="ro-RO" dirty="0"/>
              <a:t>.</a:t>
            </a:r>
            <a:endParaRPr lang="hu-HU" dirty="0"/>
          </a:p>
        </p:txBody>
      </p:sp>
      <p:pic>
        <p:nvPicPr>
          <p:cNvPr id="19" name="image2.png"/>
          <p:cNvPicPr/>
          <p:nvPr/>
        </p:nvPicPr>
        <p:blipFill>
          <a:blip r:embed="rId3" cstate="print"/>
          <a:srcRect/>
          <a:stretch>
            <a:fillRect/>
          </a:stretch>
        </p:blipFill>
        <p:spPr>
          <a:xfrm>
            <a:off x="486093" y="3228558"/>
            <a:ext cx="2423795" cy="1682750"/>
          </a:xfrm>
          <a:prstGeom prst="rect">
            <a:avLst/>
          </a:prstGeom>
          <a:ln/>
        </p:spPr>
      </p:pic>
    </p:spTree>
    <p:extLst>
      <p:ext uri="{BB962C8B-B14F-4D97-AF65-F5344CB8AC3E}">
        <p14:creationId xmlns:p14="http://schemas.microsoft.com/office/powerpoint/2010/main" xmlns="" val="175945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1.jpg" descr="Papanași cu dulceață și smântână | Laura Laurențiu"/>
          <p:cNvPicPr>
            <a:picLocks noGrp="1"/>
          </p:cNvPicPr>
          <p:nvPr>
            <p:ph idx="1"/>
          </p:nvPr>
        </p:nvPicPr>
        <p:blipFill>
          <a:blip r:embed="rId2" cstate="print"/>
          <a:srcRect/>
          <a:stretch>
            <a:fillRect/>
          </a:stretch>
        </p:blipFill>
        <p:spPr>
          <a:xfrm>
            <a:off x="209550" y="247650"/>
            <a:ext cx="2091929" cy="1851025"/>
          </a:xfrm>
          <a:prstGeom prst="rect">
            <a:avLst/>
          </a:prstGeom>
          <a:ln/>
        </p:spPr>
      </p:pic>
      <p:sp>
        <p:nvSpPr>
          <p:cNvPr id="11" name="CasetăText 10"/>
          <p:cNvSpPr txBox="1"/>
          <p:nvPr/>
        </p:nvSpPr>
        <p:spPr>
          <a:xfrm>
            <a:off x="2514600" y="85725"/>
            <a:ext cx="8001000" cy="5816977"/>
          </a:xfrm>
          <a:prstGeom prst="rect">
            <a:avLst/>
          </a:prstGeom>
          <a:noFill/>
        </p:spPr>
        <p:txBody>
          <a:bodyPr wrap="square" rtlCol="0">
            <a:spAutoFit/>
          </a:bodyPr>
          <a:lstStyle/>
          <a:p>
            <a:r>
              <a:rPr lang="ro-RO" sz="2000" b="1" dirty="0"/>
              <a:t>Papanași</a:t>
            </a:r>
            <a:endParaRPr lang="hu-HU" sz="2000" dirty="0"/>
          </a:p>
          <a:p>
            <a:r>
              <a:rPr lang="ro-RO" sz="1400" dirty="0"/>
              <a:t> </a:t>
            </a:r>
            <a:endParaRPr lang="hu-HU" sz="1400" dirty="0"/>
          </a:p>
          <a:p>
            <a:r>
              <a:rPr lang="ro-RO" sz="1400" b="1" dirty="0" err="1" smtClean="0"/>
              <a:t>Gebra</a:t>
            </a:r>
            <a:r>
              <a:rPr lang="en-US" sz="1400" b="1" dirty="0" smtClean="0"/>
              <a:t>n</a:t>
            </a:r>
            <a:r>
              <a:rPr lang="ro-RO" sz="1400" b="1" dirty="0" err="1" smtClean="0"/>
              <a:t>tene</a:t>
            </a:r>
            <a:r>
              <a:rPr lang="ro-RO" sz="1400" b="1" dirty="0" smtClean="0"/>
              <a:t> </a:t>
            </a:r>
            <a:r>
              <a:rPr lang="ro-RO" sz="1400" b="1" dirty="0"/>
              <a:t>Papanași</a:t>
            </a:r>
            <a:r>
              <a:rPr lang="ro-RO" sz="1400" dirty="0"/>
              <a:t>, mit Marmelade </a:t>
            </a:r>
            <a:r>
              <a:rPr lang="ro-RO" sz="1400" dirty="0" err="1"/>
              <a:t>und</a:t>
            </a:r>
            <a:r>
              <a:rPr lang="ro-RO" sz="1400" dirty="0"/>
              <a:t> </a:t>
            </a:r>
            <a:r>
              <a:rPr lang="ro-RO" sz="1400" dirty="0" err="1"/>
              <a:t>Sahne</a:t>
            </a:r>
            <a:r>
              <a:rPr lang="ro-RO" sz="1400" dirty="0"/>
              <a:t> - </a:t>
            </a:r>
            <a:r>
              <a:rPr lang="ro-RO" sz="1400" dirty="0" err="1"/>
              <a:t>äußerst</a:t>
            </a:r>
            <a:r>
              <a:rPr lang="ro-RO" sz="1400" dirty="0"/>
              <a:t> </a:t>
            </a:r>
            <a:r>
              <a:rPr lang="ro-RO" sz="1400" dirty="0" err="1"/>
              <a:t>beliebte</a:t>
            </a:r>
            <a:r>
              <a:rPr lang="ro-RO" sz="1400" dirty="0"/>
              <a:t> </a:t>
            </a:r>
            <a:r>
              <a:rPr lang="ro-RO" sz="1400" dirty="0" err="1"/>
              <a:t>traditionelle</a:t>
            </a:r>
            <a:r>
              <a:rPr lang="ro-RO" sz="1400" dirty="0"/>
              <a:t> </a:t>
            </a:r>
            <a:r>
              <a:rPr lang="ro-RO" sz="1400" dirty="0" err="1"/>
              <a:t>rumänische</a:t>
            </a:r>
            <a:r>
              <a:rPr lang="ro-RO" sz="1400" dirty="0"/>
              <a:t> </a:t>
            </a:r>
            <a:r>
              <a:rPr lang="ro-RO" sz="1400" dirty="0" err="1"/>
              <a:t>Nachspeise</a:t>
            </a:r>
            <a:r>
              <a:rPr lang="ro-RO" sz="1400" dirty="0"/>
              <a:t>. </a:t>
            </a:r>
            <a:endParaRPr lang="hu-HU" sz="1400" dirty="0"/>
          </a:p>
          <a:p>
            <a:r>
              <a:rPr lang="ro-RO" sz="1400" dirty="0" err="1"/>
              <a:t>Lernen</a:t>
            </a:r>
            <a:r>
              <a:rPr lang="ro-RO" sz="1400" dirty="0"/>
              <a:t> Sie, </a:t>
            </a:r>
            <a:r>
              <a:rPr lang="ro-RO" sz="1400" dirty="0" err="1"/>
              <a:t>wie</a:t>
            </a:r>
            <a:r>
              <a:rPr lang="ro-RO" sz="1400" dirty="0"/>
              <a:t> </a:t>
            </a:r>
            <a:r>
              <a:rPr lang="ro-RO" sz="1400" dirty="0" err="1"/>
              <a:t>man</a:t>
            </a:r>
            <a:r>
              <a:rPr lang="ro-RO" sz="1400" dirty="0"/>
              <a:t> die </a:t>
            </a:r>
            <a:r>
              <a:rPr lang="ro-RO" sz="1400" dirty="0" err="1"/>
              <a:t>köstlichsten</a:t>
            </a:r>
            <a:r>
              <a:rPr lang="ro-RO" sz="1400" dirty="0"/>
              <a:t> Papanași in </a:t>
            </a:r>
            <a:r>
              <a:rPr lang="ro-RO" sz="1400" dirty="0" err="1"/>
              <a:t>Rumänien</a:t>
            </a:r>
            <a:r>
              <a:rPr lang="ro-RO" sz="1400" dirty="0"/>
              <a:t> </a:t>
            </a:r>
            <a:r>
              <a:rPr lang="ro-RO" sz="1400" dirty="0" err="1"/>
              <a:t>zubereitet</a:t>
            </a:r>
            <a:r>
              <a:rPr lang="ro-RO" sz="1400" dirty="0"/>
              <a:t>, </a:t>
            </a:r>
            <a:r>
              <a:rPr lang="ro-RO" sz="1400" dirty="0" err="1"/>
              <a:t>nach</a:t>
            </a:r>
            <a:r>
              <a:rPr lang="ro-RO" sz="1400" dirty="0"/>
              <a:t> </a:t>
            </a:r>
            <a:r>
              <a:rPr lang="ro-RO" sz="1400" dirty="0" err="1"/>
              <a:t>einem</a:t>
            </a:r>
            <a:r>
              <a:rPr lang="ro-RO" sz="1400" dirty="0"/>
              <a:t> </a:t>
            </a:r>
            <a:r>
              <a:rPr lang="ro-RO" sz="1400" dirty="0" err="1"/>
              <a:t>klassischen</a:t>
            </a:r>
            <a:r>
              <a:rPr lang="ro-RO" sz="1400" dirty="0"/>
              <a:t> </a:t>
            </a:r>
            <a:r>
              <a:rPr lang="ro-RO" sz="1400" dirty="0" err="1"/>
              <a:t>und</a:t>
            </a:r>
            <a:r>
              <a:rPr lang="ro-RO" sz="1400" dirty="0"/>
              <a:t> </a:t>
            </a:r>
            <a:r>
              <a:rPr lang="ro-RO" sz="1400" dirty="0" err="1"/>
              <a:t>einfach</a:t>
            </a:r>
            <a:r>
              <a:rPr lang="ro-RO" sz="1400" dirty="0"/>
              <a:t> </a:t>
            </a:r>
            <a:r>
              <a:rPr lang="ro-RO" sz="1400" dirty="0" err="1"/>
              <a:t>zu</a:t>
            </a:r>
            <a:r>
              <a:rPr lang="ro-RO" sz="1400" dirty="0"/>
              <a:t> </a:t>
            </a:r>
            <a:r>
              <a:rPr lang="ro-RO" sz="1400" dirty="0" err="1"/>
              <a:t>befolgenden</a:t>
            </a:r>
            <a:r>
              <a:rPr lang="ro-RO" sz="1400" dirty="0"/>
              <a:t> </a:t>
            </a:r>
            <a:r>
              <a:rPr lang="ro-RO" sz="1400" dirty="0" err="1"/>
              <a:t>Rezept</a:t>
            </a:r>
            <a:r>
              <a:rPr lang="ro-RO" sz="1400" dirty="0"/>
              <a:t>. </a:t>
            </a:r>
            <a:endParaRPr lang="hu-HU" sz="1400" dirty="0"/>
          </a:p>
          <a:p>
            <a:r>
              <a:rPr lang="ro-RO" sz="1400" dirty="0"/>
              <a:t> </a:t>
            </a:r>
            <a:endParaRPr lang="hu-HU" sz="1400" dirty="0"/>
          </a:p>
          <a:p>
            <a:r>
              <a:rPr lang="ro-RO" sz="1400" b="1" dirty="0" err="1"/>
              <a:t>Zutaten</a:t>
            </a:r>
            <a:r>
              <a:rPr lang="ro-RO" sz="1400" b="1" dirty="0"/>
              <a:t>:</a:t>
            </a:r>
            <a:endParaRPr lang="hu-HU" sz="1400" dirty="0"/>
          </a:p>
          <a:p>
            <a:r>
              <a:rPr lang="ro-RO" sz="1400" dirty="0"/>
              <a:t>250 g </a:t>
            </a:r>
            <a:r>
              <a:rPr lang="ro-RO" sz="1400" dirty="0" err="1"/>
              <a:t>Kuhmilchkäse</a:t>
            </a:r>
            <a:endParaRPr lang="hu-HU" sz="1400" dirty="0"/>
          </a:p>
          <a:p>
            <a:r>
              <a:rPr lang="ro-RO" sz="1400" dirty="0"/>
              <a:t>3 </a:t>
            </a:r>
            <a:r>
              <a:rPr lang="ro-RO" sz="1400" dirty="0" err="1"/>
              <a:t>Esslöffel</a:t>
            </a:r>
            <a:r>
              <a:rPr lang="ro-RO" sz="1400" dirty="0"/>
              <a:t> </a:t>
            </a:r>
            <a:r>
              <a:rPr lang="ro-RO" sz="1400" dirty="0" err="1"/>
              <a:t>Mehl</a:t>
            </a:r>
            <a:endParaRPr lang="hu-HU" sz="1400" dirty="0"/>
          </a:p>
          <a:p>
            <a:r>
              <a:rPr lang="ro-RO" sz="1400" dirty="0"/>
              <a:t>1 </a:t>
            </a:r>
            <a:r>
              <a:rPr lang="ro-RO" sz="1400" dirty="0" err="1"/>
              <a:t>Stück</a:t>
            </a:r>
            <a:r>
              <a:rPr lang="ro-RO" sz="1400" dirty="0"/>
              <a:t> Ei</a:t>
            </a:r>
            <a:endParaRPr lang="hu-HU" sz="1400" dirty="0"/>
          </a:p>
          <a:p>
            <a:r>
              <a:rPr lang="ro-RO" sz="1400" dirty="0"/>
              <a:t>1 </a:t>
            </a:r>
            <a:r>
              <a:rPr lang="ro-RO" sz="1400" dirty="0" err="1"/>
              <a:t>Teelöffel</a:t>
            </a:r>
            <a:r>
              <a:rPr lang="ro-RO" sz="1400" dirty="0"/>
              <a:t> </a:t>
            </a:r>
            <a:r>
              <a:rPr lang="ro-RO" sz="1400" dirty="0" err="1"/>
              <a:t>Backpulver</a:t>
            </a:r>
            <a:endParaRPr lang="hu-HU" sz="1400" dirty="0"/>
          </a:p>
          <a:p>
            <a:r>
              <a:rPr lang="ro-RO" sz="1400" dirty="0"/>
              <a:t>1 </a:t>
            </a:r>
            <a:r>
              <a:rPr lang="ro-RO" sz="1400" dirty="0" err="1"/>
              <a:t>Teelöffel</a:t>
            </a:r>
            <a:r>
              <a:rPr lang="ro-RO" sz="1400" dirty="0"/>
              <a:t> </a:t>
            </a:r>
            <a:r>
              <a:rPr lang="ro-RO" sz="1400" dirty="0" err="1"/>
              <a:t>Essig</a:t>
            </a:r>
            <a:endParaRPr lang="hu-HU" sz="1400" dirty="0"/>
          </a:p>
          <a:p>
            <a:r>
              <a:rPr lang="ro-RO" sz="1400" dirty="0"/>
              <a:t>1 </a:t>
            </a:r>
            <a:r>
              <a:rPr lang="ro-RO" sz="1400" dirty="0" err="1"/>
              <a:t>Frittieröl</a:t>
            </a:r>
            <a:endParaRPr lang="hu-HU" sz="1400" dirty="0"/>
          </a:p>
          <a:p>
            <a:r>
              <a:rPr lang="ro-RO" sz="1400" dirty="0"/>
              <a:t>300 ml </a:t>
            </a:r>
            <a:r>
              <a:rPr lang="ro-RO" sz="1400" dirty="0" err="1"/>
              <a:t>Sahne</a:t>
            </a:r>
            <a:endParaRPr lang="hu-HU" sz="1400" dirty="0"/>
          </a:p>
          <a:p>
            <a:r>
              <a:rPr lang="ro-RO" sz="1400" dirty="0"/>
              <a:t>1 </a:t>
            </a:r>
            <a:r>
              <a:rPr lang="ro-RO" sz="1400" dirty="0" err="1"/>
              <a:t>Tasse</a:t>
            </a:r>
            <a:r>
              <a:rPr lang="ro-RO" sz="1400" dirty="0"/>
              <a:t> Marmelade </a:t>
            </a:r>
            <a:r>
              <a:rPr lang="ro-RO" sz="1400" dirty="0" err="1"/>
              <a:t>nach</a:t>
            </a:r>
            <a:r>
              <a:rPr lang="ro-RO" sz="1400" dirty="0"/>
              <a:t> </a:t>
            </a:r>
            <a:r>
              <a:rPr lang="ro-RO" sz="1400" dirty="0" err="1"/>
              <a:t>Geschmack</a:t>
            </a:r>
            <a:endParaRPr lang="hu-HU" sz="1400" dirty="0"/>
          </a:p>
          <a:p>
            <a:r>
              <a:rPr lang="ro-RO" sz="1400" dirty="0"/>
              <a:t> </a:t>
            </a:r>
            <a:r>
              <a:rPr lang="ro-RO" sz="1400" b="1" dirty="0" err="1" smtClean="0"/>
              <a:t>Aufbereitungsmethode</a:t>
            </a:r>
            <a:r>
              <a:rPr lang="ro-RO" sz="1400" b="1" dirty="0"/>
              <a:t>:</a:t>
            </a:r>
            <a:endParaRPr lang="hu-HU" sz="1400" dirty="0"/>
          </a:p>
          <a:p>
            <a:r>
              <a:rPr lang="ro-RO" sz="1400" dirty="0"/>
              <a:t> </a:t>
            </a:r>
            <a:r>
              <a:rPr lang="ro-RO" sz="1400" dirty="0" smtClean="0"/>
              <a:t>1</a:t>
            </a:r>
            <a:r>
              <a:rPr lang="ro-RO" sz="1400" dirty="0"/>
              <a:t>. </a:t>
            </a:r>
            <a:r>
              <a:rPr lang="ro-RO" sz="1400" dirty="0" err="1"/>
              <a:t>Schlagen</a:t>
            </a:r>
            <a:r>
              <a:rPr lang="ro-RO" sz="1400" dirty="0"/>
              <a:t> Sie das Ei in </a:t>
            </a:r>
            <a:r>
              <a:rPr lang="ro-RO" sz="1400" dirty="0" err="1"/>
              <a:t>einer</a:t>
            </a:r>
            <a:r>
              <a:rPr lang="ro-RO" sz="1400" dirty="0"/>
              <a:t> </a:t>
            </a:r>
            <a:r>
              <a:rPr lang="ro-RO" sz="1400" dirty="0" err="1"/>
              <a:t>Schüssel</a:t>
            </a:r>
            <a:r>
              <a:rPr lang="ro-RO" sz="1400" dirty="0"/>
              <a:t> </a:t>
            </a:r>
            <a:r>
              <a:rPr lang="ro-RO" sz="1400" dirty="0" err="1"/>
              <a:t>gut</a:t>
            </a:r>
            <a:r>
              <a:rPr lang="ro-RO" sz="1400" dirty="0"/>
              <a:t> </a:t>
            </a:r>
            <a:r>
              <a:rPr lang="ro-RO" sz="1400" dirty="0" err="1"/>
              <a:t>auf</a:t>
            </a:r>
            <a:r>
              <a:rPr lang="ro-RO" sz="1400" dirty="0"/>
              <a:t>. </a:t>
            </a:r>
            <a:r>
              <a:rPr lang="ro-RO" sz="1400" dirty="0" err="1"/>
              <a:t>Fügen</a:t>
            </a:r>
            <a:r>
              <a:rPr lang="ro-RO" sz="1400" dirty="0"/>
              <a:t> Sie das </a:t>
            </a:r>
            <a:r>
              <a:rPr lang="ro-RO" sz="1400" dirty="0" err="1"/>
              <a:t>Backpulver</a:t>
            </a:r>
            <a:r>
              <a:rPr lang="ro-RO" sz="1400" dirty="0"/>
              <a:t> </a:t>
            </a:r>
            <a:r>
              <a:rPr lang="ro-RO" sz="1400" dirty="0" err="1"/>
              <a:t>hinzu</a:t>
            </a:r>
            <a:r>
              <a:rPr lang="ro-RO" sz="1400" dirty="0"/>
              <a:t>, das </a:t>
            </a:r>
            <a:r>
              <a:rPr lang="ro-RO" sz="1400" dirty="0" err="1"/>
              <a:t>zuvor</a:t>
            </a:r>
            <a:r>
              <a:rPr lang="ro-RO" sz="1400" dirty="0"/>
              <a:t> mit </a:t>
            </a:r>
            <a:r>
              <a:rPr lang="ro-RO" sz="1400" dirty="0" err="1"/>
              <a:t>einem</a:t>
            </a:r>
            <a:r>
              <a:rPr lang="ro-RO" sz="1400" dirty="0"/>
              <a:t> </a:t>
            </a:r>
            <a:r>
              <a:rPr lang="ro-RO" sz="1400" dirty="0" err="1"/>
              <a:t>Teelöffel</a:t>
            </a:r>
            <a:r>
              <a:rPr lang="ro-RO" sz="1400" dirty="0"/>
              <a:t> </a:t>
            </a:r>
            <a:r>
              <a:rPr lang="ro-RO" sz="1400" dirty="0" err="1"/>
              <a:t>Essig</a:t>
            </a:r>
            <a:r>
              <a:rPr lang="ro-RO" sz="1400" dirty="0"/>
              <a:t> </a:t>
            </a:r>
            <a:r>
              <a:rPr lang="ro-RO" sz="1400" dirty="0" err="1"/>
              <a:t>abgeschreckt</a:t>
            </a:r>
            <a:r>
              <a:rPr lang="ro-RO" sz="1400" dirty="0"/>
              <a:t> </a:t>
            </a:r>
            <a:r>
              <a:rPr lang="ro-RO" sz="1400" dirty="0" err="1"/>
              <a:t>wurde</a:t>
            </a:r>
            <a:r>
              <a:rPr lang="ro-RO" sz="1400" dirty="0"/>
              <a:t>.  </a:t>
            </a:r>
            <a:endParaRPr lang="hu-HU" sz="1400" dirty="0"/>
          </a:p>
          <a:p>
            <a:r>
              <a:rPr lang="ro-RO" sz="1400" dirty="0"/>
              <a:t> </a:t>
            </a:r>
            <a:r>
              <a:rPr lang="ro-RO" sz="1400" dirty="0" smtClean="0"/>
              <a:t>2</a:t>
            </a:r>
            <a:r>
              <a:rPr lang="ro-RO" sz="1400" dirty="0"/>
              <a:t>. </a:t>
            </a:r>
            <a:r>
              <a:rPr lang="ro-RO" sz="1400" dirty="0" err="1"/>
              <a:t>Fügen</a:t>
            </a:r>
            <a:r>
              <a:rPr lang="ro-RO" sz="1400" dirty="0"/>
              <a:t> Sie den </a:t>
            </a:r>
            <a:r>
              <a:rPr lang="ro-RO" sz="1400" dirty="0" err="1"/>
              <a:t>Hüttenkäse</a:t>
            </a:r>
            <a:r>
              <a:rPr lang="ro-RO" sz="1400" dirty="0"/>
              <a:t> </a:t>
            </a:r>
            <a:r>
              <a:rPr lang="ro-RO" sz="1400" dirty="0" err="1"/>
              <a:t>hinzu</a:t>
            </a:r>
            <a:r>
              <a:rPr lang="ro-RO" sz="1400" dirty="0"/>
              <a:t> </a:t>
            </a:r>
            <a:r>
              <a:rPr lang="ro-RO" sz="1400" dirty="0" err="1"/>
              <a:t>und</a:t>
            </a:r>
            <a:r>
              <a:rPr lang="ro-RO" sz="1400" dirty="0"/>
              <a:t> </a:t>
            </a:r>
            <a:r>
              <a:rPr lang="ro-RO" sz="1400" dirty="0" err="1"/>
              <a:t>mischen</a:t>
            </a:r>
            <a:r>
              <a:rPr lang="ro-RO" sz="1400" dirty="0"/>
              <a:t> Sie </a:t>
            </a:r>
            <a:r>
              <a:rPr lang="ro-RO" sz="1400" dirty="0" err="1"/>
              <a:t>ihn</a:t>
            </a:r>
            <a:r>
              <a:rPr lang="ro-RO" sz="1400" dirty="0"/>
              <a:t> </a:t>
            </a:r>
            <a:r>
              <a:rPr lang="ro-RO" sz="1400" dirty="0" err="1"/>
              <a:t>gut</a:t>
            </a:r>
            <a:r>
              <a:rPr lang="ro-RO" sz="1400" dirty="0"/>
              <a:t>. </a:t>
            </a:r>
            <a:r>
              <a:rPr lang="ro-RO" sz="1400" dirty="0" err="1"/>
              <a:t>Dann</a:t>
            </a:r>
            <a:r>
              <a:rPr lang="ro-RO" sz="1400" dirty="0"/>
              <a:t> </a:t>
            </a:r>
            <a:r>
              <a:rPr lang="ro-RO" sz="1400" dirty="0" err="1"/>
              <a:t>fügen</a:t>
            </a:r>
            <a:r>
              <a:rPr lang="ro-RO" sz="1400" dirty="0"/>
              <a:t> Sie das </a:t>
            </a:r>
            <a:r>
              <a:rPr lang="ro-RO" sz="1400" dirty="0" err="1"/>
              <a:t>Mehl</a:t>
            </a:r>
            <a:r>
              <a:rPr lang="ro-RO" sz="1400" dirty="0"/>
              <a:t> </a:t>
            </a:r>
            <a:r>
              <a:rPr lang="ro-RO" sz="1400" dirty="0" err="1"/>
              <a:t>nach</a:t>
            </a:r>
            <a:r>
              <a:rPr lang="ro-RO" sz="1400" dirty="0"/>
              <a:t> </a:t>
            </a:r>
            <a:r>
              <a:rPr lang="ro-RO" sz="1400" dirty="0" err="1"/>
              <a:t>und</a:t>
            </a:r>
            <a:r>
              <a:rPr lang="ro-RO" sz="1400" dirty="0"/>
              <a:t> </a:t>
            </a:r>
            <a:r>
              <a:rPr lang="ro-RO" sz="1400" dirty="0" err="1"/>
              <a:t>nach</a:t>
            </a:r>
            <a:r>
              <a:rPr lang="ro-RO" sz="1400" dirty="0"/>
              <a:t> </a:t>
            </a:r>
            <a:r>
              <a:rPr lang="ro-RO" sz="1400" dirty="0" err="1"/>
              <a:t>hinzu</a:t>
            </a:r>
            <a:r>
              <a:rPr lang="ro-RO" sz="1400" dirty="0"/>
              <a:t>, bis </a:t>
            </a:r>
            <a:r>
              <a:rPr lang="ro-RO" sz="1400" dirty="0" err="1"/>
              <a:t>alles</a:t>
            </a:r>
            <a:r>
              <a:rPr lang="ro-RO" sz="1400" dirty="0"/>
              <a:t> </a:t>
            </a:r>
            <a:r>
              <a:rPr lang="ro-RO" sz="1400" dirty="0" err="1"/>
              <a:t>eingearbeitet</a:t>
            </a:r>
            <a:r>
              <a:rPr lang="ro-RO" sz="1400" dirty="0"/>
              <a:t> ist, </a:t>
            </a:r>
            <a:r>
              <a:rPr lang="ro-RO" sz="1400" dirty="0" err="1"/>
              <a:t>wobei</a:t>
            </a:r>
            <a:r>
              <a:rPr lang="ro-RO" sz="1400" dirty="0"/>
              <a:t> Sie mit </a:t>
            </a:r>
            <a:r>
              <a:rPr lang="ro-RO" sz="1400" dirty="0" err="1"/>
              <a:t>der</a:t>
            </a:r>
            <a:r>
              <a:rPr lang="ro-RO" sz="1400" dirty="0"/>
              <a:t> Hand </a:t>
            </a:r>
            <a:r>
              <a:rPr lang="ro-RO" sz="1400" dirty="0" err="1"/>
              <a:t>rühren</a:t>
            </a:r>
            <a:r>
              <a:rPr lang="ro-RO" sz="1400" dirty="0"/>
              <a:t>.  </a:t>
            </a:r>
            <a:endParaRPr lang="hu-HU" sz="1400" dirty="0"/>
          </a:p>
          <a:p>
            <a:r>
              <a:rPr lang="ro-RO" sz="1400" dirty="0"/>
              <a:t> </a:t>
            </a:r>
            <a:r>
              <a:rPr lang="ro-RO" sz="1400" dirty="0" smtClean="0"/>
              <a:t>3</a:t>
            </a:r>
            <a:r>
              <a:rPr lang="ro-RO" sz="1400" dirty="0"/>
              <a:t>. </a:t>
            </a:r>
            <a:r>
              <a:rPr lang="ro-RO" sz="1400" dirty="0" err="1"/>
              <a:t>Formen</a:t>
            </a:r>
            <a:r>
              <a:rPr lang="ro-RO" sz="1400" dirty="0"/>
              <a:t> Sie den </a:t>
            </a:r>
            <a:r>
              <a:rPr lang="ro-RO" sz="1400" dirty="0" err="1"/>
              <a:t>entstandenen</a:t>
            </a:r>
            <a:r>
              <a:rPr lang="ro-RO" sz="1400" dirty="0"/>
              <a:t> </a:t>
            </a:r>
            <a:r>
              <a:rPr lang="ro-RO" sz="1400" dirty="0" err="1"/>
              <a:t>Teig</a:t>
            </a:r>
            <a:r>
              <a:rPr lang="ro-RO" sz="1400" dirty="0"/>
              <a:t> </a:t>
            </a:r>
            <a:r>
              <a:rPr lang="ro-RO" sz="1400" dirty="0" err="1"/>
              <a:t>zu</a:t>
            </a:r>
            <a:r>
              <a:rPr lang="ro-RO" sz="1400" dirty="0"/>
              <a:t> </a:t>
            </a:r>
            <a:r>
              <a:rPr lang="ro-RO" sz="1400" dirty="0" err="1"/>
              <a:t>einem</a:t>
            </a:r>
            <a:r>
              <a:rPr lang="ro-RO" sz="1400" dirty="0"/>
              <a:t> </a:t>
            </a:r>
            <a:r>
              <a:rPr lang="ro-RO" sz="1400" dirty="0" err="1"/>
              <a:t>Krapfen</a:t>
            </a:r>
            <a:r>
              <a:rPr lang="ro-RO" sz="1400" dirty="0"/>
              <a:t> mit </a:t>
            </a:r>
            <a:r>
              <a:rPr lang="ro-RO" sz="1400" dirty="0" err="1"/>
              <a:t>einem</a:t>
            </a:r>
            <a:r>
              <a:rPr lang="ro-RO" sz="1400" dirty="0"/>
              <a:t> Loch in </a:t>
            </a:r>
            <a:r>
              <a:rPr lang="ro-RO" sz="1400" dirty="0" err="1"/>
              <a:t>der</a:t>
            </a:r>
            <a:r>
              <a:rPr lang="ro-RO" sz="1400" dirty="0"/>
              <a:t> </a:t>
            </a:r>
            <a:r>
              <a:rPr lang="ro-RO" sz="1400" dirty="0" err="1"/>
              <a:t>Mitte</a:t>
            </a:r>
            <a:r>
              <a:rPr lang="ro-RO" sz="1400" dirty="0"/>
              <a:t> </a:t>
            </a:r>
            <a:r>
              <a:rPr lang="ro-RO" sz="1400" dirty="0" err="1"/>
              <a:t>und</a:t>
            </a:r>
            <a:r>
              <a:rPr lang="ro-RO" sz="1400" dirty="0"/>
              <a:t> </a:t>
            </a:r>
            <a:r>
              <a:rPr lang="ro-RO" sz="1400" dirty="0" err="1"/>
              <a:t>einer</a:t>
            </a:r>
            <a:r>
              <a:rPr lang="ro-RO" sz="1400" dirty="0"/>
              <a:t> </a:t>
            </a:r>
            <a:r>
              <a:rPr lang="ro-RO" sz="1400" dirty="0" err="1"/>
              <a:t>gleichen</a:t>
            </a:r>
            <a:r>
              <a:rPr lang="ro-RO" sz="1400" dirty="0"/>
              <a:t> </a:t>
            </a:r>
            <a:r>
              <a:rPr lang="ro-RO" sz="1400" dirty="0" err="1"/>
              <a:t>Anzahl</a:t>
            </a:r>
            <a:r>
              <a:rPr lang="ro-RO" sz="1400" dirty="0"/>
              <a:t> von </a:t>
            </a:r>
            <a:r>
              <a:rPr lang="ro-RO" sz="1400" dirty="0" err="1"/>
              <a:t>Kugeln</a:t>
            </a:r>
            <a:r>
              <a:rPr lang="ro-RO" sz="1400" dirty="0"/>
              <a:t> </a:t>
            </a:r>
            <a:r>
              <a:rPr lang="ro-RO" sz="1400" dirty="0" err="1"/>
              <a:t>aus</a:t>
            </a:r>
            <a:r>
              <a:rPr lang="ro-RO" sz="1400" dirty="0"/>
              <a:t> </a:t>
            </a:r>
            <a:r>
              <a:rPr lang="ro-RO" sz="1400" dirty="0" err="1"/>
              <a:t>demselben</a:t>
            </a:r>
            <a:r>
              <a:rPr lang="ro-RO" sz="1400" dirty="0"/>
              <a:t> </a:t>
            </a:r>
            <a:r>
              <a:rPr lang="ro-RO" sz="1400" dirty="0" err="1"/>
              <a:t>Teig</a:t>
            </a:r>
            <a:r>
              <a:rPr lang="ro-RO" sz="1400" dirty="0"/>
              <a:t>. </a:t>
            </a:r>
            <a:endParaRPr lang="hu-HU" sz="1400" dirty="0"/>
          </a:p>
          <a:p>
            <a:r>
              <a:rPr lang="ro-RO" sz="1400" dirty="0"/>
              <a:t> </a:t>
            </a:r>
            <a:r>
              <a:rPr lang="ro-RO" sz="1400" dirty="0" smtClean="0"/>
              <a:t>4</a:t>
            </a:r>
            <a:r>
              <a:rPr lang="ro-RO" sz="1400" dirty="0"/>
              <a:t>. </a:t>
            </a:r>
            <a:r>
              <a:rPr lang="ro-RO" sz="1400" dirty="0" err="1"/>
              <a:t>Geben</a:t>
            </a:r>
            <a:r>
              <a:rPr lang="ro-RO" sz="1400" dirty="0"/>
              <a:t> Sie das </a:t>
            </a:r>
            <a:r>
              <a:rPr lang="ro-RO" sz="1400" dirty="0" err="1"/>
              <a:t>Öl</a:t>
            </a:r>
            <a:r>
              <a:rPr lang="ro-RO" sz="1400" dirty="0"/>
              <a:t> in </a:t>
            </a:r>
            <a:r>
              <a:rPr lang="ro-RO" sz="1400" dirty="0" err="1"/>
              <a:t>eine</a:t>
            </a:r>
            <a:r>
              <a:rPr lang="ro-RO" sz="1400" dirty="0"/>
              <a:t> </a:t>
            </a:r>
            <a:r>
              <a:rPr lang="ro-RO" sz="1400" dirty="0" err="1"/>
              <a:t>tiefe</a:t>
            </a:r>
            <a:r>
              <a:rPr lang="ro-RO" sz="1400" dirty="0"/>
              <a:t>, </a:t>
            </a:r>
            <a:r>
              <a:rPr lang="ro-RO" sz="1400" dirty="0" err="1"/>
              <a:t>große</a:t>
            </a:r>
            <a:r>
              <a:rPr lang="ro-RO" sz="1400" dirty="0"/>
              <a:t> </a:t>
            </a:r>
            <a:r>
              <a:rPr lang="ro-RO" sz="1400" dirty="0" err="1"/>
              <a:t>Antihaft-Pfanne</a:t>
            </a:r>
            <a:r>
              <a:rPr lang="ro-RO" sz="1400" dirty="0"/>
              <a:t> </a:t>
            </a:r>
            <a:r>
              <a:rPr lang="ro-RO" sz="1400" dirty="0" err="1"/>
              <a:t>auf</a:t>
            </a:r>
            <a:r>
              <a:rPr lang="ro-RO" sz="1400" dirty="0"/>
              <a:t> den </a:t>
            </a:r>
            <a:r>
              <a:rPr lang="ro-RO" sz="1400" dirty="0" err="1"/>
              <a:t>Herd</a:t>
            </a:r>
            <a:r>
              <a:rPr lang="ro-RO" sz="1400" dirty="0"/>
              <a:t>. </a:t>
            </a:r>
            <a:r>
              <a:rPr lang="ro-RO" sz="1400" dirty="0" err="1"/>
              <a:t>Braten</a:t>
            </a:r>
            <a:r>
              <a:rPr lang="ro-RO" sz="1400" dirty="0"/>
              <a:t> Sie </a:t>
            </a:r>
            <a:r>
              <a:rPr lang="ro-RO" sz="1400" dirty="0" err="1"/>
              <a:t>beide</a:t>
            </a:r>
            <a:r>
              <a:rPr lang="ro-RO" sz="1400" dirty="0"/>
              <a:t> </a:t>
            </a:r>
            <a:r>
              <a:rPr lang="ro-RO" sz="1400" dirty="0" err="1"/>
              <a:t>Krapfen</a:t>
            </a:r>
            <a:r>
              <a:rPr lang="ro-RO" sz="1400" dirty="0"/>
              <a:t> </a:t>
            </a:r>
            <a:r>
              <a:rPr lang="ro-RO" sz="1400" dirty="0" err="1"/>
              <a:t>und</a:t>
            </a:r>
            <a:r>
              <a:rPr lang="ro-RO" sz="1400" dirty="0"/>
              <a:t> </a:t>
            </a:r>
            <a:r>
              <a:rPr lang="ro-RO" sz="1400" dirty="0" err="1"/>
              <a:t>Kugeln</a:t>
            </a:r>
            <a:r>
              <a:rPr lang="ro-RO" sz="1400" dirty="0"/>
              <a:t>, bis sie </a:t>
            </a:r>
            <a:r>
              <a:rPr lang="ro-RO" sz="1400" dirty="0" err="1"/>
              <a:t>auf</a:t>
            </a:r>
            <a:r>
              <a:rPr lang="ro-RO" sz="1400" dirty="0"/>
              <a:t> </a:t>
            </a:r>
            <a:r>
              <a:rPr lang="ro-RO" sz="1400" dirty="0" err="1"/>
              <a:t>jeder</a:t>
            </a:r>
            <a:r>
              <a:rPr lang="ro-RO" sz="1400" dirty="0"/>
              <a:t> </a:t>
            </a:r>
            <a:r>
              <a:rPr lang="ro-RO" sz="1400" dirty="0" err="1"/>
              <a:t>Seite</a:t>
            </a:r>
            <a:r>
              <a:rPr lang="ro-RO" sz="1400" dirty="0"/>
              <a:t> </a:t>
            </a:r>
            <a:r>
              <a:rPr lang="ro-RO" sz="1400" dirty="0" err="1"/>
              <a:t>schön</a:t>
            </a:r>
            <a:r>
              <a:rPr lang="ro-RO" sz="1400" dirty="0"/>
              <a:t> </a:t>
            </a:r>
            <a:r>
              <a:rPr lang="ro-RO" sz="1400" dirty="0" err="1"/>
              <a:t>gebräunt</a:t>
            </a:r>
            <a:r>
              <a:rPr lang="ro-RO" sz="1400" dirty="0"/>
              <a:t> </a:t>
            </a:r>
            <a:r>
              <a:rPr lang="ro-RO" sz="1400" dirty="0" err="1"/>
              <a:t>sind</a:t>
            </a:r>
            <a:r>
              <a:rPr lang="ro-RO" sz="1400" dirty="0"/>
              <a:t>.</a:t>
            </a:r>
            <a:endParaRPr lang="hu-HU" sz="1400" dirty="0"/>
          </a:p>
          <a:p>
            <a:r>
              <a:rPr lang="ro-RO" sz="1400" dirty="0"/>
              <a:t> </a:t>
            </a:r>
            <a:r>
              <a:rPr lang="ro-RO" sz="1400" dirty="0" err="1" smtClean="0"/>
              <a:t>Auf</a:t>
            </a:r>
            <a:r>
              <a:rPr lang="ro-RO" sz="1400" dirty="0" smtClean="0"/>
              <a:t> </a:t>
            </a:r>
            <a:r>
              <a:rPr lang="ro-RO" sz="1400" dirty="0" err="1"/>
              <a:t>einem</a:t>
            </a:r>
            <a:r>
              <a:rPr lang="ro-RO" sz="1400" dirty="0"/>
              <a:t> </a:t>
            </a:r>
            <a:r>
              <a:rPr lang="ro-RO" sz="1400" dirty="0" err="1"/>
              <a:t>Küchentuch</a:t>
            </a:r>
            <a:r>
              <a:rPr lang="ro-RO" sz="1400" dirty="0"/>
              <a:t> </a:t>
            </a:r>
            <a:r>
              <a:rPr lang="ro-RO" sz="1400" dirty="0" err="1"/>
              <a:t>abtropfen</a:t>
            </a:r>
            <a:r>
              <a:rPr lang="ro-RO" sz="1400" dirty="0"/>
              <a:t> </a:t>
            </a:r>
            <a:r>
              <a:rPr lang="ro-RO" sz="1400" dirty="0" err="1"/>
              <a:t>lassen</a:t>
            </a:r>
            <a:r>
              <a:rPr lang="ro-RO" sz="1400" dirty="0"/>
              <a:t>, </a:t>
            </a:r>
            <a:r>
              <a:rPr lang="ro-RO" sz="1400" dirty="0" err="1"/>
              <a:t>dann</a:t>
            </a:r>
            <a:r>
              <a:rPr lang="ro-RO" sz="1400" dirty="0"/>
              <a:t> mit </a:t>
            </a:r>
            <a:r>
              <a:rPr lang="ro-RO" sz="1400" dirty="0" err="1"/>
              <a:t>Sahne</a:t>
            </a:r>
            <a:r>
              <a:rPr lang="ro-RO" sz="1400" dirty="0"/>
              <a:t> </a:t>
            </a:r>
            <a:r>
              <a:rPr lang="ro-RO" sz="1400" dirty="0" err="1"/>
              <a:t>und</a:t>
            </a:r>
            <a:r>
              <a:rPr lang="ro-RO" sz="1400" dirty="0"/>
              <a:t> Marmelade </a:t>
            </a:r>
            <a:r>
              <a:rPr lang="ro-RO" sz="1400" dirty="0" err="1"/>
              <a:t>garnieren</a:t>
            </a:r>
            <a:r>
              <a:rPr lang="ro-RO" sz="1400" dirty="0"/>
              <a:t>, </a:t>
            </a:r>
            <a:r>
              <a:rPr lang="ro-RO" sz="1400" dirty="0" err="1"/>
              <a:t>wie</a:t>
            </a:r>
            <a:r>
              <a:rPr lang="ro-RO" sz="1400" dirty="0"/>
              <a:t> </a:t>
            </a:r>
            <a:r>
              <a:rPr lang="ro-RO" sz="1400" dirty="0" err="1"/>
              <a:t>abgebildet</a:t>
            </a:r>
            <a:r>
              <a:rPr lang="ro-RO" sz="1400" dirty="0"/>
              <a:t>.</a:t>
            </a:r>
            <a:endParaRPr lang="hu-HU" sz="1400" dirty="0"/>
          </a:p>
          <a:p>
            <a:endParaRPr lang="hu-HU" dirty="0"/>
          </a:p>
        </p:txBody>
      </p:sp>
      <p:pic>
        <p:nvPicPr>
          <p:cNvPr id="17" name="image2.jpg" descr="Papanasi cu smantana si dulceata (reteta video), Rețetă Petitchef"/>
          <p:cNvPicPr/>
          <p:nvPr/>
        </p:nvPicPr>
        <p:blipFill>
          <a:blip r:embed="rId3" cstate="print"/>
          <a:srcRect/>
          <a:stretch>
            <a:fillRect/>
          </a:stretch>
        </p:blipFill>
        <p:spPr>
          <a:xfrm>
            <a:off x="209549" y="2439352"/>
            <a:ext cx="2091929" cy="1313498"/>
          </a:xfrm>
          <a:prstGeom prst="rect">
            <a:avLst/>
          </a:prstGeom>
          <a:ln/>
        </p:spPr>
      </p:pic>
    </p:spTree>
    <p:extLst>
      <p:ext uri="{BB962C8B-B14F-4D97-AF65-F5344CB8AC3E}">
        <p14:creationId xmlns:p14="http://schemas.microsoft.com/office/powerpoint/2010/main" xmlns="" val="26091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00050" y="896938"/>
            <a:ext cx="10515600" cy="2212975"/>
          </a:xfrm>
        </p:spPr>
        <p:txBody>
          <a:bodyPr>
            <a:normAutofit fontScale="92500" lnSpcReduction="10000"/>
          </a:bodyPr>
          <a:lstStyle/>
          <a:p>
            <a:pPr marL="0" indent="0">
              <a:buNone/>
            </a:pPr>
            <a:r>
              <a:rPr lang="de-DE" sz="2200" b="1" dirty="0"/>
              <a:t>Vogelmich</a:t>
            </a:r>
            <a:endParaRPr lang="en-US" sz="2200" b="1" dirty="0" smtClean="0"/>
          </a:p>
          <a:p>
            <a:r>
              <a:rPr lang="en-US" sz="1800" dirty="0" smtClean="0"/>
              <a:t>I</a:t>
            </a:r>
            <a:r>
              <a:rPr lang="ro-RO" sz="1800" dirty="0" smtClean="0"/>
              <a:t>n </a:t>
            </a:r>
            <a:r>
              <a:rPr lang="ro-RO" sz="1800" dirty="0"/>
              <a:t>Rum</a:t>
            </a:r>
            <a:r>
              <a:rPr lang="de-DE" sz="1800" dirty="0"/>
              <a:t>änien, wie in allen Ländern, gibt es verschiedene Kulturen mit verschiedenen Sonderheiten. Die Landesküche Rumäniens besteht aus kultureller Küche des Ardeals, der Walachei und die den moldavischen Gebieten (an der Grenze zur Republik Moldau).</a:t>
            </a:r>
            <a:endParaRPr lang="hu-HU" sz="1800" dirty="0"/>
          </a:p>
          <a:p>
            <a:r>
              <a:rPr lang="de-DE" sz="1800" dirty="0"/>
              <a:t>Ein solches typisch-rumänisches Dessert sind die „Schnee-Eier“, auch „Vogelmich gennant“.</a:t>
            </a:r>
            <a:endParaRPr lang="hu-HU" sz="1800" dirty="0"/>
          </a:p>
          <a:p>
            <a:r>
              <a:rPr lang="de-DE" sz="1800" dirty="0"/>
              <a:t>Zur Zubereitung wird fest geschlagenes, gesüßtes Eiklar löffelweise in heißer, süßer mit Vanille gewürzter Milch pochiert. Nach dem Erkälten werden die Nocken reichlich mit der Sauce übergossen und serviert. Zur Verfeinerung ist es üblich, noch etwas Karamellsirup zu gießen.</a:t>
            </a:r>
            <a:endParaRPr lang="hu-HU" sz="1800" dirty="0"/>
          </a:p>
          <a:p>
            <a:endParaRPr lang="hu-HU" dirty="0"/>
          </a:p>
        </p:txBody>
      </p:sp>
      <p:pic>
        <p:nvPicPr>
          <p:cNvPr id="10" name="Picture 2" descr="Heimatdorf Deutsch-Sankt-Peter (Sânpetru German - Vogelmil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947" y="3319463"/>
            <a:ext cx="2707005"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98537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stituent conținut 16"/>
          <p:cNvSpPr>
            <a:spLocks noGrp="1"/>
          </p:cNvSpPr>
          <p:nvPr>
            <p:ph idx="1"/>
          </p:nvPr>
        </p:nvSpPr>
        <p:spPr>
          <a:xfrm>
            <a:off x="552449" y="835024"/>
            <a:ext cx="6086475" cy="4327525"/>
          </a:xfrm>
        </p:spPr>
        <p:txBody>
          <a:bodyPr>
            <a:normAutofit/>
          </a:bodyPr>
          <a:lstStyle/>
          <a:p>
            <a:pPr marL="0" indent="0">
              <a:buNone/>
            </a:pPr>
            <a:r>
              <a:rPr lang="de-DE" sz="2000" b="1" dirty="0" smtClean="0"/>
              <a:t>Mămăligă</a:t>
            </a:r>
            <a:endParaRPr lang="de-DE" sz="2000" dirty="0" smtClean="0"/>
          </a:p>
          <a:p>
            <a:pPr marL="0" indent="0" algn="just">
              <a:buNone/>
            </a:pPr>
            <a:r>
              <a:rPr lang="de-DE" dirty="0"/>
              <a:t/>
            </a:r>
            <a:br>
              <a:rPr lang="de-DE" dirty="0"/>
            </a:br>
            <a:r>
              <a:rPr lang="de-DE" sz="1900" b="1" dirty="0" smtClean="0"/>
              <a:t>D</a:t>
            </a:r>
            <a:r>
              <a:rPr lang="de-DE" sz="1900" dirty="0" smtClean="0"/>
              <a:t>er </a:t>
            </a:r>
            <a:r>
              <a:rPr lang="de-DE" sz="1900" dirty="0"/>
              <a:t>rumänische Maisbrei ist </a:t>
            </a:r>
            <a:r>
              <a:rPr lang="de-DE" sz="1900" dirty="0" smtClean="0"/>
              <a:t>wie Spaghetti </a:t>
            </a:r>
            <a:r>
              <a:rPr lang="de-DE" sz="1900" dirty="0"/>
              <a:t>für die </a:t>
            </a:r>
            <a:r>
              <a:rPr lang="de-DE" sz="1900" dirty="0" smtClean="0"/>
              <a:t>Italiener. </a:t>
            </a:r>
            <a:r>
              <a:rPr lang="de-DE" sz="1900" dirty="0" smtClean="0"/>
              <a:t>Diesen </a:t>
            </a:r>
            <a:r>
              <a:rPr lang="de-DE" sz="1900" dirty="0"/>
              <a:t>Maisbrei kann man als das rumänische Nationalgericht bezeichnen</a:t>
            </a:r>
            <a:r>
              <a:rPr lang="de-DE" sz="1900" dirty="0" smtClean="0"/>
              <a:t>. Die </a:t>
            </a:r>
            <a:r>
              <a:rPr lang="de-DE" sz="1900" dirty="0"/>
              <a:t>klassische Zubereitung ähnelt dem </a:t>
            </a:r>
            <a:r>
              <a:rPr lang="de-DE" sz="1900" dirty="0" smtClean="0"/>
              <a:t>Polenta. Maisgrieß </a:t>
            </a:r>
            <a:r>
              <a:rPr lang="de-DE" sz="1900" dirty="0"/>
              <a:t>wird in einem großen Topf nur mit Wasser und Salz gekocht und gerührt. In Rumänien wird hierfür ein gusseiserner Kessel zum Kochen verwendet. Das fertig gekochte, feste </a:t>
            </a:r>
            <a:r>
              <a:rPr lang="de-DE" sz="1900" i="1" dirty="0"/>
              <a:t>Mămăligă</a:t>
            </a:r>
            <a:r>
              <a:rPr lang="de-DE" sz="1900" dirty="0"/>
              <a:t> wird traditionell mit einem Faden in mundgerechte Stücke geschnitten und mit zerbröseltem Schafskäse garniert</a:t>
            </a:r>
            <a:r>
              <a:rPr lang="de-DE" sz="1900" dirty="0" smtClean="0"/>
              <a:t>.</a:t>
            </a:r>
          </a:p>
          <a:p>
            <a:pPr marL="0" indent="0">
              <a:buNone/>
            </a:pPr>
            <a:r>
              <a:rPr lang="ro-RO" sz="1900" dirty="0" err="1"/>
              <a:t>Für</a:t>
            </a:r>
            <a:r>
              <a:rPr lang="ro-RO" sz="1900" dirty="0"/>
              <a:t> Mămăligă </a:t>
            </a:r>
            <a:r>
              <a:rPr lang="ro-RO" sz="1900" dirty="0" err="1"/>
              <a:t>gibt</a:t>
            </a:r>
            <a:r>
              <a:rPr lang="ro-RO" sz="1900" dirty="0"/>
              <a:t> </a:t>
            </a:r>
            <a:r>
              <a:rPr lang="ro-RO" sz="1900" dirty="0" err="1"/>
              <a:t>es</a:t>
            </a:r>
            <a:r>
              <a:rPr lang="ro-RO" sz="1900" dirty="0"/>
              <a:t> </a:t>
            </a:r>
            <a:r>
              <a:rPr lang="ro-RO" sz="1900" dirty="0" err="1"/>
              <a:t>zahlreiche</a:t>
            </a:r>
            <a:r>
              <a:rPr lang="ro-RO" sz="1900" dirty="0"/>
              <a:t> </a:t>
            </a:r>
            <a:r>
              <a:rPr lang="ro-RO" sz="1900" dirty="0" err="1"/>
              <a:t>Rezepte</a:t>
            </a:r>
            <a:r>
              <a:rPr lang="ro-RO" sz="1900" dirty="0"/>
              <a:t>, </a:t>
            </a:r>
            <a:r>
              <a:rPr lang="ro-RO" sz="1900" dirty="0" err="1"/>
              <a:t>je</a:t>
            </a:r>
            <a:r>
              <a:rPr lang="ro-RO" sz="1900" dirty="0"/>
              <a:t> </a:t>
            </a:r>
            <a:r>
              <a:rPr lang="ro-RO" sz="1900" dirty="0" err="1"/>
              <a:t>nachdem</a:t>
            </a:r>
            <a:r>
              <a:rPr lang="ro-RO" sz="1900" dirty="0"/>
              <a:t>, </a:t>
            </a:r>
            <a:r>
              <a:rPr lang="ro-RO" sz="1900" dirty="0" err="1"/>
              <a:t>ob</a:t>
            </a:r>
            <a:r>
              <a:rPr lang="ro-RO" sz="1900" dirty="0"/>
              <a:t> </a:t>
            </a:r>
            <a:r>
              <a:rPr lang="ro-RO" sz="1900" dirty="0" err="1"/>
              <a:t>er</a:t>
            </a:r>
            <a:r>
              <a:rPr lang="ro-RO" sz="1900" dirty="0"/>
              <a:t> mit </a:t>
            </a:r>
            <a:r>
              <a:rPr lang="ro-RO" sz="1900" dirty="0" err="1"/>
              <a:t>süßer</a:t>
            </a:r>
            <a:r>
              <a:rPr lang="ro-RO" sz="1900" dirty="0"/>
              <a:t> </a:t>
            </a:r>
            <a:r>
              <a:rPr lang="ro-RO" sz="1900" dirty="0" err="1"/>
              <a:t>oder</a:t>
            </a:r>
            <a:r>
              <a:rPr lang="ro-RO" sz="1900" dirty="0"/>
              <a:t> </a:t>
            </a:r>
            <a:r>
              <a:rPr lang="ro-RO" sz="1900" dirty="0" err="1"/>
              <a:t>saurer</a:t>
            </a:r>
            <a:r>
              <a:rPr lang="ro-RO" sz="1900" dirty="0"/>
              <a:t> </a:t>
            </a:r>
            <a:r>
              <a:rPr lang="en-US" sz="1900" dirty="0" err="1" smtClean="0"/>
              <a:t>Sahne</a:t>
            </a:r>
            <a:r>
              <a:rPr lang="ro-RO" sz="1900" dirty="0" smtClean="0"/>
              <a:t>, </a:t>
            </a:r>
            <a:r>
              <a:rPr lang="en-US" sz="1900" dirty="0" err="1" smtClean="0"/>
              <a:t>Milch</a:t>
            </a:r>
            <a:r>
              <a:rPr lang="ro-RO" sz="1900" dirty="0" smtClean="0"/>
              <a:t> </a:t>
            </a:r>
            <a:r>
              <a:rPr lang="ro-RO" sz="1900" dirty="0" err="1"/>
              <a:t>oder</a:t>
            </a:r>
            <a:r>
              <a:rPr lang="ro-RO" sz="1900" dirty="0"/>
              <a:t> </a:t>
            </a:r>
            <a:r>
              <a:rPr lang="en-US" sz="1900" dirty="0" smtClean="0"/>
              <a:t>Butter</a:t>
            </a:r>
            <a:r>
              <a:rPr lang="ro-RO" sz="1900" dirty="0" smtClean="0"/>
              <a:t> </a:t>
            </a:r>
            <a:r>
              <a:rPr lang="ro-RO" sz="1900" dirty="0" err="1"/>
              <a:t>zubereitet</a:t>
            </a:r>
            <a:r>
              <a:rPr lang="ro-RO" sz="1900" dirty="0"/>
              <a:t> </a:t>
            </a:r>
            <a:r>
              <a:rPr lang="ro-RO" sz="1900" dirty="0" err="1"/>
              <a:t>wird</a:t>
            </a:r>
            <a:r>
              <a:rPr lang="ro-RO" dirty="0"/>
              <a:t>.</a:t>
            </a:r>
            <a:endParaRPr lang="hu-HU" dirty="0"/>
          </a:p>
          <a:p>
            <a:pPr marL="0" indent="0">
              <a:buNone/>
            </a:pPr>
            <a:endParaRPr lang="hu-HU" dirty="0"/>
          </a:p>
          <a:p>
            <a:pPr marL="0" indent="0" algn="just">
              <a:buNone/>
            </a:pPr>
            <a:endParaRPr lang="de-DE" dirty="0" smtClean="0"/>
          </a:p>
          <a:p>
            <a:pPr marL="0" indent="0" algn="just">
              <a:buNone/>
            </a:pPr>
            <a:endParaRPr lang="de-DE" dirty="0"/>
          </a:p>
          <a:p>
            <a:pPr marL="0" indent="0" algn="just">
              <a:buNone/>
            </a:pPr>
            <a:endParaRPr lang="hu-HU" dirty="0"/>
          </a:p>
        </p:txBody>
      </p:sp>
      <p:pic>
        <p:nvPicPr>
          <p:cNvPr id="20" name="image1.jpg"/>
          <p:cNvPicPr/>
          <p:nvPr/>
        </p:nvPicPr>
        <p:blipFill>
          <a:blip r:embed="rId2" cstate="print"/>
          <a:srcRect/>
          <a:stretch>
            <a:fillRect/>
          </a:stretch>
        </p:blipFill>
        <p:spPr>
          <a:xfrm>
            <a:off x="6974840" y="835024"/>
            <a:ext cx="2566670" cy="1709420"/>
          </a:xfrm>
          <a:prstGeom prst="rect">
            <a:avLst/>
          </a:prstGeom>
          <a:ln/>
        </p:spPr>
      </p:pic>
      <p:pic>
        <p:nvPicPr>
          <p:cNvPr id="21" name="image2.jpg"/>
          <p:cNvPicPr/>
          <p:nvPr/>
        </p:nvPicPr>
        <p:blipFill>
          <a:blip r:embed="rId3" cstate="print"/>
          <a:srcRect/>
          <a:stretch>
            <a:fillRect/>
          </a:stretch>
        </p:blipFill>
        <p:spPr>
          <a:xfrm>
            <a:off x="6974840" y="2780348"/>
            <a:ext cx="2566670" cy="1686878"/>
          </a:xfrm>
          <a:prstGeom prst="rect">
            <a:avLst/>
          </a:prstGeom>
          <a:ln/>
        </p:spPr>
      </p:pic>
    </p:spTree>
    <p:extLst>
      <p:ext uri="{BB962C8B-B14F-4D97-AF65-F5344CB8AC3E}">
        <p14:creationId xmlns:p14="http://schemas.microsoft.com/office/powerpoint/2010/main" xmlns="" val="189778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Temă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ă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232</Words>
  <Application>Microsoft Office PowerPoint</Application>
  <PresentationFormat>Custom</PresentationFormat>
  <Paragraphs>40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Temă Office</vt:lpstr>
      <vt:lpstr>Slide 1</vt:lpstr>
      <vt:lpstr>Slide 2</vt:lpstr>
      <vt:lpstr>Slide 3</vt:lpstr>
      <vt:lpstr>Slide 4</vt:lpstr>
      <vt:lpstr>Slide 5</vt:lpstr>
    </vt:vector>
  </TitlesOfParts>
  <Company>Unitate Scolara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MECTS</dc:creator>
  <cp:lastModifiedBy>Ildiko</cp:lastModifiedBy>
  <cp:revision>6</cp:revision>
  <dcterms:created xsi:type="dcterms:W3CDTF">2021-06-29T13:09:59Z</dcterms:created>
  <dcterms:modified xsi:type="dcterms:W3CDTF">2021-06-29T18:35:27Z</dcterms:modified>
</cp:coreProperties>
</file>