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66" r:id="rId4"/>
    <p:sldId id="257" r:id="rId5"/>
    <p:sldId id="267" r:id="rId6"/>
    <p:sldId id="259" r:id="rId7"/>
    <p:sldId id="274" r:id="rId8"/>
    <p:sldId id="260" r:id="rId9"/>
    <p:sldId id="275" r:id="rId10"/>
    <p:sldId id="261" r:id="rId11"/>
    <p:sldId id="276" r:id="rId12"/>
    <p:sldId id="262" r:id="rId13"/>
    <p:sldId id="277" r:id="rId14"/>
    <p:sldId id="268" r:id="rId15"/>
    <p:sldId id="278" r:id="rId16"/>
    <p:sldId id="269" r:id="rId17"/>
    <p:sldId id="279" r:id="rId18"/>
    <p:sldId id="270" r:id="rId19"/>
    <p:sldId id="280" r:id="rId20"/>
    <p:sldId id="271" r:id="rId21"/>
    <p:sldId id="281" r:id="rId22"/>
    <p:sldId id="272" r:id="rId23"/>
    <p:sldId id="282" r:id="rId24"/>
    <p:sldId id="273" r:id="rId25"/>
    <p:sldId id="283" r:id="rId26"/>
    <p:sldId id="265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700" y="4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56DF22-95C8-5643-910E-157B10879E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871131"/>
            <a:ext cx="7772400" cy="1515533"/>
          </a:xfrm>
        </p:spPr>
        <p:txBody>
          <a:bodyPr/>
          <a:lstStyle/>
          <a:p>
            <a:r>
              <a:rPr lang="hr-HR" sz="3600" dirty="0" smtClean="0">
                <a:latin typeface="Castellar" pitchFamily="18" charset="0"/>
              </a:rPr>
              <a:t>UNESCO – WELTERBESTÄTTEN IN KROATIEN</a:t>
            </a:r>
            <a:endParaRPr lang="sr-Latn-RS" sz="3600" dirty="0">
              <a:latin typeface="Castellar" pitchFamily="18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E9344F2-7B65-D64C-8F6E-641CCAAC29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 smtClean="0">
                <a:latin typeface="Adobe Caslon Pro Bold" pitchFamily="18" charset="0"/>
              </a:rPr>
              <a:t>Sonja Maravić, 3.b</a:t>
            </a:r>
          </a:p>
        </p:txBody>
      </p:sp>
    </p:spTree>
    <p:extLst>
      <p:ext uri="{BB962C8B-B14F-4D97-AF65-F5344CB8AC3E}">
        <p14:creationId xmlns:p14="http://schemas.microsoft.com/office/powerpoint/2010/main" val="246205679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astellar" pitchFamily="18" charset="0"/>
              </a:rPr>
              <a:t>ALTSTADT, DUBROVNIK</a:t>
            </a:r>
            <a:endParaRPr lang="hr-HR" dirty="0">
              <a:latin typeface="Castellar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latin typeface="Adobe Caslon Pro Bold" pitchFamily="18" charset="0"/>
              </a:rPr>
              <a:t>Die Altstadt von Dubrovnik ist der Grund, warum der berühmte englische Dichter Lord Byron dieser Stadt den Spitznamen “die Perle der Adria” gegeben hat</a:t>
            </a:r>
            <a:endParaRPr lang="hr-HR" dirty="0" smtClean="0">
              <a:latin typeface="Adobe Caslon Pro Bold" pitchFamily="18" charset="0"/>
            </a:endParaRPr>
          </a:p>
          <a:p>
            <a:r>
              <a:rPr lang="de-DE" dirty="0" smtClean="0">
                <a:latin typeface="Adobe Caslon Pro Bold" pitchFamily="18" charset="0"/>
              </a:rPr>
              <a:t>Der historische Stadtkern ist, dank der 2 km langen Stadtmauern, die in der Vergangenheit als Schutz vor Eindringlingen dienten, eigentlich eine Festung</a:t>
            </a:r>
            <a:endParaRPr lang="hr-HR" dirty="0" smtClean="0">
              <a:latin typeface="Adobe Caslon Pro Bold" pitchFamily="18" charset="0"/>
            </a:endParaRPr>
          </a:p>
          <a:p>
            <a:r>
              <a:rPr lang="de-DE" dirty="0" smtClean="0">
                <a:latin typeface="Adobe Caslon Pro Bold" pitchFamily="18" charset="0"/>
              </a:rPr>
              <a:t>Die Hauptstraße in der Altstadt heißt </a:t>
            </a:r>
            <a:r>
              <a:rPr lang="de-DE" dirty="0" err="1" smtClean="0">
                <a:latin typeface="Adobe Caslon Pro Bold" pitchFamily="18" charset="0"/>
              </a:rPr>
              <a:t>Stradun</a:t>
            </a:r>
            <a:r>
              <a:rPr lang="de-DE" dirty="0" smtClean="0">
                <a:latin typeface="Adobe Caslon Pro Bold" pitchFamily="18" charset="0"/>
              </a:rPr>
              <a:t> und ist ein beliebter Treffpunkt für Einheimische und Touristen</a:t>
            </a:r>
            <a:endParaRPr lang="hr-HR" dirty="0">
              <a:latin typeface="Adobe Caslon Pro Bold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Stari grad Dubrovnik - Spomenici pod zaštitom UNESCO-a na prostoru  Primorske Hrvatsk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43000"/>
            <a:ext cx="10668000" cy="452323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982132"/>
            <a:ext cx="10972800" cy="1303867"/>
          </a:xfrm>
        </p:spPr>
        <p:txBody>
          <a:bodyPr>
            <a:normAutofit/>
          </a:bodyPr>
          <a:lstStyle/>
          <a:p>
            <a:r>
              <a:rPr lang="hr-HR" dirty="0" smtClean="0">
                <a:latin typeface="Castellar" pitchFamily="18" charset="0"/>
              </a:rPr>
              <a:t>ST. JAKOBS KATHEDRALE, ŠIBENIK</a:t>
            </a:r>
            <a:endParaRPr lang="hr-HR" dirty="0">
              <a:latin typeface="Castellar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latin typeface="Adobe Caslon Pro Bold" pitchFamily="18" charset="0"/>
              </a:rPr>
              <a:t>Die Kathedrale wurde im Jahr 2000 aufgrund ihres außergewöhnlichen Wertes als UNESCO-Weltkulturerbe ausgezeichnet und ist das wichtigste Renaissancemonument im ganzen Land</a:t>
            </a:r>
            <a:endParaRPr lang="hr-HR" dirty="0" smtClean="0">
              <a:latin typeface="Adobe Caslon Pro Bold" pitchFamily="18" charset="0"/>
            </a:endParaRPr>
          </a:p>
          <a:p>
            <a:r>
              <a:rPr lang="de-DE" dirty="0" smtClean="0">
                <a:latin typeface="Adobe Caslon Pro Bold" pitchFamily="18" charset="0"/>
              </a:rPr>
              <a:t>Sie gewann an Popularität, indem sie in der Game </a:t>
            </a:r>
            <a:r>
              <a:rPr lang="de-DE" dirty="0" err="1" smtClean="0">
                <a:latin typeface="Adobe Caslon Pro Bold" pitchFamily="18" charset="0"/>
              </a:rPr>
              <a:t>of</a:t>
            </a:r>
            <a:r>
              <a:rPr lang="de-DE" dirty="0" smtClean="0">
                <a:latin typeface="Adobe Caslon Pro Bold" pitchFamily="18" charset="0"/>
              </a:rPr>
              <a:t> Thrones-Reihe auftrat</a:t>
            </a:r>
            <a:endParaRPr lang="hr-HR" dirty="0">
              <a:latin typeface="Adobe Caslon Pro Bold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Katedrala svetog Jakova, Šibenik - Kultura | Smart Trav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762001"/>
            <a:ext cx="4953000" cy="3552230"/>
          </a:xfrm>
          <a:prstGeom prst="rect">
            <a:avLst/>
          </a:prstGeom>
          <a:noFill/>
        </p:spPr>
      </p:pic>
      <p:pic>
        <p:nvPicPr>
          <p:cNvPr id="37892" name="Picture 4" descr="Katedrala sv. Jakova - Maturalac 7.f 2. grup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3001962"/>
            <a:ext cx="5867400" cy="305593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latin typeface="Castellar" pitchFamily="18" charset="0"/>
              </a:rPr>
              <a:t>STARI GRAD EBENE, INSEL HVAR</a:t>
            </a:r>
            <a:endParaRPr lang="hr-HR" dirty="0">
              <a:latin typeface="Castellar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latin typeface="Adobe Caslon Pro Bold" pitchFamily="18" charset="0"/>
              </a:rPr>
              <a:t>Die </a:t>
            </a:r>
            <a:r>
              <a:rPr lang="de-DE" dirty="0" err="1" smtClean="0">
                <a:latin typeface="Adobe Caslon Pro Bold" pitchFamily="18" charset="0"/>
              </a:rPr>
              <a:t>Stari</a:t>
            </a:r>
            <a:r>
              <a:rPr lang="de-DE" dirty="0" smtClean="0">
                <a:latin typeface="Adobe Caslon Pro Bold" pitchFamily="18" charset="0"/>
              </a:rPr>
              <a:t> Grad Ebene ist ein Agrarland, das von Griechen gebaut wurde, die das Gebiet im 4. Jahrhundert v. Chr. Kolonisierten</a:t>
            </a:r>
            <a:endParaRPr lang="hr-HR" dirty="0" smtClean="0">
              <a:latin typeface="Adobe Caslon Pro Bold" pitchFamily="18" charset="0"/>
            </a:endParaRPr>
          </a:p>
          <a:p>
            <a:r>
              <a:rPr lang="de-DE" dirty="0" smtClean="0">
                <a:latin typeface="Adobe Caslon Pro Bold" pitchFamily="18" charset="0"/>
              </a:rPr>
              <a:t>Die Ebene zeigt auch das System, das die Griechen zum Anbau von Feldfrüchten verwendeten</a:t>
            </a:r>
            <a:endParaRPr lang="hr-HR" dirty="0" smtClean="0">
              <a:latin typeface="Adobe Caslon Pro Bold" pitchFamily="18" charset="0"/>
            </a:endParaRPr>
          </a:p>
          <a:p>
            <a:r>
              <a:rPr lang="de-DE" dirty="0" smtClean="0">
                <a:latin typeface="Adobe Caslon Pro Bold" pitchFamily="18" charset="0"/>
              </a:rPr>
              <a:t>Die Tatsache, dass dieses Gebiet seine ursprüngliche Form über die Jahrhunderte beibehielt, machte das Gebiet zum Weltkulturerbe</a:t>
            </a:r>
            <a:endParaRPr lang="hr-HR" dirty="0">
              <a:latin typeface="Adobe Caslon Pro Bold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Starogradsko polje"/>
          <p:cNvPicPr>
            <a:picLocks noChangeAspect="1" noChangeArrowheads="1"/>
          </p:cNvPicPr>
          <p:nvPr/>
        </p:nvPicPr>
        <p:blipFill>
          <a:blip r:embed="rId2"/>
          <a:srcRect t="12608"/>
          <a:stretch>
            <a:fillRect/>
          </a:stretch>
        </p:blipFill>
        <p:spPr bwMode="auto">
          <a:xfrm>
            <a:off x="762000" y="762000"/>
            <a:ext cx="10744200" cy="52816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latin typeface="Castellar" pitchFamily="18" charset="0"/>
              </a:rPr>
              <a:t>DAS EPISKOPALKOMPLEX DER EUPHRASIUS-BASILIKA, POREČ</a:t>
            </a:r>
            <a:endParaRPr lang="hr-HR" dirty="0">
              <a:latin typeface="Castellar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latin typeface="Adobe Caslon Pro Bold" pitchFamily="18" charset="0"/>
              </a:rPr>
              <a:t>Das Bischofskomplex der Basilika umfasst die Basilika, die Sakristei, das Baptisterium und den Glockenturm, der eine der seltenen Darstellungen byzantinischer Architektur in Kroatien darstellt</a:t>
            </a:r>
            <a:endParaRPr lang="hr-HR" dirty="0" smtClean="0">
              <a:latin typeface="Adobe Caslon Pro Bold" pitchFamily="18" charset="0"/>
            </a:endParaRPr>
          </a:p>
          <a:p>
            <a:r>
              <a:rPr lang="de-DE" dirty="0" smtClean="0">
                <a:latin typeface="Adobe Caslon Pro Bold" pitchFamily="18" charset="0"/>
              </a:rPr>
              <a:t>Die </a:t>
            </a:r>
            <a:r>
              <a:rPr lang="de-DE" dirty="0" err="1" smtClean="0">
                <a:latin typeface="Adobe Caslon Pro Bold" pitchFamily="18" charset="0"/>
              </a:rPr>
              <a:t>Euphrasius</a:t>
            </a:r>
            <a:r>
              <a:rPr lang="de-DE" dirty="0" smtClean="0">
                <a:latin typeface="Adobe Caslon Pro Bold" pitchFamily="18" charset="0"/>
              </a:rPr>
              <a:t>-Basilika wurde 1997 in die Liste aufgenommen</a:t>
            </a:r>
            <a:endParaRPr lang="hr-HR" dirty="0">
              <a:latin typeface="Adobe Caslon Pro Bold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Eufrazijeva bazilika: Mozaik neispričanih priča | Doživljaji u Istr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38199"/>
            <a:ext cx="5181600" cy="3456127"/>
          </a:xfrm>
          <a:prstGeom prst="rect">
            <a:avLst/>
          </a:prstGeom>
          <a:noFill/>
        </p:spPr>
      </p:pic>
      <p:pic>
        <p:nvPicPr>
          <p:cNvPr id="35844" name="Picture 4" descr="Eufrazijeva bazilika u Poreču | Ne propustite Poreč Istra - Službeni  turistički portal Turističke zajednice Grada Poreč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2590800"/>
            <a:ext cx="5334000" cy="3505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latin typeface="Castellar" pitchFamily="18" charset="0"/>
              </a:rPr>
              <a:t>MITTELALTERLICHE GRABSTEIN FRIEDHÖFE</a:t>
            </a:r>
            <a:endParaRPr lang="hr-HR" dirty="0">
              <a:latin typeface="Castellar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latin typeface="Adobe Caslon Pro Bold" pitchFamily="18" charset="0"/>
              </a:rPr>
              <a:t>Mittelalterliche Grabsteine verstreut in Bosnien und Herzegowina und einigen Teilen von Serbien, Kroatien und Montenegro und sie werden “</a:t>
            </a:r>
            <a:r>
              <a:rPr lang="de-DE" dirty="0" err="1" smtClean="0">
                <a:latin typeface="Adobe Caslon Pro Bold" pitchFamily="18" charset="0"/>
              </a:rPr>
              <a:t>Stećci</a:t>
            </a:r>
            <a:r>
              <a:rPr lang="de-DE" dirty="0" smtClean="0">
                <a:latin typeface="Adobe Caslon Pro Bold" pitchFamily="18" charset="0"/>
              </a:rPr>
              <a:t>” genannt</a:t>
            </a:r>
            <a:endParaRPr lang="hr-HR" dirty="0" smtClean="0">
              <a:latin typeface="Adobe Caslon Pro Bold" pitchFamily="18" charset="0"/>
            </a:endParaRPr>
          </a:p>
          <a:p>
            <a:r>
              <a:rPr lang="de-DE" dirty="0" smtClean="0">
                <a:latin typeface="Adobe Caslon Pro Bold" pitchFamily="18" charset="0"/>
              </a:rPr>
              <a:t>Sie waren sehr häufig unter katholischen und orthodoxen Anhängern, oft in altbosnischem kyrillischen Alphabet geschrieben</a:t>
            </a:r>
            <a:endParaRPr lang="hr-HR" dirty="0">
              <a:latin typeface="Adobe Caslon Pro Bold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Riznica znanja: Šta su stećci? – Školski.b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85801"/>
            <a:ext cx="10706100" cy="548639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astellar" pitchFamily="18" charset="0"/>
              </a:rPr>
              <a:t>ÜBER KROATIEN</a:t>
            </a:r>
            <a:endParaRPr lang="hr-HR" dirty="0">
              <a:latin typeface="Castellar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err="1" smtClean="0">
                <a:latin typeface="Adobe Caslon Pro Bold" pitchFamily="18" charset="0"/>
              </a:rPr>
              <a:t>Kroatien</a:t>
            </a:r>
            <a:r>
              <a:rPr lang="hr-HR" dirty="0" smtClean="0">
                <a:latin typeface="Adobe Caslon Pro Bold" pitchFamily="18" charset="0"/>
              </a:rPr>
              <a:t>, </a:t>
            </a:r>
            <a:r>
              <a:rPr lang="hr-HR" dirty="0" err="1" smtClean="0">
                <a:latin typeface="Adobe Caslon Pro Bold" pitchFamily="18" charset="0"/>
              </a:rPr>
              <a:t>das</a:t>
            </a:r>
            <a:r>
              <a:rPr lang="hr-HR" dirty="0" smtClean="0">
                <a:latin typeface="Adobe Caslon Pro Bold" pitchFamily="18" charset="0"/>
              </a:rPr>
              <a:t> </a:t>
            </a:r>
            <a:r>
              <a:rPr lang="hr-HR" dirty="0" err="1" smtClean="0">
                <a:latin typeface="Adobe Caslon Pro Bold" pitchFamily="18" charset="0"/>
              </a:rPr>
              <a:t>Land</a:t>
            </a:r>
            <a:r>
              <a:rPr lang="hr-HR" dirty="0" smtClean="0">
                <a:latin typeface="Adobe Caslon Pro Bold" pitchFamily="18" charset="0"/>
              </a:rPr>
              <a:t> der </a:t>
            </a:r>
            <a:r>
              <a:rPr lang="hr-HR" dirty="0" err="1" smtClean="0">
                <a:latin typeface="Adobe Caslon Pro Bold" pitchFamily="18" charset="0"/>
              </a:rPr>
              <a:t>tausend</a:t>
            </a:r>
            <a:r>
              <a:rPr lang="hr-HR" dirty="0" smtClean="0">
                <a:latin typeface="Adobe Caslon Pro Bold" pitchFamily="18" charset="0"/>
              </a:rPr>
              <a:t> </a:t>
            </a:r>
            <a:r>
              <a:rPr lang="hr-HR" dirty="0" err="1" smtClean="0">
                <a:latin typeface="Adobe Caslon Pro Bold" pitchFamily="18" charset="0"/>
              </a:rPr>
              <a:t>Inseln</a:t>
            </a:r>
            <a:r>
              <a:rPr lang="hr-HR" dirty="0" smtClean="0">
                <a:latin typeface="Adobe Caslon Pro Bold" pitchFamily="18" charset="0"/>
              </a:rPr>
              <a:t>, </a:t>
            </a:r>
            <a:r>
              <a:rPr lang="hr-HR" dirty="0" err="1" smtClean="0">
                <a:latin typeface="Adobe Caslon Pro Bold" pitchFamily="18" charset="0"/>
              </a:rPr>
              <a:t>reich</a:t>
            </a:r>
            <a:r>
              <a:rPr lang="hr-HR" dirty="0" smtClean="0">
                <a:latin typeface="Adobe Caslon Pro Bold" pitchFamily="18" charset="0"/>
              </a:rPr>
              <a:t> </a:t>
            </a:r>
            <a:r>
              <a:rPr lang="hr-HR" dirty="0" err="1" smtClean="0">
                <a:latin typeface="Adobe Caslon Pro Bold" pitchFamily="18" charset="0"/>
              </a:rPr>
              <a:t>an</a:t>
            </a:r>
            <a:r>
              <a:rPr lang="hr-HR" dirty="0" smtClean="0">
                <a:latin typeface="Adobe Caslon Pro Bold" pitchFamily="18" charset="0"/>
              </a:rPr>
              <a:t> </a:t>
            </a:r>
            <a:r>
              <a:rPr lang="hr-HR" dirty="0" err="1" smtClean="0">
                <a:latin typeface="Adobe Caslon Pro Bold" pitchFamily="18" charset="0"/>
              </a:rPr>
              <a:t>tausendjährigem</a:t>
            </a:r>
            <a:r>
              <a:rPr lang="hr-HR" dirty="0" smtClean="0">
                <a:latin typeface="Adobe Caslon Pro Bold" pitchFamily="18" charset="0"/>
              </a:rPr>
              <a:t> </a:t>
            </a:r>
            <a:r>
              <a:rPr lang="hr-HR" dirty="0" err="1" smtClean="0">
                <a:latin typeface="Adobe Caslon Pro Bold" pitchFamily="18" charset="0"/>
              </a:rPr>
              <a:t>Kulturerbe</a:t>
            </a:r>
            <a:r>
              <a:rPr lang="hr-HR" dirty="0" smtClean="0">
                <a:latin typeface="Adobe Caslon Pro Bold" pitchFamily="18" charset="0"/>
              </a:rPr>
              <a:t>, </a:t>
            </a:r>
            <a:r>
              <a:rPr lang="hr-HR" dirty="0" err="1" smtClean="0">
                <a:latin typeface="Adobe Caslon Pro Bold" pitchFamily="18" charset="0"/>
              </a:rPr>
              <a:t>unglaublicher</a:t>
            </a:r>
            <a:r>
              <a:rPr lang="hr-HR" dirty="0" smtClean="0">
                <a:latin typeface="Adobe Caslon Pro Bold" pitchFamily="18" charset="0"/>
              </a:rPr>
              <a:t> </a:t>
            </a:r>
            <a:r>
              <a:rPr lang="hr-HR" dirty="0" err="1" smtClean="0">
                <a:latin typeface="Adobe Caslon Pro Bold" pitchFamily="18" charset="0"/>
              </a:rPr>
              <a:t>natürlicher</a:t>
            </a:r>
            <a:r>
              <a:rPr lang="hr-HR" dirty="0" smtClean="0">
                <a:latin typeface="Adobe Caslon Pro Bold" pitchFamily="18" charset="0"/>
              </a:rPr>
              <a:t> </a:t>
            </a:r>
            <a:r>
              <a:rPr lang="hr-HR" dirty="0" err="1" smtClean="0">
                <a:latin typeface="Adobe Caslon Pro Bold" pitchFamily="18" charset="0"/>
              </a:rPr>
              <a:t>Schönheit</a:t>
            </a:r>
            <a:r>
              <a:rPr lang="hr-HR" dirty="0" smtClean="0">
                <a:latin typeface="Adobe Caslon Pro Bold" pitchFamily="18" charset="0"/>
              </a:rPr>
              <a:t> </a:t>
            </a:r>
            <a:r>
              <a:rPr lang="hr-HR" dirty="0" err="1" smtClean="0">
                <a:latin typeface="Adobe Caslon Pro Bold" pitchFamily="18" charset="0"/>
              </a:rPr>
              <a:t>und</a:t>
            </a:r>
            <a:r>
              <a:rPr lang="hr-HR" dirty="0" smtClean="0">
                <a:latin typeface="Adobe Caslon Pro Bold" pitchFamily="18" charset="0"/>
              </a:rPr>
              <a:t> </a:t>
            </a:r>
            <a:r>
              <a:rPr lang="hr-HR" dirty="0" err="1" smtClean="0">
                <a:latin typeface="Adobe Caslon Pro Bold" pitchFamily="18" charset="0"/>
              </a:rPr>
              <a:t>Gastronomie</a:t>
            </a:r>
            <a:endParaRPr lang="hr-HR" dirty="0" smtClean="0">
              <a:latin typeface="Adobe Caslon Pro Bold" pitchFamily="18" charset="0"/>
            </a:endParaRPr>
          </a:p>
          <a:p>
            <a:r>
              <a:rPr lang="hr-HR" dirty="0" err="1" smtClean="0">
                <a:latin typeface="Adobe Caslon Pro Bold" pitchFamily="18" charset="0"/>
              </a:rPr>
              <a:t>Kroatien</a:t>
            </a:r>
            <a:r>
              <a:rPr lang="hr-HR" dirty="0" smtClean="0">
                <a:latin typeface="Adobe Caslon Pro Bold" pitchFamily="18" charset="0"/>
              </a:rPr>
              <a:t> </a:t>
            </a:r>
            <a:r>
              <a:rPr lang="hr-HR" dirty="0" err="1" smtClean="0">
                <a:latin typeface="Adobe Caslon Pro Bold" pitchFamily="18" charset="0"/>
              </a:rPr>
              <a:t>ist</a:t>
            </a:r>
            <a:r>
              <a:rPr lang="hr-HR" dirty="0" smtClean="0">
                <a:latin typeface="Adobe Caslon Pro Bold" pitchFamily="18" charset="0"/>
              </a:rPr>
              <a:t> </a:t>
            </a:r>
            <a:r>
              <a:rPr lang="hr-HR" dirty="0" err="1" smtClean="0">
                <a:latin typeface="Adobe Caslon Pro Bold" pitchFamily="18" charset="0"/>
              </a:rPr>
              <a:t>ein</a:t>
            </a:r>
            <a:r>
              <a:rPr lang="hr-HR" dirty="0" smtClean="0">
                <a:latin typeface="Adobe Caslon Pro Bold" pitchFamily="18" charset="0"/>
              </a:rPr>
              <a:t> </a:t>
            </a:r>
            <a:r>
              <a:rPr lang="hr-HR" dirty="0" err="1" smtClean="0">
                <a:latin typeface="Adobe Caslon Pro Bold" pitchFamily="18" charset="0"/>
              </a:rPr>
              <a:t>mediterraner</a:t>
            </a:r>
            <a:r>
              <a:rPr lang="hr-HR" dirty="0" smtClean="0">
                <a:latin typeface="Adobe Caslon Pro Bold" pitchFamily="18" charset="0"/>
              </a:rPr>
              <a:t>, </a:t>
            </a:r>
            <a:r>
              <a:rPr lang="hr-HR" dirty="0" err="1" smtClean="0">
                <a:latin typeface="Adobe Caslon Pro Bold" pitchFamily="18" charset="0"/>
              </a:rPr>
              <a:t>mitteleuropäischer</a:t>
            </a:r>
            <a:r>
              <a:rPr lang="hr-HR" dirty="0" smtClean="0">
                <a:latin typeface="Adobe Caslon Pro Bold" pitchFamily="18" charset="0"/>
              </a:rPr>
              <a:t> </a:t>
            </a:r>
            <a:r>
              <a:rPr lang="hr-HR" dirty="0" err="1" smtClean="0">
                <a:latin typeface="Adobe Caslon Pro Bold" pitchFamily="18" charset="0"/>
              </a:rPr>
              <a:t>Staat</a:t>
            </a:r>
            <a:r>
              <a:rPr lang="hr-HR" dirty="0" smtClean="0">
                <a:latin typeface="Adobe Caslon Pro Bold" pitchFamily="18" charset="0"/>
              </a:rPr>
              <a:t>, der </a:t>
            </a:r>
            <a:r>
              <a:rPr lang="hr-HR" dirty="0" err="1" smtClean="0">
                <a:latin typeface="Adobe Caslon Pro Bold" pitchFamily="18" charset="0"/>
              </a:rPr>
              <a:t>entlang</a:t>
            </a:r>
            <a:r>
              <a:rPr lang="hr-HR" dirty="0" smtClean="0">
                <a:latin typeface="Adobe Caslon Pro Bold" pitchFamily="18" charset="0"/>
              </a:rPr>
              <a:t> </a:t>
            </a:r>
            <a:r>
              <a:rPr lang="hr-HR" dirty="0" err="1" smtClean="0">
                <a:latin typeface="Adobe Caslon Pro Bold" pitchFamily="18" charset="0"/>
              </a:rPr>
              <a:t>der</a:t>
            </a:r>
            <a:r>
              <a:rPr lang="hr-HR" dirty="0" smtClean="0">
                <a:latin typeface="Adobe Caslon Pro Bold" pitchFamily="18" charset="0"/>
              </a:rPr>
              <a:t> </a:t>
            </a:r>
            <a:r>
              <a:rPr lang="hr-HR" dirty="0" err="1" smtClean="0">
                <a:latin typeface="Adobe Caslon Pro Bold" pitchFamily="18" charset="0"/>
              </a:rPr>
              <a:t>ganzen</a:t>
            </a:r>
            <a:r>
              <a:rPr lang="hr-HR" dirty="0" smtClean="0">
                <a:latin typeface="Adobe Caslon Pro Bold" pitchFamily="18" charset="0"/>
              </a:rPr>
              <a:t> </a:t>
            </a:r>
            <a:r>
              <a:rPr lang="hr-HR" dirty="0" err="1" smtClean="0">
                <a:latin typeface="Adobe Caslon Pro Bold" pitchFamily="18" charset="0"/>
              </a:rPr>
              <a:t>Küste</a:t>
            </a:r>
            <a:r>
              <a:rPr lang="hr-HR" dirty="0" smtClean="0">
                <a:latin typeface="Adobe Caslon Pro Bold" pitchFamily="18" charset="0"/>
              </a:rPr>
              <a:t> </a:t>
            </a:r>
            <a:r>
              <a:rPr lang="hr-HR" dirty="0" err="1" smtClean="0">
                <a:latin typeface="Adobe Caslon Pro Bold" pitchFamily="18" charset="0"/>
              </a:rPr>
              <a:t>vom</a:t>
            </a:r>
            <a:r>
              <a:rPr lang="hr-HR" dirty="0" smtClean="0">
                <a:latin typeface="Adobe Caslon Pro Bold" pitchFamily="18" charset="0"/>
              </a:rPr>
              <a:t> </a:t>
            </a:r>
            <a:r>
              <a:rPr lang="hr-HR" dirty="0" err="1" smtClean="0">
                <a:latin typeface="Adobe Caslon Pro Bold" pitchFamily="18" charset="0"/>
              </a:rPr>
              <a:t>Adriatischen</a:t>
            </a:r>
            <a:r>
              <a:rPr lang="hr-HR" dirty="0" smtClean="0">
                <a:latin typeface="Adobe Caslon Pro Bold" pitchFamily="18" charset="0"/>
              </a:rPr>
              <a:t> </a:t>
            </a:r>
            <a:r>
              <a:rPr lang="hr-HR" dirty="0" err="1" smtClean="0">
                <a:latin typeface="Adobe Caslon Pro Bold" pitchFamily="18" charset="0"/>
              </a:rPr>
              <a:t>Meer</a:t>
            </a:r>
            <a:r>
              <a:rPr lang="hr-HR" dirty="0" smtClean="0">
                <a:latin typeface="Adobe Caslon Pro Bold" pitchFamily="18" charset="0"/>
              </a:rPr>
              <a:t> </a:t>
            </a:r>
            <a:r>
              <a:rPr lang="hr-HR" dirty="0" err="1" smtClean="0">
                <a:latin typeface="Adobe Caslon Pro Bold" pitchFamily="18" charset="0"/>
              </a:rPr>
              <a:t>umgeben</a:t>
            </a:r>
            <a:r>
              <a:rPr lang="hr-HR" dirty="0" smtClean="0">
                <a:latin typeface="Adobe Caslon Pro Bold" pitchFamily="18" charset="0"/>
              </a:rPr>
              <a:t> </a:t>
            </a:r>
            <a:r>
              <a:rPr lang="hr-HR" dirty="0" err="1" smtClean="0">
                <a:latin typeface="Adobe Caslon Pro Bold" pitchFamily="18" charset="0"/>
              </a:rPr>
              <a:t>ist</a:t>
            </a:r>
            <a:endParaRPr lang="hr-HR" dirty="0" smtClean="0">
              <a:latin typeface="Adobe Caslon Pro Bold" pitchFamily="18" charset="0"/>
            </a:endParaRPr>
          </a:p>
          <a:p>
            <a:r>
              <a:rPr lang="de-DE" dirty="0" smtClean="0">
                <a:latin typeface="Adobe Caslon Pro Bold" pitchFamily="18" charset="0"/>
              </a:rPr>
              <a:t>Kroatien erstreckt sich von der </a:t>
            </a:r>
            <a:r>
              <a:rPr lang="de-DE" dirty="0" err="1" smtClean="0">
                <a:latin typeface="Adobe Caslon Pro Bold" pitchFamily="18" charset="0"/>
              </a:rPr>
              <a:t>pannonischen</a:t>
            </a:r>
            <a:r>
              <a:rPr lang="de-DE" dirty="0" smtClean="0">
                <a:latin typeface="Adobe Caslon Pro Bold" pitchFamily="18" charset="0"/>
              </a:rPr>
              <a:t> Ebene bis zur Adriaküste und bildet eine ungewöhnliche Hufeisenform </a:t>
            </a:r>
            <a:br>
              <a:rPr lang="de-DE" dirty="0" smtClean="0">
                <a:latin typeface="Adobe Caslon Pro Bold" pitchFamily="18" charset="0"/>
              </a:rPr>
            </a:br>
            <a:r>
              <a:rPr lang="de-DE" dirty="0" smtClean="0">
                <a:latin typeface="Adobe Caslon Pro Bold" pitchFamily="18" charset="0"/>
              </a:rPr>
              <a:t> </a:t>
            </a:r>
            <a:br>
              <a:rPr lang="de-DE" dirty="0" smtClean="0">
                <a:latin typeface="Adobe Caslon Pro Bold" pitchFamily="18" charset="0"/>
              </a:rPr>
            </a:br>
            <a:endParaRPr lang="hr-HR" b="1" dirty="0">
              <a:latin typeface="Adobe Caslon Pro Bold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982132"/>
            <a:ext cx="10972800" cy="1303867"/>
          </a:xfrm>
        </p:spPr>
        <p:txBody>
          <a:bodyPr>
            <a:normAutofit/>
          </a:bodyPr>
          <a:lstStyle/>
          <a:p>
            <a:r>
              <a:rPr lang="hr-HR" dirty="0" smtClean="0">
                <a:latin typeface="Castellar" pitchFamily="18" charset="0"/>
              </a:rPr>
              <a:t>HISTORISCHE STADT VON TROGIR</a:t>
            </a:r>
            <a:endParaRPr lang="hr-HR" dirty="0">
              <a:latin typeface="Castellar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latin typeface="Adobe Caslon Pro Bold" pitchFamily="18" charset="0"/>
              </a:rPr>
              <a:t>Die ganze Stadt wurde 1997 zum Weltkulturerbe erklärt</a:t>
            </a:r>
            <a:endParaRPr lang="hr-HR" dirty="0" smtClean="0">
              <a:latin typeface="Adobe Caslon Pro Bold" pitchFamily="18" charset="0"/>
            </a:endParaRPr>
          </a:p>
          <a:p>
            <a:r>
              <a:rPr lang="hr-HR" dirty="0" smtClean="0">
                <a:latin typeface="Adobe Caslon Pro Bold" pitchFamily="18" charset="0"/>
              </a:rPr>
              <a:t>St.-</a:t>
            </a:r>
            <a:r>
              <a:rPr lang="hr-HR" dirty="0" err="1" smtClean="0">
                <a:latin typeface="Adobe Caslon Pro Bold" pitchFamily="18" charset="0"/>
              </a:rPr>
              <a:t>Laurentius</a:t>
            </a:r>
            <a:r>
              <a:rPr lang="hr-HR" dirty="0" smtClean="0">
                <a:latin typeface="Adobe Caslon Pro Bold" pitchFamily="18" charset="0"/>
              </a:rPr>
              <a:t>-</a:t>
            </a:r>
            <a:r>
              <a:rPr lang="hr-HR" dirty="0" err="1" smtClean="0">
                <a:latin typeface="Adobe Caslon Pro Bold" pitchFamily="18" charset="0"/>
              </a:rPr>
              <a:t>Kathedrale</a:t>
            </a:r>
            <a:r>
              <a:rPr lang="de-DE" dirty="0" smtClean="0">
                <a:latin typeface="Adobe Caslon Pro Bold" pitchFamily="18" charset="0"/>
              </a:rPr>
              <a:t>, die Hauptkirche der Stadt und eines der besten architektonischen Beispiele in Kroatien</a:t>
            </a:r>
          </a:p>
          <a:p>
            <a:r>
              <a:rPr lang="de-DE" dirty="0" smtClean="0">
                <a:latin typeface="Adobe Caslon Pro Bold" pitchFamily="18" charset="0"/>
              </a:rPr>
              <a:t>Die Festung </a:t>
            </a:r>
            <a:r>
              <a:rPr lang="de-DE" dirty="0" err="1" smtClean="0">
                <a:latin typeface="Adobe Caslon Pro Bold" pitchFamily="18" charset="0"/>
              </a:rPr>
              <a:t>Kamerlengo</a:t>
            </a:r>
            <a:r>
              <a:rPr lang="de-DE" dirty="0" smtClean="0">
                <a:latin typeface="Adobe Caslon Pro Bold" pitchFamily="18" charset="0"/>
              </a:rPr>
              <a:t>, das berühmteste Wahrzeichen von </a:t>
            </a:r>
            <a:r>
              <a:rPr lang="de-DE" dirty="0" err="1" smtClean="0">
                <a:latin typeface="Adobe Caslon Pro Bold" pitchFamily="18" charset="0"/>
              </a:rPr>
              <a:t>Trogir</a:t>
            </a:r>
            <a:r>
              <a:rPr lang="de-DE" dirty="0" smtClean="0">
                <a:latin typeface="Adobe Caslon Pro Bold" pitchFamily="18" charset="0"/>
              </a:rPr>
              <a:t>, war während der venezianischen Herrschaft der herrschende Palast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Kaštel Kamerlengo – Wikipedija"/>
          <p:cNvPicPr>
            <a:picLocks noChangeAspect="1" noChangeArrowheads="1"/>
          </p:cNvPicPr>
          <p:nvPr/>
        </p:nvPicPr>
        <p:blipFill>
          <a:blip r:embed="rId2"/>
          <a:srcRect b="11628"/>
          <a:stretch>
            <a:fillRect/>
          </a:stretch>
        </p:blipFill>
        <p:spPr bwMode="auto">
          <a:xfrm>
            <a:off x="762000" y="762000"/>
            <a:ext cx="7032702" cy="3352800"/>
          </a:xfrm>
          <a:prstGeom prst="rect">
            <a:avLst/>
          </a:prstGeom>
          <a:noFill/>
        </p:spPr>
      </p:pic>
      <p:pic>
        <p:nvPicPr>
          <p:cNvPr id="33796" name="Picture 4" descr="Trogir - sv. Lov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7200" y="990600"/>
            <a:ext cx="3372612" cy="514902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982132"/>
            <a:ext cx="10972800" cy="1303867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latin typeface="Castellar" pitchFamily="18" charset="0"/>
              </a:rPr>
              <a:t>VERTEIDIGUNGSSYSTEM VON ZADAR UND DIE NIKOLAUSFESTUNG IN ŠIBENIK</a:t>
            </a:r>
            <a:endParaRPr lang="hr-HR" dirty="0">
              <a:latin typeface="Castellar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latin typeface="Adobe Caslon Pro Bold" pitchFamily="18" charset="0"/>
              </a:rPr>
              <a:t>Diese beiden UNESCO-Stätten gehören zu einer Gruppe von sechs Verteidigungsmauern, die von der Republik Venedig zwischen dem 15. und 17. Jahrhundert an der Adriaküste errichtet wurden</a:t>
            </a:r>
            <a:endParaRPr lang="hr-HR" dirty="0" smtClean="0">
              <a:latin typeface="Adobe Caslon Pro Bold" pitchFamily="18" charset="0"/>
            </a:endParaRPr>
          </a:p>
          <a:p>
            <a:r>
              <a:rPr lang="de-DE" dirty="0" smtClean="0">
                <a:latin typeface="Adobe Caslon Pro Bold" pitchFamily="18" charset="0"/>
              </a:rPr>
              <a:t>Das Verteidigungssystem von </a:t>
            </a:r>
            <a:r>
              <a:rPr lang="de-DE" dirty="0" err="1" smtClean="0">
                <a:latin typeface="Adobe Caslon Pro Bold" pitchFamily="18" charset="0"/>
              </a:rPr>
              <a:t>Zadar</a:t>
            </a:r>
            <a:r>
              <a:rPr lang="de-DE" dirty="0" smtClean="0">
                <a:latin typeface="Adobe Caslon Pro Bold" pitchFamily="18" charset="0"/>
              </a:rPr>
              <a:t> umfasst</a:t>
            </a:r>
            <a:r>
              <a:rPr lang="de-DE" b="1" dirty="0" smtClean="0">
                <a:latin typeface="Adobe Caslon Pro Bold" pitchFamily="18" charset="0"/>
              </a:rPr>
              <a:t> </a:t>
            </a:r>
            <a:r>
              <a:rPr lang="de-DE" dirty="0" smtClean="0">
                <a:latin typeface="Adobe Caslon Pro Bold" pitchFamily="18" charset="0"/>
              </a:rPr>
              <a:t>das monumentale Land Tor</a:t>
            </a:r>
            <a:endParaRPr lang="hr-HR" dirty="0" smtClean="0">
              <a:latin typeface="Adobe Caslon Pro Bold" pitchFamily="18" charset="0"/>
            </a:endParaRPr>
          </a:p>
          <a:p>
            <a:r>
              <a:rPr lang="de-DE" dirty="0" smtClean="0">
                <a:latin typeface="Adobe Caslon Pro Bold" pitchFamily="18" charset="0"/>
              </a:rPr>
              <a:t>Die Festung hatte einen Verteidigungszweck, aber interessanterweise wurde sie nie angegriffen</a:t>
            </a:r>
            <a:endParaRPr lang="hr-HR" dirty="0">
              <a:latin typeface="Adobe Caslon Pro Bold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Gradske zidine, utvrde i vrata - Zad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762000"/>
            <a:ext cx="5181600" cy="3575305"/>
          </a:xfrm>
          <a:prstGeom prst="rect">
            <a:avLst/>
          </a:prstGeom>
          <a:noFill/>
        </p:spPr>
      </p:pic>
      <p:pic>
        <p:nvPicPr>
          <p:cNvPr id="32772" name="Picture 4" descr="Informacije o posjetu Tvrđavi sv. Nikole | Tvrđava Sv. Niko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334" y="3048000"/>
            <a:ext cx="5458178" cy="30702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982132"/>
            <a:ext cx="10972800" cy="1303867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latin typeface="Castellar" pitchFamily="18" charset="0"/>
              </a:rPr>
              <a:t>BUCHENWÄLDER DER KARPATEN UND ANDERER REGIONEN EUROPAS</a:t>
            </a:r>
            <a:endParaRPr lang="hr-HR" dirty="0">
              <a:latin typeface="Castellar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91468"/>
          </a:xfrm>
        </p:spPr>
        <p:txBody>
          <a:bodyPr>
            <a:normAutofit/>
          </a:bodyPr>
          <a:lstStyle/>
          <a:p>
            <a:r>
              <a:rPr lang="de-DE" dirty="0" smtClean="0">
                <a:latin typeface="Adobe Caslon Pro Bold" pitchFamily="18" charset="0"/>
              </a:rPr>
              <a:t>Die Buchenwälder der Urwälder der Karpaten sind die größte UNESCO-</a:t>
            </a:r>
            <a:r>
              <a:rPr lang="de-DE" dirty="0" err="1" smtClean="0">
                <a:latin typeface="Adobe Caslon Pro Bold" pitchFamily="18" charset="0"/>
              </a:rPr>
              <a:t>Welterbestätte</a:t>
            </a:r>
            <a:r>
              <a:rPr lang="de-DE" dirty="0" smtClean="0">
                <a:latin typeface="Adobe Caslon Pro Bold" pitchFamily="18" charset="0"/>
              </a:rPr>
              <a:t> in Europa, da sie sich über 12 Länder erstreckt</a:t>
            </a:r>
            <a:endParaRPr lang="hr-HR" dirty="0" smtClean="0">
              <a:latin typeface="Adobe Caslon Pro Bold" pitchFamily="18" charset="0"/>
            </a:endParaRPr>
          </a:p>
          <a:p>
            <a:r>
              <a:rPr lang="hr-HR" dirty="0" err="1" smtClean="0">
                <a:latin typeface="Adobe Caslon Pro Bold" pitchFamily="18" charset="0"/>
              </a:rPr>
              <a:t>Der</a:t>
            </a:r>
            <a:r>
              <a:rPr lang="hr-HR" dirty="0" smtClean="0">
                <a:latin typeface="Adobe Caslon Pro Bold" pitchFamily="18" charset="0"/>
              </a:rPr>
              <a:t> </a:t>
            </a:r>
            <a:r>
              <a:rPr lang="hr-HR" dirty="0" err="1" smtClean="0">
                <a:latin typeface="Adobe Caslon Pro Bold" pitchFamily="18" charset="0"/>
              </a:rPr>
              <a:t>kroatische</a:t>
            </a:r>
            <a:r>
              <a:rPr lang="hr-HR" dirty="0" smtClean="0">
                <a:latin typeface="Adobe Caslon Pro Bold" pitchFamily="18" charset="0"/>
              </a:rPr>
              <a:t> </a:t>
            </a:r>
            <a:r>
              <a:rPr lang="hr-HR" dirty="0" err="1" smtClean="0">
                <a:latin typeface="Adobe Caslon Pro Bold" pitchFamily="18" charset="0"/>
              </a:rPr>
              <a:t>Teil</a:t>
            </a:r>
            <a:r>
              <a:rPr lang="hr-HR" dirty="0" smtClean="0">
                <a:latin typeface="Adobe Caslon Pro Bold" pitchFamily="18" charset="0"/>
              </a:rPr>
              <a:t> der </a:t>
            </a:r>
            <a:r>
              <a:rPr lang="hr-HR" dirty="0" err="1" smtClean="0">
                <a:latin typeface="Adobe Caslon Pro Bold" pitchFamily="18" charset="0"/>
              </a:rPr>
              <a:t>Karpaten</a:t>
            </a:r>
            <a:r>
              <a:rPr lang="hr-HR" dirty="0" smtClean="0">
                <a:latin typeface="Adobe Caslon Pro Bold" pitchFamily="18" charset="0"/>
              </a:rPr>
              <a:t> </a:t>
            </a:r>
            <a:r>
              <a:rPr lang="hr-HR" dirty="0" err="1" smtClean="0">
                <a:latin typeface="Adobe Caslon Pro Bold" pitchFamily="18" charset="0"/>
              </a:rPr>
              <a:t>bildet</a:t>
            </a:r>
            <a:r>
              <a:rPr lang="hr-HR" dirty="0" smtClean="0">
                <a:latin typeface="Adobe Caslon Pro Bold" pitchFamily="18" charset="0"/>
              </a:rPr>
              <a:t> </a:t>
            </a:r>
            <a:r>
              <a:rPr lang="hr-HR" dirty="0" err="1" smtClean="0">
                <a:latin typeface="Adobe Caslon Pro Bold" pitchFamily="18" charset="0"/>
              </a:rPr>
              <a:t>den</a:t>
            </a:r>
            <a:r>
              <a:rPr lang="hr-HR" dirty="0" smtClean="0">
                <a:latin typeface="Adobe Caslon Pro Bold" pitchFamily="18" charset="0"/>
              </a:rPr>
              <a:t> </a:t>
            </a:r>
            <a:r>
              <a:rPr lang="hr-HR" dirty="0" err="1" smtClean="0">
                <a:latin typeface="Adobe Caslon Pro Bold" pitchFamily="18" charset="0"/>
              </a:rPr>
              <a:t>Nationalpark</a:t>
            </a:r>
            <a:r>
              <a:rPr lang="hr-HR" dirty="0" smtClean="0">
                <a:latin typeface="Adobe Caslon Pro Bold" pitchFamily="18" charset="0"/>
              </a:rPr>
              <a:t> Paklenica </a:t>
            </a:r>
            <a:r>
              <a:rPr lang="hr-HR" dirty="0" err="1" smtClean="0">
                <a:latin typeface="Adobe Caslon Pro Bold" pitchFamily="18" charset="0"/>
              </a:rPr>
              <a:t>und</a:t>
            </a:r>
            <a:r>
              <a:rPr lang="hr-HR" dirty="0" smtClean="0">
                <a:latin typeface="Adobe Caslon Pro Bold" pitchFamily="18" charset="0"/>
              </a:rPr>
              <a:t> </a:t>
            </a:r>
            <a:r>
              <a:rPr lang="hr-HR" dirty="0" err="1" smtClean="0">
                <a:latin typeface="Adobe Caslon Pro Bold" pitchFamily="18" charset="0"/>
              </a:rPr>
              <a:t>den</a:t>
            </a:r>
            <a:r>
              <a:rPr lang="hr-HR" dirty="0" smtClean="0">
                <a:latin typeface="Adobe Caslon Pro Bold" pitchFamily="18" charset="0"/>
              </a:rPr>
              <a:t> </a:t>
            </a:r>
            <a:r>
              <a:rPr lang="hr-HR" dirty="0" err="1" smtClean="0">
                <a:latin typeface="Adobe Caslon Pro Bold" pitchFamily="18" charset="0"/>
              </a:rPr>
              <a:t>Nationalpark</a:t>
            </a:r>
            <a:r>
              <a:rPr lang="hr-HR" dirty="0" smtClean="0">
                <a:latin typeface="Adobe Caslon Pro Bold" pitchFamily="18" charset="0"/>
              </a:rPr>
              <a:t> </a:t>
            </a:r>
            <a:r>
              <a:rPr lang="hr-HR" dirty="0" err="1" smtClean="0">
                <a:latin typeface="Adobe Caslon Pro Bold" pitchFamily="18" charset="0"/>
              </a:rPr>
              <a:t>Nördliches</a:t>
            </a:r>
            <a:r>
              <a:rPr lang="hr-HR" dirty="0" smtClean="0">
                <a:latin typeface="Adobe Caslon Pro Bold" pitchFamily="18" charset="0"/>
              </a:rPr>
              <a:t> Velebit mit </a:t>
            </a:r>
            <a:r>
              <a:rPr lang="hr-HR" dirty="0" err="1" smtClean="0">
                <a:latin typeface="Adobe Caslon Pro Bold" pitchFamily="18" charset="0"/>
              </a:rPr>
              <a:t>ihren</a:t>
            </a:r>
            <a:r>
              <a:rPr lang="hr-HR" dirty="0" smtClean="0">
                <a:latin typeface="Adobe Caslon Pro Bold" pitchFamily="18" charset="0"/>
              </a:rPr>
              <a:t> </a:t>
            </a:r>
            <a:r>
              <a:rPr lang="hr-HR" dirty="0" err="1" smtClean="0">
                <a:latin typeface="Adobe Caslon Pro Bold" pitchFamily="18" charset="0"/>
              </a:rPr>
              <a:t>strengen</a:t>
            </a:r>
            <a:r>
              <a:rPr lang="hr-HR" dirty="0" smtClean="0">
                <a:latin typeface="Adobe Caslon Pro Bold" pitchFamily="18" charset="0"/>
              </a:rPr>
              <a:t> </a:t>
            </a:r>
            <a:r>
              <a:rPr lang="hr-HR" dirty="0" err="1" smtClean="0">
                <a:latin typeface="Adobe Caslon Pro Bold" pitchFamily="18" charset="0"/>
              </a:rPr>
              <a:t>Reservaten</a:t>
            </a:r>
            <a:r>
              <a:rPr lang="hr-HR" dirty="0" smtClean="0">
                <a:latin typeface="Adobe Caslon Pro Bold" pitchFamily="18" charset="0"/>
              </a:rPr>
              <a:t> </a:t>
            </a:r>
            <a:r>
              <a:rPr lang="hr-HR" dirty="0" err="1" smtClean="0">
                <a:latin typeface="Adobe Caslon Pro Bold" pitchFamily="18" charset="0"/>
              </a:rPr>
              <a:t>Hajducki</a:t>
            </a:r>
            <a:r>
              <a:rPr lang="hr-HR" dirty="0" smtClean="0">
                <a:latin typeface="Adobe Caslon Pro Bold" pitchFamily="18" charset="0"/>
              </a:rPr>
              <a:t> </a:t>
            </a:r>
            <a:r>
              <a:rPr lang="hr-HR" dirty="0" err="1" smtClean="0">
                <a:latin typeface="Adobe Caslon Pro Bold" pitchFamily="18" charset="0"/>
              </a:rPr>
              <a:t>und</a:t>
            </a:r>
            <a:r>
              <a:rPr lang="hr-HR" dirty="0" smtClean="0">
                <a:latin typeface="Adobe Caslon Pro Bold" pitchFamily="18" charset="0"/>
              </a:rPr>
              <a:t> </a:t>
            </a:r>
            <a:r>
              <a:rPr lang="hr-HR" dirty="0" err="1" smtClean="0">
                <a:latin typeface="Adobe Caslon Pro Bold" pitchFamily="18" charset="0"/>
              </a:rPr>
              <a:t>Rozanski</a:t>
            </a:r>
            <a:r>
              <a:rPr lang="hr-HR" dirty="0" smtClean="0">
                <a:latin typeface="Adobe Caslon Pro Bold" pitchFamily="18" charset="0"/>
              </a:rPr>
              <a:t> kukovi</a:t>
            </a:r>
          </a:p>
          <a:p>
            <a:r>
              <a:rPr lang="de-DE" dirty="0" smtClean="0">
                <a:latin typeface="Adobe Caslon Pro Bold" pitchFamily="18" charset="0"/>
              </a:rPr>
              <a:t>Der Schwerpunkt der UNESCO liegt auf der Erhaltung der Buchenwälder in Europa und auf diese Weise wird die Entwicklung des europäischen Ökosystems gefördert</a:t>
            </a:r>
            <a:endParaRPr lang="hr-HR" dirty="0">
              <a:latin typeface="Adobe Caslon Pro Bold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Iskonske i drevne bukove šume Karpata i drugih regija Euro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3100386"/>
            <a:ext cx="5359400" cy="3014663"/>
          </a:xfrm>
          <a:prstGeom prst="rect">
            <a:avLst/>
          </a:prstGeom>
          <a:noFill/>
        </p:spPr>
      </p:pic>
      <p:pic>
        <p:nvPicPr>
          <p:cNvPr id="31746" name="Picture 2" descr="Iskonske i drevne bukove šume Karpata i drugih regija Europ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1" y="762000"/>
            <a:ext cx="5867399" cy="33004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>
                <a:latin typeface="Castellar" pitchFamily="18" charset="0"/>
              </a:rPr>
              <a:t>VIELEN DANK!</a:t>
            </a:r>
            <a:endParaRPr lang="hr-HR" dirty="0">
              <a:latin typeface="Castellar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roatien - Unterkünfte, Hotels und Wohnungen für alle, die im Urlaub nach  Kroatien fahren möcht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447800"/>
            <a:ext cx="10663692" cy="395041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astellar" pitchFamily="18" charset="0"/>
              </a:rPr>
              <a:t>ÜBER UNESCO</a:t>
            </a:r>
            <a:endParaRPr lang="hr-HR" dirty="0">
              <a:latin typeface="Castellar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latin typeface="Adobe Caslon Pro Bold" pitchFamily="18" charset="0"/>
              </a:rPr>
              <a:t>D</a:t>
            </a:r>
            <a:r>
              <a:rPr lang="de-DE" dirty="0" err="1" smtClean="0">
                <a:latin typeface="Adobe Caslon Pro Bold" pitchFamily="18" charset="0"/>
              </a:rPr>
              <a:t>ie</a:t>
            </a:r>
            <a:r>
              <a:rPr lang="de-DE" dirty="0" smtClean="0">
                <a:latin typeface="Adobe Caslon Pro Bold" pitchFamily="18" charset="0"/>
              </a:rPr>
              <a:t> UNESCO ist eine Internationale Organisation und  eine der 17  selbstständigen </a:t>
            </a:r>
            <a:r>
              <a:rPr lang="de-DE" dirty="0" err="1" smtClean="0">
                <a:latin typeface="Adobe Caslon Pro Bold" pitchFamily="18" charset="0"/>
              </a:rPr>
              <a:t>onen</a:t>
            </a:r>
            <a:r>
              <a:rPr lang="de-DE" dirty="0" smtClean="0">
                <a:latin typeface="Adobe Caslon Pro Bold" pitchFamily="18" charset="0"/>
              </a:rPr>
              <a:t> der Vereinten Nationen</a:t>
            </a:r>
            <a:endParaRPr lang="hr-HR" dirty="0" smtClean="0">
              <a:latin typeface="Adobe Caslon Pro Bold" pitchFamily="18" charset="0"/>
            </a:endParaRPr>
          </a:p>
          <a:p>
            <a:r>
              <a:rPr lang="de-DE" dirty="0" smtClean="0">
                <a:latin typeface="Adobe Caslon Pro Bold" pitchFamily="18" charset="0"/>
              </a:rPr>
              <a:t>Zu den Aufgabengebieten der UNESCO gehören die Förderung von </a:t>
            </a:r>
            <a:r>
              <a:rPr lang="hr-HR" dirty="0" err="1" smtClean="0">
                <a:latin typeface="Adobe Caslon Pro Bold" pitchFamily="18" charset="0"/>
              </a:rPr>
              <a:t>Erziehung</a:t>
            </a:r>
            <a:r>
              <a:rPr lang="hr-HR" dirty="0" smtClean="0">
                <a:latin typeface="Adobe Caslon Pro Bold" pitchFamily="18" charset="0"/>
              </a:rPr>
              <a:t>, </a:t>
            </a:r>
            <a:r>
              <a:rPr lang="hr-HR" dirty="0" err="1" smtClean="0">
                <a:latin typeface="Adobe Caslon Pro Bold" pitchFamily="18" charset="0"/>
              </a:rPr>
              <a:t>Wissenschaft</a:t>
            </a:r>
            <a:r>
              <a:rPr lang="hr-HR" dirty="0" smtClean="0">
                <a:latin typeface="Adobe Caslon Pro Bold" pitchFamily="18" charset="0"/>
              </a:rPr>
              <a:t> </a:t>
            </a:r>
            <a:r>
              <a:rPr lang="hr-HR" dirty="0" err="1" smtClean="0">
                <a:latin typeface="Adobe Caslon Pro Bold" pitchFamily="18" charset="0"/>
              </a:rPr>
              <a:t>und</a:t>
            </a:r>
            <a:r>
              <a:rPr lang="hr-HR" dirty="0" smtClean="0">
                <a:latin typeface="Adobe Caslon Pro Bold" pitchFamily="18" charset="0"/>
              </a:rPr>
              <a:t> </a:t>
            </a:r>
            <a:r>
              <a:rPr lang="hr-HR" dirty="0" err="1" smtClean="0">
                <a:latin typeface="Adobe Caslon Pro Bold" pitchFamily="18" charset="0"/>
              </a:rPr>
              <a:t>Kultur</a:t>
            </a:r>
            <a:r>
              <a:rPr lang="hr-HR" dirty="0" smtClean="0">
                <a:latin typeface="Adobe Caslon Pro Bold" pitchFamily="18" charset="0"/>
              </a:rPr>
              <a:t> </a:t>
            </a:r>
            <a:r>
              <a:rPr lang="hr-HR" dirty="0" err="1" smtClean="0">
                <a:latin typeface="Adobe Caslon Pro Bold" pitchFamily="18" charset="0"/>
              </a:rPr>
              <a:t>sowie</a:t>
            </a:r>
            <a:r>
              <a:rPr lang="hr-HR" dirty="0" smtClean="0">
                <a:latin typeface="Adobe Caslon Pro Bold" pitchFamily="18" charset="0"/>
              </a:rPr>
              <a:t> </a:t>
            </a:r>
            <a:r>
              <a:rPr lang="hr-HR" dirty="0" err="1" smtClean="0">
                <a:latin typeface="Adobe Caslon Pro Bold" pitchFamily="18" charset="0"/>
              </a:rPr>
              <a:t>Kommunikation</a:t>
            </a:r>
            <a:r>
              <a:rPr lang="hr-HR" dirty="0" smtClean="0">
                <a:latin typeface="Adobe Caslon Pro Bold" pitchFamily="18" charset="0"/>
              </a:rPr>
              <a:t> </a:t>
            </a:r>
            <a:r>
              <a:rPr lang="hr-HR" dirty="0" err="1" smtClean="0">
                <a:latin typeface="Adobe Caslon Pro Bold" pitchFamily="18" charset="0"/>
              </a:rPr>
              <a:t>und</a:t>
            </a:r>
            <a:r>
              <a:rPr lang="hr-HR" dirty="0" smtClean="0">
                <a:latin typeface="Adobe Caslon Pro Bold" pitchFamily="18" charset="0"/>
              </a:rPr>
              <a:t> </a:t>
            </a:r>
            <a:r>
              <a:rPr lang="hr-HR" dirty="0" err="1" smtClean="0">
                <a:latin typeface="Adobe Caslon Pro Bold" pitchFamily="18" charset="0"/>
              </a:rPr>
              <a:t>Information</a:t>
            </a:r>
            <a:endParaRPr lang="hr-HR" dirty="0" smtClean="0">
              <a:latin typeface="Adobe Caslon Pro Bold" pitchFamily="18" charset="0"/>
            </a:endParaRPr>
          </a:p>
          <a:p>
            <a:r>
              <a:rPr lang="hr-HR" dirty="0" smtClean="0">
                <a:latin typeface="Adobe Caslon Pro Bold" pitchFamily="18" charset="0"/>
              </a:rPr>
              <a:t>UNESCO </a:t>
            </a:r>
            <a:r>
              <a:rPr lang="hr-HR" dirty="0" err="1" smtClean="0">
                <a:latin typeface="Adobe Caslon Pro Bold" pitchFamily="18" charset="0"/>
              </a:rPr>
              <a:t>Motto</a:t>
            </a:r>
            <a:r>
              <a:rPr lang="hr-HR" dirty="0" smtClean="0">
                <a:latin typeface="Adobe Caslon Pro Bold" pitchFamily="18" charset="0"/>
              </a:rPr>
              <a:t> – “</a:t>
            </a:r>
            <a:r>
              <a:rPr lang="de-DE" dirty="0" smtClean="0">
                <a:latin typeface="Adobe Caslon Pro Bold" pitchFamily="18" charset="0"/>
              </a:rPr>
              <a:t>Wir müssen die Verteidigung des Friedens in den Köpfen von Frauen und Männern aufbauen</a:t>
            </a:r>
            <a:r>
              <a:rPr lang="hr-HR" dirty="0" smtClean="0">
                <a:latin typeface="Adobe Caslon Pro Bold" pitchFamily="18" charset="0"/>
              </a:rPr>
              <a:t>”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USA Pulls Out of UNESCO: Long History Behind the Decision | Ti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85800"/>
            <a:ext cx="10668000" cy="550672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latin typeface="Castellar" pitchFamily="18" charset="0"/>
              </a:rPr>
              <a:t>NATIONALPARK PLITVICER SEEN</a:t>
            </a:r>
            <a:endParaRPr lang="hr-HR" dirty="0">
              <a:latin typeface="Castellar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latin typeface="Adobe Caslon Pro Bold" pitchFamily="18" charset="0"/>
              </a:rPr>
              <a:t>Nationalpark </a:t>
            </a:r>
            <a:r>
              <a:rPr lang="de-DE" dirty="0" err="1" smtClean="0">
                <a:latin typeface="Adobe Caslon Pro Bold" pitchFamily="18" charset="0"/>
              </a:rPr>
              <a:t>Plitvicer</a:t>
            </a:r>
            <a:r>
              <a:rPr lang="de-DE" dirty="0" smtClean="0">
                <a:latin typeface="Adobe Caslon Pro Bold" pitchFamily="18" charset="0"/>
              </a:rPr>
              <a:t> Seen ist der größte, älteste und meistbesuchte Nationalpark in Kroatien</a:t>
            </a:r>
            <a:endParaRPr lang="hr-HR" dirty="0" smtClean="0">
              <a:latin typeface="Adobe Caslon Pro Bold" pitchFamily="18" charset="0"/>
            </a:endParaRPr>
          </a:p>
          <a:p>
            <a:r>
              <a:rPr lang="de-DE" dirty="0" err="1" smtClean="0">
                <a:latin typeface="Adobe Caslon Pro Bold" pitchFamily="18" charset="0"/>
              </a:rPr>
              <a:t>Plitvice</a:t>
            </a:r>
            <a:r>
              <a:rPr lang="de-DE" dirty="0" smtClean="0">
                <a:latin typeface="Adobe Caslon Pro Bold" pitchFamily="18" charset="0"/>
              </a:rPr>
              <a:t> hat eine reiche Flora und Fauna und 16 berühmte Seen mit zahlreichen Wasserfällen</a:t>
            </a:r>
          </a:p>
          <a:p>
            <a:r>
              <a:rPr lang="de-DE" dirty="0" smtClean="0">
                <a:latin typeface="Adobe Caslon Pro Bold" pitchFamily="18" charset="0"/>
              </a:rPr>
              <a:t>Die </a:t>
            </a:r>
            <a:r>
              <a:rPr lang="de-DE" dirty="0" err="1" smtClean="0">
                <a:latin typeface="Adobe Caslon Pro Bold" pitchFamily="18" charset="0"/>
              </a:rPr>
              <a:t>Plitvicer</a:t>
            </a:r>
            <a:r>
              <a:rPr lang="de-DE" dirty="0" smtClean="0">
                <a:latin typeface="Adobe Caslon Pro Bold" pitchFamily="18" charset="0"/>
              </a:rPr>
              <a:t> Seen werden jährlich von etwa einer Million Menschen besucht</a:t>
            </a:r>
            <a:br>
              <a:rPr lang="de-DE" dirty="0" smtClean="0">
                <a:latin typeface="Adobe Caslon Pro Bold" pitchFamily="18" charset="0"/>
              </a:rPr>
            </a:br>
            <a:endParaRPr lang="hr-HR" dirty="0">
              <a:latin typeface="Adobe Caslon Pro Bold" pitchFamily="18" charset="0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8534400" y="58674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https://youtu.be/XMs3zS__fIc</a:t>
            </a:r>
            <a:endParaRPr lang="hr-H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UNESCO ne predviđa stavljanje Plitvičkih jezera na Listu ugroženih' -  tport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38200"/>
            <a:ext cx="5148647" cy="3429000"/>
          </a:xfrm>
          <a:prstGeom prst="rect">
            <a:avLst/>
          </a:prstGeom>
          <a:noFill/>
        </p:spPr>
      </p:pic>
      <p:pic>
        <p:nvPicPr>
          <p:cNvPr id="40964" name="Picture 4" descr="Srezana cijena ulaznica za Plitvička jezera, za studente dodat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2038350"/>
            <a:ext cx="5410200" cy="40576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astellar" pitchFamily="18" charset="0"/>
              </a:rPr>
              <a:t>DIOKLETIANSPALAST, SPLIT</a:t>
            </a:r>
            <a:endParaRPr lang="hr-HR" dirty="0">
              <a:latin typeface="Castellar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latin typeface="Adobe Caslon Pro Bold" pitchFamily="18" charset="0"/>
              </a:rPr>
              <a:t>Der </a:t>
            </a:r>
            <a:r>
              <a:rPr lang="de-DE" dirty="0" err="1" smtClean="0">
                <a:latin typeface="Adobe Caslon Pro Bold" pitchFamily="18" charset="0"/>
              </a:rPr>
              <a:t>Diokletianpalast</a:t>
            </a:r>
            <a:r>
              <a:rPr lang="de-DE" dirty="0" smtClean="0">
                <a:latin typeface="Adobe Caslon Pro Bold" pitchFamily="18" charset="0"/>
              </a:rPr>
              <a:t> ist eines der am besten erhaltenen Denkmäler der römischen Architektur in der Welt</a:t>
            </a:r>
            <a:endParaRPr lang="hr-HR" dirty="0" smtClean="0">
              <a:latin typeface="Adobe Caslon Pro Bold" pitchFamily="18" charset="0"/>
            </a:endParaRPr>
          </a:p>
          <a:p>
            <a:r>
              <a:rPr lang="de-DE" dirty="0" smtClean="0">
                <a:latin typeface="Adobe Caslon Pro Bold" pitchFamily="18" charset="0"/>
              </a:rPr>
              <a:t>Die wichtigsten Teile des Palastes sind der Peristyl-Platz</a:t>
            </a:r>
            <a:r>
              <a:rPr lang="hr-HR" dirty="0" smtClean="0">
                <a:latin typeface="Adobe Caslon Pro Bold" pitchFamily="18" charset="0"/>
              </a:rPr>
              <a:t> - </a:t>
            </a:r>
            <a:r>
              <a:rPr lang="de-DE" dirty="0" smtClean="0">
                <a:latin typeface="Adobe Caslon Pro Bold" pitchFamily="18" charset="0"/>
              </a:rPr>
              <a:t>auch der Hauptplatz der Stadt</a:t>
            </a:r>
            <a:r>
              <a:rPr lang="hr-HR" dirty="0" smtClean="0">
                <a:latin typeface="Adobe Caslon Pro Bold" pitchFamily="18" charset="0"/>
              </a:rPr>
              <a:t>,</a:t>
            </a:r>
            <a:r>
              <a:rPr lang="de-DE" dirty="0" smtClean="0">
                <a:latin typeface="Adobe Caslon Pro Bold" pitchFamily="18" charset="0"/>
              </a:rPr>
              <a:t> und die Unterbauten</a:t>
            </a:r>
            <a:endParaRPr lang="hr-HR" dirty="0" smtClean="0">
              <a:latin typeface="Adobe Caslon Pro Bold" pitchFamily="18" charset="0"/>
            </a:endParaRPr>
          </a:p>
          <a:p>
            <a:r>
              <a:rPr lang="de-DE" dirty="0" smtClean="0">
                <a:latin typeface="Adobe Caslon Pro Bold" pitchFamily="18" charset="0"/>
              </a:rPr>
              <a:t>Die Kathedrale von St. </a:t>
            </a:r>
            <a:r>
              <a:rPr lang="de-DE" dirty="0" err="1" smtClean="0">
                <a:latin typeface="Adobe Caslon Pro Bold" pitchFamily="18" charset="0"/>
              </a:rPr>
              <a:t>Domnius</a:t>
            </a:r>
            <a:r>
              <a:rPr lang="hr-HR" dirty="0" smtClean="0">
                <a:latin typeface="Adobe Caslon Pro Bold" pitchFamily="18" charset="0"/>
              </a:rPr>
              <a:t>, </a:t>
            </a:r>
            <a:r>
              <a:rPr lang="de-DE" dirty="0" smtClean="0">
                <a:latin typeface="Adobe Caslon Pro Bold" pitchFamily="18" charset="0"/>
              </a:rPr>
              <a:t>die älteste Kathedrale der Welt</a:t>
            </a:r>
            <a:r>
              <a:rPr lang="hr-HR" dirty="0" smtClean="0">
                <a:latin typeface="Adobe Caslon Pro Bold" pitchFamily="18" charset="0"/>
              </a:rPr>
              <a:t>,</a:t>
            </a:r>
            <a:r>
              <a:rPr lang="de-DE" dirty="0" smtClean="0">
                <a:latin typeface="Adobe Caslon Pro Bold" pitchFamily="18" charset="0"/>
              </a:rPr>
              <a:t> wurde zwischen 295-305 n. Chr. Erbaut und ist auch das Mausoleum des Kaisers </a:t>
            </a:r>
            <a:r>
              <a:rPr lang="de-DE" dirty="0" err="1" smtClean="0">
                <a:latin typeface="Adobe Caslon Pro Bold" pitchFamily="18" charset="0"/>
              </a:rPr>
              <a:t>Diokletian</a:t>
            </a:r>
            <a:r>
              <a:rPr lang="de-DE" dirty="0" smtClean="0">
                <a:latin typeface="Adobe Caslon Pro Bold" pitchFamily="18" charset="0"/>
              </a:rPr>
              <a:t>.</a:t>
            </a:r>
            <a:endParaRPr lang="hr-HR" dirty="0">
              <a:latin typeface="Adobe Caslon Pro Bold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Dioklecijanova palača - Split - grad pod Marjan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762000"/>
            <a:ext cx="5423565" cy="3124200"/>
          </a:xfrm>
          <a:prstGeom prst="rect">
            <a:avLst/>
          </a:prstGeom>
          <a:noFill/>
        </p:spPr>
      </p:pic>
      <p:pic>
        <p:nvPicPr>
          <p:cNvPr id="39940" name="Picture 4" descr="Dioklecijanova palača: 5 zanimljivih činjenica o antičkoj carskoj  rezidenciji - Šimun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2667000"/>
            <a:ext cx="5143500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Bogatstv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1526</TotalTime>
  <Words>391</Words>
  <Application>Microsoft Office PowerPoint</Application>
  <PresentationFormat>Szélesvásznú</PresentationFormat>
  <Paragraphs>49</Paragraphs>
  <Slides>26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31" baseType="lpstr">
      <vt:lpstr>Adobe Caslon Pro Bold</vt:lpstr>
      <vt:lpstr>Arial</vt:lpstr>
      <vt:lpstr>Castellar</vt:lpstr>
      <vt:lpstr>Garamond</vt:lpstr>
      <vt:lpstr>Organski</vt:lpstr>
      <vt:lpstr>UNESCO – WELTERBESTÄTTEN IN KROATIEN</vt:lpstr>
      <vt:lpstr>ÜBER KROATIEN</vt:lpstr>
      <vt:lpstr>PowerPoint-bemutató</vt:lpstr>
      <vt:lpstr>ÜBER UNESCO</vt:lpstr>
      <vt:lpstr>PowerPoint-bemutató</vt:lpstr>
      <vt:lpstr>NATIONALPARK PLITVICER SEEN</vt:lpstr>
      <vt:lpstr>PowerPoint-bemutató</vt:lpstr>
      <vt:lpstr>DIOKLETIANSPALAST, SPLIT</vt:lpstr>
      <vt:lpstr>PowerPoint-bemutató</vt:lpstr>
      <vt:lpstr>ALTSTADT, DUBROVNIK</vt:lpstr>
      <vt:lpstr>PowerPoint-bemutató</vt:lpstr>
      <vt:lpstr>ST. JAKOBS KATHEDRALE, ŠIBENIK</vt:lpstr>
      <vt:lpstr>PowerPoint-bemutató</vt:lpstr>
      <vt:lpstr>STARI GRAD EBENE, INSEL HVAR</vt:lpstr>
      <vt:lpstr>PowerPoint-bemutató</vt:lpstr>
      <vt:lpstr>DAS EPISKOPALKOMPLEX DER EUPHRASIUS-BASILIKA, POREČ</vt:lpstr>
      <vt:lpstr>PowerPoint-bemutató</vt:lpstr>
      <vt:lpstr>MITTELALTERLICHE GRABSTEIN FRIEDHÖFE</vt:lpstr>
      <vt:lpstr>PowerPoint-bemutató</vt:lpstr>
      <vt:lpstr>HISTORISCHE STADT VON TROGIR</vt:lpstr>
      <vt:lpstr>PowerPoint-bemutató</vt:lpstr>
      <vt:lpstr>VERTEIDIGUNGSSYSTEM VON ZADAR UND DIE NIKOLAUSFESTUNG IN ŠIBENIK</vt:lpstr>
      <vt:lpstr>PowerPoint-bemutató</vt:lpstr>
      <vt:lpstr>BUCHENWÄLDER DER KARPATEN UND ANDERER REGIONEN EUROPAS</vt:lpstr>
      <vt:lpstr>PowerPoint-bemutató</vt:lpstr>
      <vt:lpstr>VIELEN DANK!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Fgghzz</dc:title>
  <dc:creator>sonjamaxy@gmail.com</dc:creator>
  <cp:lastModifiedBy>Hegedüs Beáta</cp:lastModifiedBy>
  <cp:revision>155</cp:revision>
  <dcterms:created xsi:type="dcterms:W3CDTF">2020-11-22T17:24:48Z</dcterms:created>
  <dcterms:modified xsi:type="dcterms:W3CDTF">2020-11-30T10:59:18Z</dcterms:modified>
</cp:coreProperties>
</file>