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1" r:id="rId5"/>
    <p:sldId id="260" r:id="rId6"/>
    <p:sldId id="262" r:id="rId7"/>
    <p:sldId id="257" r:id="rId8"/>
    <p:sldId id="263" r:id="rId9"/>
    <p:sldId id="265" r:id="rId10"/>
    <p:sldId id="259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594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327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358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92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322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717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87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99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225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522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964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9ECD-19EA-46D3-A49B-99910F18EBEB}" type="datetimeFigureOut">
              <a:rPr lang="sk-SK" smtClean="0"/>
              <a:t>10.1.2016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0A88-6005-4EBA-A481-81FAF7B447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20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Konjuktiv</a:t>
            </a:r>
            <a:r>
              <a:rPr lang="sk-SK" b="1" dirty="0" smtClean="0"/>
              <a:t> II</a:t>
            </a:r>
            <a:br>
              <a:rPr lang="sk-SK" b="1" dirty="0" smtClean="0"/>
            </a:b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k-SK" dirty="0" smtClean="0">
                <a:solidFill>
                  <a:srgbClr val="7030A0"/>
                </a:solidFill>
              </a:rPr>
              <a:t>Tvary od slovies: </a:t>
            </a:r>
            <a:r>
              <a:rPr lang="sk-SK" dirty="0" smtClean="0">
                <a:solidFill>
                  <a:srgbClr val="FF0000"/>
                </a:solidFill>
              </a:rPr>
              <a:t>„</a:t>
            </a:r>
            <a:r>
              <a:rPr lang="sk-SK" dirty="0" err="1" smtClean="0">
                <a:solidFill>
                  <a:srgbClr val="FF0000"/>
                </a:solidFill>
              </a:rPr>
              <a:t>sein</a:t>
            </a:r>
            <a:r>
              <a:rPr lang="sk-SK" dirty="0" smtClean="0">
                <a:solidFill>
                  <a:srgbClr val="FF0000"/>
                </a:solidFill>
              </a:rPr>
              <a:t>“ a „</a:t>
            </a:r>
            <a:r>
              <a:rPr lang="sk-SK" dirty="0" err="1" smtClean="0">
                <a:solidFill>
                  <a:srgbClr val="FF0000"/>
                </a:solidFill>
              </a:rPr>
              <a:t>haben</a:t>
            </a:r>
            <a:r>
              <a:rPr lang="sk-SK" dirty="0" smtClean="0">
                <a:solidFill>
                  <a:srgbClr val="FF0000"/>
                </a:solidFill>
              </a:rPr>
              <a:t>“</a:t>
            </a:r>
          </a:p>
          <a:p>
            <a:pPr algn="l"/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7030A0"/>
                </a:solidFill>
              </a:rPr>
              <a:t>2.  Opisná forma:</a:t>
            </a:r>
            <a:endParaRPr lang="de-DE" dirty="0" smtClean="0">
              <a:solidFill>
                <a:srgbClr val="7030A0"/>
              </a:solidFill>
            </a:endParaRPr>
          </a:p>
          <a:p>
            <a:r>
              <a:rPr lang="sk-SK" dirty="0" err="1" smtClean="0">
                <a:solidFill>
                  <a:srgbClr val="FF0000"/>
                </a:solidFill>
              </a:rPr>
              <a:t>würden</a:t>
            </a:r>
            <a:r>
              <a:rPr lang="sk-SK" dirty="0" smtClean="0">
                <a:solidFill>
                  <a:srgbClr val="FF0000"/>
                </a:solidFill>
              </a:rPr>
              <a:t>     +      </a:t>
            </a:r>
            <a:r>
              <a:rPr lang="sk-SK" dirty="0" err="1" smtClean="0">
                <a:solidFill>
                  <a:srgbClr val="FF0000"/>
                </a:solidFill>
              </a:rPr>
              <a:t>Infinitiv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9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de-DE" sz="3600" b="1" smtClean="0">
                <a:solidFill>
                  <a:srgbClr val="00B050"/>
                </a:solidFill>
              </a:rPr>
              <a:t/>
            </a:r>
            <a:br>
              <a:rPr lang="de-DE" sz="3600" b="1" smtClean="0">
                <a:solidFill>
                  <a:srgbClr val="00B050"/>
                </a:solidFill>
              </a:rPr>
            </a:br>
            <a:r>
              <a:rPr lang="sk-SK" sz="3600" b="1" smtClean="0">
                <a:solidFill>
                  <a:srgbClr val="00B050"/>
                </a:solidFill>
              </a:rPr>
              <a:t>Die</a:t>
            </a:r>
            <a:r>
              <a:rPr lang="sk-SK" sz="3600" b="1" dirty="0" smtClean="0">
                <a:solidFill>
                  <a:srgbClr val="00B050"/>
                </a:solidFill>
              </a:rPr>
              <a:t> </a:t>
            </a:r>
            <a:r>
              <a:rPr lang="sk-SK" sz="3600" b="1" dirty="0" err="1" smtClean="0">
                <a:solidFill>
                  <a:srgbClr val="00B050"/>
                </a:solidFill>
              </a:rPr>
              <a:t>Bildung</a:t>
            </a:r>
            <a:r>
              <a:rPr lang="sk-SK" sz="3600" b="1" dirty="0" smtClean="0">
                <a:solidFill>
                  <a:srgbClr val="00B050"/>
                </a:solidFill>
              </a:rPr>
              <a:t> des </a:t>
            </a:r>
            <a:r>
              <a:rPr lang="sk-SK" sz="3600" b="1" dirty="0" err="1" smtClean="0">
                <a:solidFill>
                  <a:srgbClr val="00B050"/>
                </a:solidFill>
              </a:rPr>
              <a:t>Konjunktiv</a:t>
            </a:r>
            <a:r>
              <a:rPr lang="sk-SK" sz="3600" b="1" dirty="0" smtClean="0">
                <a:solidFill>
                  <a:srgbClr val="00B050"/>
                </a:solidFill>
              </a:rPr>
              <a:t> II</a:t>
            </a:r>
            <a:r>
              <a:rPr lang="de-DE" sz="3600" b="1" dirty="0" smtClean="0">
                <a:solidFill>
                  <a:srgbClr val="00B050"/>
                </a:solidFill>
              </a:rPr>
              <a:t>:</a:t>
            </a:r>
            <a:r>
              <a:rPr lang="sk-SK" sz="3600" b="1" dirty="0" smtClean="0">
                <a:solidFill>
                  <a:srgbClr val="00B050"/>
                </a:solidFill>
              </a:rPr>
              <a:t> </a:t>
            </a:r>
            <a:r>
              <a:rPr lang="sk-SK" sz="3600" b="1" dirty="0" err="1" smtClean="0">
                <a:solidFill>
                  <a:srgbClr val="00B050"/>
                </a:solidFill>
              </a:rPr>
              <a:t>würde</a:t>
            </a:r>
            <a:r>
              <a:rPr lang="sk-SK" sz="3600" b="1" dirty="0" smtClean="0">
                <a:solidFill>
                  <a:srgbClr val="00B050"/>
                </a:solidFill>
              </a:rPr>
              <a:t> + </a:t>
            </a:r>
            <a:r>
              <a:rPr lang="sk-SK" sz="3600" b="1" dirty="0" err="1" smtClean="0">
                <a:solidFill>
                  <a:srgbClr val="00B050"/>
                </a:solidFill>
              </a:rPr>
              <a:t>Infinitiv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Die</a:t>
            </a:r>
            <a:r>
              <a:rPr lang="sk-SK" dirty="0"/>
              <a:t> </a:t>
            </a:r>
            <a:r>
              <a:rPr lang="sk-SK" dirty="0" err="1"/>
              <a:t>meisten</a:t>
            </a:r>
            <a:r>
              <a:rPr lang="sk-SK" dirty="0"/>
              <a:t> </a:t>
            </a:r>
            <a:r>
              <a:rPr lang="sk-SK" dirty="0" err="1"/>
              <a:t>Verben</a:t>
            </a:r>
            <a:r>
              <a:rPr lang="sk-SK" dirty="0"/>
              <a:t> </a:t>
            </a:r>
            <a:r>
              <a:rPr lang="sk-SK" dirty="0" err="1"/>
              <a:t>benutzen</a:t>
            </a:r>
            <a:r>
              <a:rPr lang="sk-SK" dirty="0"/>
              <a:t> </a:t>
            </a:r>
            <a:r>
              <a:rPr lang="sk-SK" dirty="0" err="1"/>
              <a:t>das</a:t>
            </a:r>
            <a:r>
              <a:rPr lang="sk-SK" dirty="0"/>
              <a:t> </a:t>
            </a:r>
            <a:r>
              <a:rPr lang="sk-SK" dirty="0" err="1"/>
              <a:t>Hilfsverb</a:t>
            </a:r>
            <a:r>
              <a:rPr lang="sk-SK" dirty="0"/>
              <a:t> </a:t>
            </a:r>
            <a:endParaRPr lang="de-DE" dirty="0" smtClean="0"/>
          </a:p>
          <a:p>
            <a:pPr marL="0" indent="0">
              <a:buNone/>
            </a:pP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" </a:t>
            </a:r>
            <a:r>
              <a:rPr lang="sk-SK" b="1" dirty="0" err="1">
                <a:solidFill>
                  <a:schemeClr val="accent6">
                    <a:lumMod val="50000"/>
                  </a:schemeClr>
                </a:solidFill>
              </a:rPr>
              <a:t>werden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 ", </a:t>
            </a:r>
            <a:r>
              <a:rPr lang="sk-SK" dirty="0"/>
              <a:t>um </a:t>
            </a:r>
            <a:r>
              <a:rPr lang="sk-SK" dirty="0" err="1"/>
              <a:t>den</a:t>
            </a:r>
            <a:r>
              <a:rPr lang="sk-SK" dirty="0"/>
              <a:t> </a:t>
            </a:r>
            <a:r>
              <a:rPr lang="sk-SK" dirty="0" err="1"/>
              <a:t>Konjunktiv</a:t>
            </a:r>
            <a:r>
              <a:rPr lang="sk-SK" dirty="0"/>
              <a:t> II </a:t>
            </a:r>
            <a:r>
              <a:rPr lang="sk-SK" dirty="0" err="1"/>
              <a:t>zu</a:t>
            </a:r>
            <a:r>
              <a:rPr lang="sk-SK" dirty="0"/>
              <a:t> </a:t>
            </a:r>
            <a:r>
              <a:rPr lang="sk-SK" dirty="0" err="1"/>
              <a:t>bilden</a:t>
            </a:r>
            <a:r>
              <a:rPr lang="sk-SK" dirty="0"/>
              <a:t>.</a:t>
            </a:r>
          </a:p>
          <a:p>
            <a:r>
              <a:rPr lang="sk-SK" dirty="0" err="1"/>
              <a:t>Die</a:t>
            </a:r>
            <a:r>
              <a:rPr lang="sk-SK" dirty="0"/>
              <a:t> </a:t>
            </a:r>
            <a:r>
              <a:rPr lang="sk-SK" dirty="0" err="1"/>
              <a:t>Form</a:t>
            </a:r>
            <a:r>
              <a:rPr lang="sk-SK" dirty="0"/>
              <a:t> des </a:t>
            </a:r>
            <a:r>
              <a:rPr lang="sk-SK" dirty="0" err="1"/>
              <a:t>Konjunktiv</a:t>
            </a:r>
            <a:r>
              <a:rPr lang="sk-SK" dirty="0"/>
              <a:t> II </a:t>
            </a:r>
            <a:r>
              <a:rPr lang="sk-SK" dirty="0" err="1"/>
              <a:t>wird</a:t>
            </a:r>
            <a:r>
              <a:rPr lang="sk-SK" dirty="0"/>
              <a:t> </a:t>
            </a:r>
            <a:r>
              <a:rPr lang="sk-SK" dirty="0" err="1"/>
              <a:t>vom</a:t>
            </a:r>
            <a:r>
              <a:rPr lang="sk-SK" dirty="0"/>
              <a:t> </a:t>
            </a:r>
            <a:r>
              <a:rPr lang="sk-SK" dirty="0" err="1"/>
              <a:t>Präteritum</a:t>
            </a:r>
            <a:r>
              <a:rPr lang="sk-SK" dirty="0"/>
              <a:t> </a:t>
            </a:r>
            <a:r>
              <a:rPr lang="sk-SK" dirty="0" err="1"/>
              <a:t>abgeleitet</a:t>
            </a:r>
            <a:r>
              <a:rPr lang="sk-SK" dirty="0"/>
              <a:t>: </a:t>
            </a:r>
            <a:r>
              <a:rPr lang="sk-SK" dirty="0" err="1"/>
              <a:t>werden</a:t>
            </a:r>
            <a:r>
              <a:rPr lang="sk-SK" dirty="0"/>
              <a:t> = </a:t>
            </a:r>
            <a:r>
              <a:rPr lang="sk-SK" dirty="0">
                <a:solidFill>
                  <a:srgbClr val="0070C0"/>
                </a:solidFill>
              </a:rPr>
              <a:t>" </a:t>
            </a:r>
            <a:r>
              <a:rPr lang="sk-SK" b="1" dirty="0" err="1">
                <a:solidFill>
                  <a:srgbClr val="0070C0"/>
                </a:solidFill>
              </a:rPr>
              <a:t>wurden</a:t>
            </a:r>
            <a:r>
              <a:rPr lang="sk-SK" dirty="0">
                <a:solidFill>
                  <a:srgbClr val="0070C0"/>
                </a:solidFill>
              </a:rPr>
              <a:t> ". </a:t>
            </a:r>
          </a:p>
          <a:p>
            <a:r>
              <a:rPr lang="sk-SK" dirty="0" err="1"/>
              <a:t>Die</a:t>
            </a:r>
            <a:r>
              <a:rPr lang="sk-SK" dirty="0"/>
              <a:t> </a:t>
            </a:r>
            <a:r>
              <a:rPr lang="sk-SK" dirty="0" err="1"/>
              <a:t>Präteritumsform</a:t>
            </a:r>
            <a:r>
              <a:rPr lang="sk-SK" dirty="0"/>
              <a:t> "</a:t>
            </a:r>
            <a:r>
              <a:rPr lang="sk-SK" dirty="0" err="1"/>
              <a:t>wurden</a:t>
            </a:r>
            <a:r>
              <a:rPr lang="sk-SK" dirty="0"/>
              <a:t>" </a:t>
            </a:r>
            <a:r>
              <a:rPr lang="sk-SK" dirty="0" err="1"/>
              <a:t>erhält</a:t>
            </a:r>
            <a:r>
              <a:rPr lang="sk-SK" dirty="0"/>
              <a:t> </a:t>
            </a:r>
            <a:r>
              <a:rPr lang="sk-SK" dirty="0" err="1"/>
              <a:t>einen</a:t>
            </a:r>
            <a:r>
              <a:rPr lang="sk-SK" dirty="0"/>
              <a:t> </a:t>
            </a:r>
            <a:r>
              <a:rPr lang="sk-SK" dirty="0" err="1"/>
              <a:t>Umlaut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" </a:t>
            </a:r>
            <a:r>
              <a:rPr lang="sk-SK" b="1" dirty="0" err="1">
                <a:solidFill>
                  <a:srgbClr val="FF0000"/>
                </a:solidFill>
              </a:rPr>
              <a:t>würden</a:t>
            </a:r>
            <a:r>
              <a:rPr lang="sk-SK" dirty="0">
                <a:solidFill>
                  <a:srgbClr val="FF0000"/>
                </a:solidFill>
              </a:rPr>
              <a:t> ".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824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Konjuktiv</a:t>
            </a:r>
            <a:r>
              <a:rPr lang="sk-SK" b="1" dirty="0"/>
              <a:t> II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</a:t>
            </a:r>
            <a:r>
              <a:rPr lang="sk-SK" dirty="0"/>
              <a:t>nemčine je to slovesný spôsob, ktorý vyjadruje </a:t>
            </a:r>
            <a:r>
              <a:rPr lang="sk-SK" dirty="0">
                <a:solidFill>
                  <a:srgbClr val="FF0000"/>
                </a:solidFill>
              </a:rPr>
              <a:t>neskutočnosť, možnosť, želanie, subjektívnu mienku.</a:t>
            </a:r>
          </a:p>
          <a:p>
            <a:r>
              <a:rPr lang="sk-SK" b="1" dirty="0"/>
              <a:t>Tvary </a:t>
            </a:r>
            <a:r>
              <a:rPr lang="sk-SK" b="1" dirty="0" err="1"/>
              <a:t>konjunktívu</a:t>
            </a:r>
            <a:r>
              <a:rPr lang="sk-SK" b="1" dirty="0"/>
              <a:t> II vyjadrujú: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i="1" dirty="0"/>
              <a:t>deje, ktoré </a:t>
            </a:r>
            <a:r>
              <a:rPr lang="sk-SK" i="1" dirty="0" err="1" smtClean="0"/>
              <a:t>nezodpoveda</a:t>
            </a:r>
            <a:r>
              <a:rPr lang="de-DE" i="1" dirty="0" smtClean="0"/>
              <a:t>j</a:t>
            </a:r>
            <a:r>
              <a:rPr lang="sk-SK" i="1" dirty="0" smtClean="0"/>
              <a:t>ú </a:t>
            </a:r>
            <a:r>
              <a:rPr lang="sk-SK" i="1" dirty="0"/>
              <a:t>skutočnosti, sú teda nereálne: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napr. sny, priania, naše predstavy</a:t>
            </a:r>
          </a:p>
          <a:p>
            <a:r>
              <a:rPr lang="de-DE" dirty="0" smtClean="0"/>
              <a:t>Ich</a:t>
            </a:r>
            <a:r>
              <a:rPr lang="de-DE" i="1" dirty="0" smtClean="0"/>
              <a:t> </a:t>
            </a:r>
            <a:r>
              <a:rPr lang="sk-SK" dirty="0" err="1" smtClean="0"/>
              <a:t>würde</a:t>
            </a:r>
            <a:r>
              <a:rPr lang="sk-SK" dirty="0" smtClean="0"/>
              <a:t> </a:t>
            </a:r>
            <a:r>
              <a:rPr lang="sk-SK" dirty="0"/>
              <a:t>um </a:t>
            </a:r>
            <a:r>
              <a:rPr lang="sk-SK" dirty="0" err="1"/>
              <a:t>die</a:t>
            </a:r>
            <a:r>
              <a:rPr lang="sk-SK" dirty="0"/>
              <a:t> </a:t>
            </a:r>
            <a:r>
              <a:rPr lang="sk-SK" dirty="0" err="1"/>
              <a:t>Welt</a:t>
            </a:r>
            <a:r>
              <a:rPr lang="sk-SK" dirty="0"/>
              <a:t> </a:t>
            </a:r>
            <a:r>
              <a:rPr lang="sk-SK" dirty="0" err="1" smtClean="0"/>
              <a:t>reisen</a:t>
            </a:r>
            <a:r>
              <a:rPr lang="de-DE" dirty="0" smtClean="0"/>
              <a:t>. </a:t>
            </a:r>
            <a:r>
              <a:rPr lang="de-DE" dirty="0" err="1" smtClean="0"/>
              <a:t>Cestoval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som</a:t>
            </a:r>
            <a:r>
              <a:rPr lang="de-DE" dirty="0" smtClean="0"/>
              <a:t> </a:t>
            </a:r>
            <a:r>
              <a:rPr lang="de-DE" dirty="0" err="1" smtClean="0"/>
              <a:t>okolo</a:t>
            </a:r>
            <a:r>
              <a:rPr lang="de-DE" dirty="0" smtClean="0"/>
              <a:t> </a:t>
            </a:r>
            <a:r>
              <a:rPr lang="de-DE" dirty="0" err="1" smtClean="0"/>
              <a:t>sveta</a:t>
            </a:r>
            <a:r>
              <a:rPr lang="de-DE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021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es  </a:t>
            </a:r>
            <a:r>
              <a:rPr lang="de-DE" b="1" u="sng" dirty="0" smtClean="0"/>
              <a:t>wäre</a:t>
            </a:r>
            <a:r>
              <a:rPr lang="de-DE" b="1" dirty="0" smtClean="0"/>
              <a:t> </a:t>
            </a:r>
            <a:r>
              <a:rPr lang="de-DE" dirty="0"/>
              <a:t>besser – </a:t>
            </a:r>
            <a:r>
              <a:rPr lang="de-DE" dirty="0" err="1"/>
              <a:t>bolo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lepšie</a:t>
            </a:r>
            <a:endParaRPr lang="sk-SK" dirty="0"/>
          </a:p>
          <a:p>
            <a:r>
              <a:rPr lang="de-DE" dirty="0"/>
              <a:t>ich</a:t>
            </a:r>
            <a:r>
              <a:rPr lang="de-DE" b="1" dirty="0"/>
              <a:t> </a:t>
            </a:r>
            <a:r>
              <a:rPr lang="de-DE" b="1" u="sng" dirty="0"/>
              <a:t>hätte</a:t>
            </a:r>
            <a:r>
              <a:rPr lang="de-DE" dirty="0"/>
              <a:t> Geld – mal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som</a:t>
            </a:r>
            <a:r>
              <a:rPr lang="de-DE" dirty="0"/>
              <a:t> </a:t>
            </a:r>
            <a:r>
              <a:rPr lang="de-DE" dirty="0" err="1"/>
              <a:t>peniaze</a:t>
            </a:r>
            <a:endParaRPr lang="sk-SK" dirty="0"/>
          </a:p>
          <a:p>
            <a:r>
              <a:rPr lang="de-DE" dirty="0"/>
              <a:t>ich </a:t>
            </a:r>
            <a:r>
              <a:rPr lang="de-DE" b="1" u="sng" dirty="0"/>
              <a:t>würde</a:t>
            </a:r>
            <a:r>
              <a:rPr lang="de-DE" dirty="0"/>
              <a:t> </a:t>
            </a:r>
            <a:r>
              <a:rPr lang="de-DE" dirty="0" smtClean="0"/>
              <a:t>warten  </a:t>
            </a:r>
            <a:r>
              <a:rPr lang="de-DE" dirty="0"/>
              <a:t>–  </a:t>
            </a:r>
            <a:r>
              <a:rPr lang="de-DE" dirty="0" err="1"/>
              <a:t>čakal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som</a:t>
            </a:r>
            <a:endParaRPr lang="sk-SK" dirty="0"/>
          </a:p>
          <a:p>
            <a:r>
              <a:rPr lang="de-DE" dirty="0"/>
              <a:t>ich </a:t>
            </a:r>
            <a:r>
              <a:rPr lang="de-DE" b="1" u="sng" dirty="0"/>
              <a:t>würde</a:t>
            </a:r>
            <a:r>
              <a:rPr lang="de-DE" dirty="0"/>
              <a:t> gehen –  </a:t>
            </a:r>
            <a:r>
              <a:rPr lang="de-DE" dirty="0" err="1"/>
              <a:t>išiel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/>
              <a:t>som</a:t>
            </a:r>
            <a:endParaRPr lang="de-DE" dirty="0" smtClean="0"/>
          </a:p>
          <a:p>
            <a:endParaRPr lang="sk-SK" dirty="0"/>
          </a:p>
          <a:p>
            <a:r>
              <a:rPr lang="sk-SK" dirty="0"/>
              <a:t>Am </a:t>
            </a:r>
            <a:r>
              <a:rPr lang="sk-SK" dirty="0" err="1"/>
              <a:t>liebsten</a:t>
            </a:r>
            <a:r>
              <a:rPr lang="sk-SK" dirty="0"/>
              <a:t> </a:t>
            </a:r>
            <a:r>
              <a:rPr lang="sk-SK" dirty="0" err="1"/>
              <a:t>würde</a:t>
            </a:r>
            <a:r>
              <a:rPr lang="sk-SK" dirty="0"/>
              <a:t> ich jeden </a:t>
            </a:r>
            <a:r>
              <a:rPr lang="sk-SK" dirty="0" err="1"/>
              <a:t>Tag</a:t>
            </a:r>
            <a:r>
              <a:rPr lang="sk-SK" dirty="0"/>
              <a:t> </a:t>
            </a:r>
            <a:r>
              <a:rPr lang="sk-SK" dirty="0" err="1"/>
              <a:t>zum</a:t>
            </a:r>
            <a:r>
              <a:rPr lang="sk-SK" dirty="0"/>
              <a:t> </a:t>
            </a:r>
            <a:r>
              <a:rPr lang="sk-SK" dirty="0" err="1"/>
              <a:t>Schwimmen</a:t>
            </a:r>
            <a:r>
              <a:rPr lang="sk-SK" dirty="0"/>
              <a:t> </a:t>
            </a:r>
            <a:r>
              <a:rPr lang="sk-SK" dirty="0" err="1"/>
              <a:t>gehen</a:t>
            </a:r>
            <a:r>
              <a:rPr lang="sk-SK" dirty="0"/>
              <a:t>. ( prianie</a:t>
            </a:r>
            <a:r>
              <a:rPr lang="sk-SK" dirty="0" smtClean="0"/>
              <a:t>)</a:t>
            </a:r>
            <a:endParaRPr lang="de-DE" dirty="0" smtClean="0"/>
          </a:p>
          <a:p>
            <a:r>
              <a:rPr lang="sk-SK" dirty="0" err="1"/>
              <a:t>Würden</a:t>
            </a:r>
            <a:r>
              <a:rPr lang="sk-SK" dirty="0"/>
              <a:t> </a:t>
            </a:r>
            <a:r>
              <a:rPr lang="sk-SK" dirty="0" err="1"/>
              <a:t>Sie</a:t>
            </a:r>
            <a:r>
              <a:rPr lang="sk-SK" dirty="0"/>
              <a:t> </a:t>
            </a:r>
            <a:r>
              <a:rPr lang="sk-SK" dirty="0" err="1"/>
              <a:t>mir</a:t>
            </a:r>
            <a:r>
              <a:rPr lang="sk-SK" dirty="0"/>
              <a:t>, </a:t>
            </a:r>
            <a:r>
              <a:rPr lang="sk-SK" dirty="0" err="1"/>
              <a:t>bitte</a:t>
            </a:r>
            <a:r>
              <a:rPr lang="sk-SK" dirty="0"/>
              <a:t> </a:t>
            </a:r>
            <a:r>
              <a:rPr lang="sk-SK" dirty="0" err="1"/>
              <a:t>helfen</a:t>
            </a:r>
            <a:r>
              <a:rPr lang="sk-SK" dirty="0" smtClean="0"/>
              <a:t>?</a:t>
            </a:r>
            <a:endParaRPr lang="de-DE" dirty="0" smtClean="0"/>
          </a:p>
          <a:p>
            <a:r>
              <a:rPr lang="de-DE" dirty="0" smtClean="0"/>
              <a:t>An</a:t>
            </a:r>
            <a:r>
              <a:rPr lang="sk-SK" dirty="0" smtClean="0"/>
              <a:t> </a:t>
            </a:r>
            <a:r>
              <a:rPr lang="sk-SK" dirty="0" err="1"/>
              <a:t>deiner</a:t>
            </a:r>
            <a:r>
              <a:rPr lang="sk-SK" dirty="0"/>
              <a:t> </a:t>
            </a:r>
            <a:r>
              <a:rPr lang="sk-SK" dirty="0" err="1"/>
              <a:t>Stelle</a:t>
            </a:r>
            <a:r>
              <a:rPr lang="sk-SK" dirty="0"/>
              <a:t> </a:t>
            </a:r>
            <a:r>
              <a:rPr lang="sk-SK" dirty="0" err="1"/>
              <a:t>würde</a:t>
            </a:r>
            <a:r>
              <a:rPr lang="sk-SK" dirty="0"/>
              <a:t> </a:t>
            </a:r>
            <a:r>
              <a:rPr lang="de-DE" dirty="0" smtClean="0"/>
              <a:t>ich </a:t>
            </a:r>
            <a:r>
              <a:rPr lang="sk-SK" dirty="0" err="1" smtClean="0"/>
              <a:t>mehr</a:t>
            </a:r>
            <a:r>
              <a:rPr lang="sk-SK" dirty="0" smtClean="0"/>
              <a:t> </a:t>
            </a:r>
            <a:r>
              <a:rPr lang="sk-SK" dirty="0" err="1"/>
              <a:t>Sport</a:t>
            </a:r>
            <a:r>
              <a:rPr lang="sk-SK" dirty="0"/>
              <a:t> </a:t>
            </a:r>
            <a:r>
              <a:rPr lang="sk-SK" dirty="0" err="1"/>
              <a:t>treiben</a:t>
            </a:r>
            <a:r>
              <a:rPr lang="sk-SK" dirty="0"/>
              <a:t>!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557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3300"/>
                </a:solidFill>
              </a:rPr>
              <a:t>Tvorenie KONJUKTÍVU II opisným spôsobom (pomocou „</a:t>
            </a:r>
            <a:r>
              <a:rPr lang="sk-SK" dirty="0" err="1" smtClean="0">
                <a:solidFill>
                  <a:srgbClr val="003300"/>
                </a:solidFill>
              </a:rPr>
              <a:t>werden</a:t>
            </a:r>
            <a:r>
              <a:rPr lang="sk-SK" dirty="0" smtClean="0">
                <a:solidFill>
                  <a:srgbClr val="003300"/>
                </a:solidFill>
              </a:rPr>
              <a:t>)</a:t>
            </a:r>
            <a:endParaRPr lang="sk-SK" dirty="0">
              <a:solidFill>
                <a:srgbClr val="00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 väčšiny slovies sa používa na vytvorenie KONJUKTÍVU II pomocné sloveso 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" </a:t>
            </a:r>
            <a:r>
              <a:rPr lang="sk-SK" b="1" dirty="0" err="1">
                <a:solidFill>
                  <a:schemeClr val="accent6">
                    <a:lumMod val="50000"/>
                  </a:schemeClr>
                </a:solidFill>
              </a:rPr>
              <a:t>werden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„.</a:t>
            </a:r>
          </a:p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Tvar KONJUKTÍVU II sa odvodí od  PRÉTERITA:</a:t>
            </a:r>
            <a:r>
              <a:rPr lang="sk-SK" dirty="0" smtClean="0"/>
              <a:t>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</a:t>
            </a:r>
            <a:r>
              <a:rPr lang="sk-SK" dirty="0" err="1" smtClean="0"/>
              <a:t>werden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>
                <a:solidFill>
                  <a:srgbClr val="0070C0"/>
                </a:solidFill>
              </a:rPr>
              <a:t>" </a:t>
            </a:r>
            <a:r>
              <a:rPr lang="sk-SK" b="1" dirty="0" err="1">
                <a:solidFill>
                  <a:srgbClr val="0070C0"/>
                </a:solidFill>
              </a:rPr>
              <a:t>w</a:t>
            </a:r>
            <a:r>
              <a:rPr lang="sk-SK" b="1" u="sng" dirty="0" err="1">
                <a:solidFill>
                  <a:srgbClr val="0070C0"/>
                </a:solidFill>
              </a:rPr>
              <a:t>u</a:t>
            </a:r>
            <a:r>
              <a:rPr lang="sk-SK" b="1" dirty="0" err="1">
                <a:solidFill>
                  <a:srgbClr val="0070C0"/>
                </a:solidFill>
              </a:rPr>
              <a:t>rden</a:t>
            </a:r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„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Pridá sa ešte </a:t>
            </a:r>
            <a:r>
              <a:rPr lang="sk-SK" dirty="0" err="1" smtClean="0">
                <a:solidFill>
                  <a:srgbClr val="0070C0"/>
                </a:solidFill>
              </a:rPr>
              <a:t>prehláska</a:t>
            </a:r>
            <a:r>
              <a:rPr lang="sk-SK" dirty="0" smtClean="0">
                <a:solidFill>
                  <a:srgbClr val="0070C0"/>
                </a:solidFill>
              </a:rPr>
              <a:t> na samohlásku: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                               " </a:t>
            </a:r>
            <a:r>
              <a:rPr lang="sk-SK" b="1" dirty="0" err="1">
                <a:solidFill>
                  <a:srgbClr val="FF0000"/>
                </a:solidFill>
              </a:rPr>
              <a:t>w</a:t>
            </a:r>
            <a:r>
              <a:rPr lang="sk-SK" b="1" u="sng" dirty="0" err="1">
                <a:solidFill>
                  <a:srgbClr val="FF0000"/>
                </a:solidFill>
              </a:rPr>
              <a:t>ü</a:t>
            </a:r>
            <a:r>
              <a:rPr lang="sk-SK" b="1" dirty="0" err="1">
                <a:solidFill>
                  <a:srgbClr val="FF0000"/>
                </a:solidFill>
              </a:rPr>
              <a:t>rden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"</a:t>
            </a: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613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3600" dirty="0">
              <a:solidFill>
                <a:schemeClr val="tx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365945"/>
              </p:ext>
            </p:extLst>
          </p:nvPr>
        </p:nvGraphicFramePr>
        <p:xfrm>
          <a:off x="1115616" y="1484784"/>
          <a:ext cx="7173282" cy="3194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73282"/>
              </a:tblGrid>
              <a:tr h="966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3600" dirty="0" err="1">
                          <a:effectLst/>
                        </a:rPr>
                        <a:t>würden</a:t>
                      </a:r>
                      <a:r>
                        <a:rPr lang="sk-SK" sz="3600" dirty="0">
                          <a:effectLst/>
                        </a:rPr>
                        <a:t>     +      </a:t>
                      </a:r>
                      <a:r>
                        <a:rPr lang="sk-SK" sz="3600" dirty="0" err="1">
                          <a:effectLst/>
                        </a:rPr>
                        <a:t>Infinitiv</a:t>
                      </a:r>
                      <a:endParaRPr lang="sk-SK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6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3600" dirty="0">
                          <a:effectLst/>
                        </a:rPr>
                        <a:t>           ich w</a:t>
                      </a:r>
                      <a:r>
                        <a:rPr lang="de-DE" sz="3600" dirty="0" err="1">
                          <a:effectLst/>
                        </a:rPr>
                        <a:t>ürde</a:t>
                      </a:r>
                      <a:r>
                        <a:rPr lang="de-DE" sz="3600" dirty="0">
                          <a:effectLst/>
                        </a:rPr>
                        <a:t>      +      kommen</a:t>
                      </a:r>
                      <a:endParaRPr lang="sk-SK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3600" dirty="0">
                          <a:solidFill>
                            <a:schemeClr val="tx1"/>
                          </a:solidFill>
                          <a:effectLst/>
                        </a:rPr>
                        <a:t>                   (ja) by som prišiel </a:t>
                      </a:r>
                      <a:endParaRPr lang="sk-SK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043608" y="5013176"/>
            <a:ext cx="7560840" cy="5232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2060"/>
                </a:solidFill>
              </a:rPr>
              <a:t>Ich</a:t>
            </a:r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FF0000"/>
                </a:solidFill>
              </a:rPr>
              <a:t>w</a:t>
            </a:r>
            <a:r>
              <a:rPr lang="de-DE" sz="2800" dirty="0" err="1" smtClean="0">
                <a:solidFill>
                  <a:srgbClr val="FF0000"/>
                </a:solidFill>
              </a:rPr>
              <a:t>ürde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smtClean="0"/>
              <a:t>am Wochenende zu euch gern </a:t>
            </a:r>
            <a:r>
              <a:rPr lang="de-DE" sz="2800" dirty="0" smtClean="0">
                <a:solidFill>
                  <a:srgbClr val="FF0000"/>
                </a:solidFill>
              </a:rPr>
              <a:t>kommen</a:t>
            </a:r>
            <a:r>
              <a:rPr lang="de-DE" sz="2800" dirty="0" smtClean="0"/>
              <a:t>.</a:t>
            </a:r>
            <a:endParaRPr lang="sk-SK" sz="2800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2195736" y="5850850"/>
            <a:ext cx="561662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195736" y="5536396"/>
            <a:ext cx="0" cy="31445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7812360" y="5536396"/>
            <a:ext cx="0" cy="31445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259632" y="5536396"/>
            <a:ext cx="0" cy="48489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95536" y="585085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Podmet</a:t>
            </a:r>
            <a:r>
              <a:rPr lang="de-DE" sz="2400" dirty="0" smtClean="0"/>
              <a:t> (</a:t>
            </a:r>
            <a:r>
              <a:rPr lang="de-DE" sz="2400" dirty="0" err="1" smtClean="0"/>
              <a:t>kto</a:t>
            </a:r>
            <a:r>
              <a:rPr lang="de-DE" sz="2400" dirty="0" smtClean="0"/>
              <a:t>?</a:t>
            </a:r>
            <a:r>
              <a:rPr lang="sk-SK" sz="2400" dirty="0" smtClean="0"/>
              <a:t>čo?)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0136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003300"/>
                </a:solidFill>
              </a:rPr>
              <a:t>Tvorenie KONJUKTÍVU </a:t>
            </a:r>
            <a:r>
              <a:rPr lang="sk-SK" dirty="0" smtClean="0">
                <a:solidFill>
                  <a:srgbClr val="003300"/>
                </a:solidFill>
              </a:rPr>
              <a:t>II u slovies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2060"/>
                </a:solidFill>
              </a:rPr>
              <a:t> „</a:t>
            </a:r>
            <a:r>
              <a:rPr lang="sk-SK" dirty="0" err="1" smtClean="0">
                <a:solidFill>
                  <a:srgbClr val="002060"/>
                </a:solidFill>
              </a:rPr>
              <a:t>sein</a:t>
            </a:r>
            <a:r>
              <a:rPr lang="sk-SK" dirty="0">
                <a:solidFill>
                  <a:srgbClr val="002060"/>
                </a:solidFill>
              </a:rPr>
              <a:t>“ a „</a:t>
            </a:r>
            <a:r>
              <a:rPr lang="sk-SK" dirty="0" err="1">
                <a:solidFill>
                  <a:srgbClr val="002060"/>
                </a:solidFill>
              </a:rPr>
              <a:t>haben</a:t>
            </a:r>
            <a:r>
              <a:rPr lang="sk-SK" dirty="0">
                <a:solidFill>
                  <a:srgbClr val="002060"/>
                </a:solidFill>
              </a:rPr>
              <a:t>“</a:t>
            </a:r>
            <a:r>
              <a:rPr lang="sk-SK" dirty="0">
                <a:solidFill>
                  <a:srgbClr val="0070C0"/>
                </a:solidFill>
              </a:rPr>
              <a:t>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Podobne je to aj u </a:t>
            </a:r>
            <a:r>
              <a:rPr lang="sk-SK" dirty="0" smtClean="0"/>
              <a:t>slovies: „</a:t>
            </a:r>
            <a:r>
              <a:rPr lang="sk-SK" dirty="0" err="1" smtClean="0">
                <a:solidFill>
                  <a:srgbClr val="002060"/>
                </a:solidFill>
              </a:rPr>
              <a:t>sein</a:t>
            </a:r>
            <a:r>
              <a:rPr lang="sk-SK" dirty="0">
                <a:solidFill>
                  <a:srgbClr val="002060"/>
                </a:solidFill>
              </a:rPr>
              <a:t>“ a „</a:t>
            </a:r>
            <a:r>
              <a:rPr lang="sk-SK" dirty="0" err="1">
                <a:solidFill>
                  <a:srgbClr val="002060"/>
                </a:solidFill>
              </a:rPr>
              <a:t>haben</a:t>
            </a:r>
            <a:r>
              <a:rPr lang="sk-SK" dirty="0" smtClean="0">
                <a:solidFill>
                  <a:srgbClr val="002060"/>
                </a:solidFill>
              </a:rPr>
              <a:t>“</a:t>
            </a:r>
            <a:r>
              <a:rPr lang="sk-SK" dirty="0" smtClean="0">
                <a:solidFill>
                  <a:srgbClr val="0070C0"/>
                </a:solidFill>
              </a:rPr>
              <a:t>:</a:t>
            </a: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Prítomný čas: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ich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bin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Préteritum:     </a:t>
            </a:r>
            <a:r>
              <a:rPr lang="sk-SK" dirty="0" smtClean="0">
                <a:solidFill>
                  <a:srgbClr val="0070C0"/>
                </a:solidFill>
              </a:rPr>
              <a:t>ich </a:t>
            </a:r>
            <a:r>
              <a:rPr lang="sk-SK" dirty="0" err="1" smtClean="0">
                <a:solidFill>
                  <a:srgbClr val="0070C0"/>
                </a:solidFill>
              </a:rPr>
              <a:t>war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</a:p>
          <a:p>
            <a:r>
              <a:rPr lang="sk-SK" dirty="0" err="1" smtClean="0">
                <a:solidFill>
                  <a:srgbClr val="0070C0"/>
                </a:solidFill>
              </a:rPr>
              <a:t>Konjuktív</a:t>
            </a:r>
            <a:r>
              <a:rPr lang="sk-SK" dirty="0" smtClean="0">
                <a:solidFill>
                  <a:srgbClr val="0070C0"/>
                </a:solidFill>
              </a:rPr>
              <a:t> II:     </a:t>
            </a:r>
            <a:r>
              <a:rPr lang="sk-SK" dirty="0" smtClean="0">
                <a:solidFill>
                  <a:srgbClr val="FF0000"/>
                </a:solidFill>
              </a:rPr>
              <a:t>ich </a:t>
            </a:r>
            <a:r>
              <a:rPr lang="sk-SK" dirty="0" err="1" smtClean="0">
                <a:solidFill>
                  <a:srgbClr val="FF0000"/>
                </a:solidFill>
              </a:rPr>
              <a:t>w</a:t>
            </a:r>
            <a:r>
              <a:rPr lang="sk-SK" u="sng" dirty="0" err="1" smtClean="0">
                <a:solidFill>
                  <a:srgbClr val="FF0000"/>
                </a:solidFill>
              </a:rPr>
              <a:t>ä</a:t>
            </a:r>
            <a:r>
              <a:rPr lang="sk-SK" dirty="0" err="1" smtClean="0">
                <a:solidFill>
                  <a:srgbClr val="FF0000"/>
                </a:solidFill>
              </a:rPr>
              <a:t>r</a:t>
            </a:r>
            <a:r>
              <a:rPr lang="sk-SK" u="sng" dirty="0" err="1" smtClean="0">
                <a:solidFill>
                  <a:srgbClr val="FF0000"/>
                </a:solidFill>
              </a:rPr>
              <a:t>e</a:t>
            </a:r>
            <a:endParaRPr lang="sk-SK" u="sng" dirty="0" smtClean="0">
              <a:solidFill>
                <a:srgbClr val="FF0000"/>
              </a:solidFill>
            </a:endParaRPr>
          </a:p>
          <a:p>
            <a:endParaRPr lang="sk-SK" u="sng" dirty="0" smtClean="0">
              <a:solidFill>
                <a:srgbClr val="FF0000"/>
              </a:solidFill>
            </a:endParaRPr>
          </a:p>
          <a:p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Prítomný čas: 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ich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habe 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Préteritum:     </a:t>
            </a:r>
            <a:r>
              <a:rPr lang="sk-SK" dirty="0">
                <a:solidFill>
                  <a:srgbClr val="0070C0"/>
                </a:solidFill>
              </a:rPr>
              <a:t>ich </a:t>
            </a:r>
            <a:r>
              <a:rPr lang="sk-SK" dirty="0" err="1" smtClean="0">
                <a:solidFill>
                  <a:srgbClr val="0070C0"/>
                </a:solidFill>
              </a:rPr>
              <a:t>hatte</a:t>
            </a:r>
            <a:endParaRPr lang="sk-SK" dirty="0">
              <a:solidFill>
                <a:srgbClr val="0070C0"/>
              </a:solidFill>
            </a:endParaRPr>
          </a:p>
          <a:p>
            <a:r>
              <a:rPr lang="sk-SK" dirty="0" err="1">
                <a:solidFill>
                  <a:srgbClr val="0070C0"/>
                </a:solidFill>
              </a:rPr>
              <a:t>Konjuktív</a:t>
            </a:r>
            <a:r>
              <a:rPr lang="sk-SK" dirty="0">
                <a:solidFill>
                  <a:srgbClr val="0070C0"/>
                </a:solidFill>
              </a:rPr>
              <a:t> II:     </a:t>
            </a:r>
            <a:r>
              <a:rPr lang="sk-SK" dirty="0">
                <a:solidFill>
                  <a:srgbClr val="FF0000"/>
                </a:solidFill>
              </a:rPr>
              <a:t>ich </a:t>
            </a:r>
            <a:r>
              <a:rPr lang="sk-SK" dirty="0" err="1" smtClean="0">
                <a:solidFill>
                  <a:srgbClr val="FF0000"/>
                </a:solidFill>
              </a:rPr>
              <a:t>hätte</a:t>
            </a:r>
            <a:endParaRPr lang="sk-SK" u="sng" dirty="0">
              <a:solidFill>
                <a:srgbClr val="FF0000"/>
              </a:solidFill>
            </a:endParaRPr>
          </a:p>
          <a:p>
            <a:endParaRPr lang="sk-SK" u="sng" dirty="0">
              <a:solidFill>
                <a:srgbClr val="0070C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044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251044"/>
              </p:ext>
            </p:extLst>
          </p:nvPr>
        </p:nvGraphicFramePr>
        <p:xfrm>
          <a:off x="539552" y="188640"/>
          <a:ext cx="8229600" cy="6702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3114040"/>
                <a:gridCol w="177800"/>
              </a:tblGrid>
              <a:tr h="38386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2400" b="1" dirty="0">
                        <a:effectLst/>
                        <a:latin typeface="Calibri"/>
                      </a:endParaRPr>
                    </a:p>
                  </a:txBody>
                  <a:tcPr marL="76200" marR="76200" marT="28575" marB="28575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 dirty="0" err="1">
                          <a:effectLst/>
                        </a:rPr>
                        <a:t>Konjunktiv</a:t>
                      </a:r>
                      <a:r>
                        <a:rPr lang="sk-SK" sz="2400" b="1" dirty="0">
                          <a:effectLst/>
                        </a:rPr>
                        <a:t> II (</a:t>
                      </a:r>
                      <a:r>
                        <a:rPr lang="sk-SK" sz="2400" b="1" dirty="0" err="1">
                          <a:effectLst/>
                        </a:rPr>
                        <a:t>Gegenwart-prítomnosť</a:t>
                      </a:r>
                      <a:r>
                        <a:rPr lang="sk-SK" sz="2400" b="1" dirty="0">
                          <a:effectLst/>
                        </a:rPr>
                        <a:t>)</a:t>
                      </a:r>
                      <a:endParaRPr lang="sk-SK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28575" marB="28575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2400" b="1">
                        <a:effectLst/>
                        <a:latin typeface="Calibri"/>
                      </a:endParaRPr>
                    </a:p>
                  </a:txBody>
                  <a:tcPr marL="76200" marR="76200" marT="28575" marB="28575" anchor="ctr"/>
                </a:tc>
              </a:tr>
              <a:tr h="720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 dirty="0">
                          <a:effectLst/>
                        </a:rPr>
                        <a:t> </a:t>
                      </a:r>
                      <a:r>
                        <a:rPr lang="sk-SK" sz="2400" b="1" dirty="0" err="1" smtClean="0">
                          <a:effectLst/>
                        </a:rPr>
                        <a:t>sein</a:t>
                      </a:r>
                      <a:endParaRPr lang="sk-SK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 dirty="0" err="1" smtClean="0">
                          <a:effectLst/>
                        </a:rPr>
                        <a:t>haben</a:t>
                      </a:r>
                      <a:endParaRPr lang="sk-SK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28575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000" b="1" dirty="0">
                          <a:effectLst/>
                        </a:rPr>
                        <a:t>Opisná </a:t>
                      </a:r>
                      <a:r>
                        <a:rPr lang="sk-SK" sz="2000" b="1" dirty="0" smtClean="0">
                          <a:effectLst/>
                        </a:rPr>
                        <a:t>forma:</a:t>
                      </a:r>
                      <a:r>
                        <a:rPr lang="de-DE" sz="2000" b="1" baseline="0" dirty="0" smtClean="0">
                          <a:effectLst/>
                        </a:rPr>
                        <a:t> </a:t>
                      </a:r>
                      <a:r>
                        <a:rPr lang="sk-SK" sz="2000" b="1" dirty="0" err="1" smtClean="0">
                          <a:effectLst/>
                        </a:rPr>
                        <a:t>würde-Form</a:t>
                      </a:r>
                      <a:endParaRPr lang="sk-S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28575" marB="28575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18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1. Person Singular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ich wäre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 dirty="0">
                          <a:effectLst/>
                        </a:rPr>
                        <a:t>ich </a:t>
                      </a:r>
                      <a:r>
                        <a:rPr lang="sk-SK" sz="2400" b="1" dirty="0" err="1">
                          <a:effectLst/>
                        </a:rPr>
                        <a:t>hätte</a:t>
                      </a:r>
                      <a:endParaRPr lang="sk-SK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ich würde …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18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2. Person Singular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du wär(e)st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du hättest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du würdest …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18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3. Person Singular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er wäre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er hätte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er würde …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18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1. Person Plural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wir wären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wir hätten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wir würden …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18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2. Person Plural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ihr wär(e)t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ihr hättet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ihr würdet …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60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3. Person Plural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sie wären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>
                          <a:effectLst/>
                        </a:rPr>
                        <a:t>sie hätten</a:t>
                      </a:r>
                      <a:endParaRPr lang="sk-SK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125"/>
                        </a:spcBef>
                        <a:spcAft>
                          <a:spcPts val="900"/>
                        </a:spcAft>
                      </a:pPr>
                      <a:r>
                        <a:rPr lang="sk-SK" sz="2400" b="1" dirty="0" err="1">
                          <a:effectLst/>
                        </a:rPr>
                        <a:t>sie</a:t>
                      </a:r>
                      <a:r>
                        <a:rPr lang="sk-SK" sz="2400" b="1" dirty="0">
                          <a:effectLst/>
                        </a:rPr>
                        <a:t> </a:t>
                      </a:r>
                      <a:r>
                        <a:rPr lang="sk-SK" sz="2400" b="1" dirty="0" err="1">
                          <a:effectLst/>
                        </a:rPr>
                        <a:t>würden</a:t>
                      </a:r>
                      <a:r>
                        <a:rPr lang="sk-SK" sz="2400" b="1" dirty="0">
                          <a:effectLst/>
                        </a:rPr>
                        <a:t> …</a:t>
                      </a:r>
                      <a:endParaRPr lang="sk-SK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76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7030A0"/>
                </a:solidFill>
              </a:rPr>
              <a:t>Beispielsätze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Ich </a:t>
            </a:r>
            <a:r>
              <a:rPr lang="sk-SK" u="sng" dirty="0" err="1" smtClean="0"/>
              <a:t>hätte</a:t>
            </a:r>
            <a:r>
              <a:rPr lang="sk-SK" dirty="0" smtClean="0"/>
              <a:t> </a:t>
            </a:r>
            <a:r>
              <a:rPr lang="sk-SK" dirty="0" err="1" smtClean="0"/>
              <a:t>gern</a:t>
            </a:r>
            <a:r>
              <a:rPr lang="sk-SK" dirty="0" smtClean="0"/>
              <a:t> </a:t>
            </a:r>
            <a:r>
              <a:rPr lang="sk-SK" dirty="0" err="1" smtClean="0"/>
              <a:t>ein</a:t>
            </a:r>
            <a:r>
              <a:rPr lang="sk-SK" dirty="0" smtClean="0"/>
              <a:t> Auto.</a:t>
            </a:r>
          </a:p>
          <a:p>
            <a:r>
              <a:rPr lang="sk-SK" dirty="0" err="1" smtClean="0"/>
              <a:t>Du</a:t>
            </a:r>
            <a:r>
              <a:rPr lang="sk-SK" dirty="0" smtClean="0"/>
              <a:t> </a:t>
            </a:r>
            <a:r>
              <a:rPr lang="sk-SK" u="sng" dirty="0" err="1" smtClean="0"/>
              <a:t>wärest</a:t>
            </a:r>
            <a:r>
              <a:rPr lang="sk-SK" dirty="0" smtClean="0"/>
              <a:t> </a:t>
            </a:r>
            <a:r>
              <a:rPr lang="de-DE" dirty="0" smtClean="0"/>
              <a:t>viel schneller als 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Wir</a:t>
            </a:r>
            <a:r>
              <a:rPr lang="sk-SK" dirty="0" smtClean="0"/>
              <a:t> </a:t>
            </a:r>
            <a:r>
              <a:rPr lang="sk-SK" u="sng" dirty="0" smtClean="0"/>
              <a:t>w</a:t>
            </a:r>
            <a:r>
              <a:rPr lang="de-DE" u="sng" dirty="0" err="1" smtClean="0"/>
              <a:t>ürden</a:t>
            </a:r>
            <a:r>
              <a:rPr lang="de-DE" u="sng" dirty="0" smtClean="0"/>
              <a:t> </a:t>
            </a:r>
            <a:r>
              <a:rPr lang="de-DE" dirty="0" smtClean="0"/>
              <a:t>lieber in die Schweiz </a:t>
            </a:r>
            <a:r>
              <a:rPr lang="de-DE" u="sng" dirty="0" smtClean="0"/>
              <a:t>fahren</a:t>
            </a:r>
            <a:r>
              <a:rPr lang="de-DE" dirty="0" smtClean="0"/>
              <a:t>.</a:t>
            </a:r>
          </a:p>
          <a:p>
            <a:r>
              <a:rPr lang="de-DE" u="sng" dirty="0" smtClean="0"/>
              <a:t>Würden</a:t>
            </a:r>
            <a:r>
              <a:rPr lang="de-DE" dirty="0" smtClean="0"/>
              <a:t> Sie mit mir </a:t>
            </a:r>
            <a:r>
              <a:rPr lang="de-DE" u="sng" dirty="0" smtClean="0"/>
              <a:t>gehen</a:t>
            </a:r>
            <a:r>
              <a:rPr lang="de-DE" dirty="0" smtClean="0"/>
              <a:t>?</a:t>
            </a:r>
          </a:p>
          <a:p>
            <a:r>
              <a:rPr lang="de-DE" u="sng" dirty="0" smtClean="0"/>
              <a:t>Wäre </a:t>
            </a:r>
            <a:r>
              <a:rPr lang="de-DE" dirty="0" smtClean="0"/>
              <a:t>sie länger </a:t>
            </a:r>
            <a:r>
              <a:rPr lang="de-DE" u="sng" dirty="0" smtClean="0"/>
              <a:t>bleiben</a:t>
            </a:r>
            <a:r>
              <a:rPr lang="de-DE" dirty="0" smtClean="0"/>
              <a:t>?</a:t>
            </a:r>
          </a:p>
          <a:p>
            <a:r>
              <a:rPr lang="de-DE" u="sng" dirty="0" smtClean="0"/>
              <a:t>Hättest</a:t>
            </a:r>
            <a:r>
              <a:rPr lang="de-DE" dirty="0" smtClean="0"/>
              <a:t> du Zeit?</a:t>
            </a:r>
          </a:p>
          <a:p>
            <a:r>
              <a:rPr lang="sk-SK" dirty="0"/>
              <a:t>Am </a:t>
            </a:r>
            <a:r>
              <a:rPr lang="sk-SK" dirty="0" err="1"/>
              <a:t>liebsten</a:t>
            </a:r>
            <a:r>
              <a:rPr lang="sk-SK" dirty="0"/>
              <a:t> </a:t>
            </a:r>
            <a:r>
              <a:rPr lang="sk-SK" u="sng" dirty="0" err="1"/>
              <a:t>würde</a:t>
            </a:r>
            <a:r>
              <a:rPr lang="sk-SK" dirty="0"/>
              <a:t> ich jeden </a:t>
            </a:r>
            <a:r>
              <a:rPr lang="sk-SK" dirty="0" err="1"/>
              <a:t>Tag</a:t>
            </a:r>
            <a:r>
              <a:rPr lang="sk-SK" dirty="0"/>
              <a:t> </a:t>
            </a:r>
            <a:r>
              <a:rPr lang="sk-SK" dirty="0" err="1"/>
              <a:t>zum</a:t>
            </a:r>
            <a:r>
              <a:rPr lang="sk-SK" dirty="0"/>
              <a:t> </a:t>
            </a:r>
            <a:r>
              <a:rPr lang="sk-SK" dirty="0" err="1"/>
              <a:t>Schwimmen</a:t>
            </a:r>
            <a:r>
              <a:rPr lang="sk-SK" dirty="0"/>
              <a:t> </a:t>
            </a:r>
            <a:r>
              <a:rPr lang="sk-SK" u="sng" dirty="0" err="1"/>
              <a:t>gehen</a:t>
            </a:r>
            <a:r>
              <a:rPr lang="sk-SK" u="sng" dirty="0"/>
              <a:t>. </a:t>
            </a:r>
            <a:endParaRPr lang="de-DE" dirty="0"/>
          </a:p>
          <a:p>
            <a:r>
              <a:rPr lang="sk-SK" u="sng" dirty="0" err="1"/>
              <a:t>Würden</a:t>
            </a:r>
            <a:r>
              <a:rPr lang="sk-SK" dirty="0"/>
              <a:t> </a:t>
            </a:r>
            <a:r>
              <a:rPr lang="sk-SK" dirty="0" err="1"/>
              <a:t>Sie</a:t>
            </a:r>
            <a:r>
              <a:rPr lang="sk-SK" dirty="0"/>
              <a:t> </a:t>
            </a:r>
            <a:r>
              <a:rPr lang="sk-SK" dirty="0" err="1"/>
              <a:t>mir</a:t>
            </a:r>
            <a:r>
              <a:rPr lang="sk-SK" dirty="0"/>
              <a:t>, </a:t>
            </a:r>
            <a:r>
              <a:rPr lang="sk-SK" dirty="0" err="1"/>
              <a:t>bitte</a:t>
            </a:r>
            <a:r>
              <a:rPr lang="sk-SK" dirty="0"/>
              <a:t> </a:t>
            </a:r>
            <a:r>
              <a:rPr lang="sk-SK" u="sng" dirty="0" err="1"/>
              <a:t>helfen</a:t>
            </a:r>
            <a:r>
              <a:rPr lang="sk-SK" dirty="0"/>
              <a:t>?</a:t>
            </a:r>
            <a:endParaRPr lang="de-DE" dirty="0"/>
          </a:p>
          <a:p>
            <a:r>
              <a:rPr lang="de-DE" dirty="0"/>
              <a:t>An</a:t>
            </a:r>
            <a:r>
              <a:rPr lang="sk-SK" dirty="0"/>
              <a:t> </a:t>
            </a:r>
            <a:r>
              <a:rPr lang="sk-SK" dirty="0" err="1"/>
              <a:t>deiner</a:t>
            </a:r>
            <a:r>
              <a:rPr lang="sk-SK" dirty="0"/>
              <a:t> </a:t>
            </a:r>
            <a:r>
              <a:rPr lang="sk-SK" dirty="0" err="1"/>
              <a:t>Stelle</a:t>
            </a:r>
            <a:r>
              <a:rPr lang="sk-SK" u="sng" dirty="0"/>
              <a:t> </a:t>
            </a:r>
            <a:r>
              <a:rPr lang="sk-SK" u="sng" dirty="0" err="1"/>
              <a:t>würde</a:t>
            </a:r>
            <a:r>
              <a:rPr lang="sk-SK" u="sng" dirty="0"/>
              <a:t> </a:t>
            </a:r>
            <a:r>
              <a:rPr lang="de-DE" dirty="0"/>
              <a:t>ich </a:t>
            </a:r>
            <a:r>
              <a:rPr lang="sk-SK" dirty="0" err="1"/>
              <a:t>mehr</a:t>
            </a:r>
            <a:r>
              <a:rPr lang="sk-SK" dirty="0"/>
              <a:t> </a:t>
            </a:r>
            <a:r>
              <a:rPr lang="sk-SK" dirty="0" err="1"/>
              <a:t>Sport</a:t>
            </a:r>
            <a:r>
              <a:rPr lang="sk-SK" u="sng" dirty="0"/>
              <a:t> </a:t>
            </a:r>
            <a:r>
              <a:rPr lang="sk-SK" u="sng" dirty="0" err="1"/>
              <a:t>treiben</a:t>
            </a:r>
            <a:r>
              <a:rPr lang="sk-SK" dirty="0"/>
              <a:t>!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327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Was würdest du machen?  (7 Sätze – 2Verben)</a:t>
            </a:r>
          </a:p>
          <a:p>
            <a:r>
              <a:rPr lang="de-DE" dirty="0" smtClean="0"/>
              <a:t>Jeden Tag in der Woche: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Wenn ich </a:t>
            </a:r>
            <a:r>
              <a:rPr lang="de-DE" u="sng" dirty="0" smtClean="0">
                <a:solidFill>
                  <a:srgbClr val="002060"/>
                </a:solidFill>
              </a:rPr>
              <a:t>viel Freizeit hätte</a:t>
            </a:r>
            <a:r>
              <a:rPr lang="de-DE" dirty="0" smtClean="0">
                <a:solidFill>
                  <a:srgbClr val="002060"/>
                </a:solidFill>
              </a:rPr>
              <a:t>, würde ich </a:t>
            </a:r>
            <a:r>
              <a:rPr lang="de-DE" dirty="0" smtClean="0"/>
              <a:t>am Montag…</a:t>
            </a:r>
          </a:p>
          <a:p>
            <a:r>
              <a:rPr lang="de-DE" dirty="0"/>
              <a:t> </a:t>
            </a:r>
            <a:r>
              <a:rPr lang="de-DE" dirty="0" smtClean="0"/>
              <a:t>         … Sport </a:t>
            </a:r>
            <a:r>
              <a:rPr lang="de-DE" dirty="0" smtClean="0">
                <a:solidFill>
                  <a:srgbClr val="00B050"/>
                </a:solidFill>
              </a:rPr>
              <a:t>treiben</a:t>
            </a:r>
            <a:r>
              <a:rPr lang="de-DE" dirty="0" smtClean="0"/>
              <a:t> und ins Konzert </a:t>
            </a:r>
            <a:r>
              <a:rPr lang="de-DE" dirty="0" smtClean="0">
                <a:solidFill>
                  <a:srgbClr val="00B050"/>
                </a:solidFill>
              </a:rPr>
              <a:t>gehen.</a:t>
            </a:r>
          </a:p>
          <a:p>
            <a:r>
              <a:rPr lang="de-DE" dirty="0"/>
              <a:t>a</a:t>
            </a:r>
            <a:r>
              <a:rPr lang="de-DE" dirty="0" smtClean="0"/>
              <a:t>m Dienstag…</a:t>
            </a:r>
          </a:p>
          <a:p>
            <a:r>
              <a:rPr lang="de-DE" dirty="0"/>
              <a:t> </a:t>
            </a:r>
            <a:r>
              <a:rPr lang="de-DE" dirty="0" smtClean="0"/>
              <a:t>         … Musik </a:t>
            </a:r>
            <a:r>
              <a:rPr lang="de-DE" dirty="0" smtClean="0">
                <a:solidFill>
                  <a:srgbClr val="00B050"/>
                </a:solidFill>
              </a:rPr>
              <a:t>hören</a:t>
            </a:r>
            <a:r>
              <a:rPr lang="de-DE" dirty="0" smtClean="0"/>
              <a:t> und nach Madrid</a:t>
            </a:r>
            <a:r>
              <a:rPr lang="de-DE" dirty="0" smtClean="0">
                <a:solidFill>
                  <a:srgbClr val="00B050"/>
                </a:solidFill>
              </a:rPr>
              <a:t> fahren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Wenn es </a:t>
            </a:r>
            <a:r>
              <a:rPr lang="de-DE" u="sng" dirty="0" smtClean="0">
                <a:solidFill>
                  <a:srgbClr val="002060"/>
                </a:solidFill>
              </a:rPr>
              <a:t>schönes Wetter wäre</a:t>
            </a:r>
            <a:r>
              <a:rPr lang="de-DE" dirty="0" smtClean="0">
                <a:solidFill>
                  <a:srgbClr val="002060"/>
                </a:solidFill>
              </a:rPr>
              <a:t>, würde ich…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Wenn ich </a:t>
            </a:r>
            <a:r>
              <a:rPr lang="de-DE" u="sng" dirty="0" smtClean="0">
                <a:solidFill>
                  <a:srgbClr val="002060"/>
                </a:solidFill>
              </a:rPr>
              <a:t>viel Geld hätte, </a:t>
            </a:r>
            <a:r>
              <a:rPr lang="de-DE" dirty="0" smtClean="0">
                <a:solidFill>
                  <a:srgbClr val="002060"/>
                </a:solidFill>
              </a:rPr>
              <a:t>würde ich …</a:t>
            </a:r>
          </a:p>
        </p:txBody>
      </p:sp>
    </p:spTree>
    <p:extLst>
      <p:ext uri="{BB962C8B-B14F-4D97-AF65-F5344CB8AC3E}">
        <p14:creationId xmlns:p14="http://schemas.microsoft.com/office/powerpoint/2010/main" val="35984334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516</Words>
  <Application>Microsoft Office PowerPoint</Application>
  <PresentationFormat>Předvádění na obrazovce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Konjuktiv II </vt:lpstr>
      <vt:lpstr>Konjuktiv II</vt:lpstr>
      <vt:lpstr>Beispiele:</vt:lpstr>
      <vt:lpstr>Tvorenie KONJUKTÍVU II opisným spôsobom (pomocou „werden)</vt:lpstr>
      <vt:lpstr>Prezentace aplikace PowerPoint</vt:lpstr>
      <vt:lpstr>Tvorenie KONJUKTÍVU II u slovies  „sein“ a „haben“:</vt:lpstr>
      <vt:lpstr>Prezentace aplikace PowerPoint</vt:lpstr>
      <vt:lpstr>Beispielsätze</vt:lpstr>
      <vt:lpstr>Hausaufgabe</vt:lpstr>
      <vt:lpstr> Die Bildung des Konjunktiv II: würde + Infinitiv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Konjuktiv II</dc:title>
  <dc:creator>Janka</dc:creator>
  <cp:lastModifiedBy>Janka</cp:lastModifiedBy>
  <cp:revision>8</cp:revision>
  <dcterms:created xsi:type="dcterms:W3CDTF">2016-01-09T23:48:11Z</dcterms:created>
  <dcterms:modified xsi:type="dcterms:W3CDTF">2016-01-10T11:37:41Z</dcterms:modified>
</cp:coreProperties>
</file>