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8" r:id="rId18"/>
    <p:sldId id="274" r:id="rId19"/>
    <p:sldId id="275" r:id="rId20"/>
    <p:sldId id="276" r:id="rId21"/>
    <p:sldId id="277" r:id="rId22"/>
    <p:sldId id="282" r:id="rId23"/>
    <p:sldId id="279" r:id="rId24"/>
    <p:sldId id="283" r:id="rId25"/>
    <p:sldId id="284" r:id="rId26"/>
    <p:sldId id="281" r:id="rId27"/>
    <p:sldId id="285" r:id="rId28"/>
    <p:sldId id="286" r:id="rId29"/>
    <p:sldId id="287" r:id="rId30"/>
    <p:sldId id="288" r:id="rId31"/>
    <p:sldId id="289" r:id="rId32"/>
    <p:sldId id="304" r:id="rId33"/>
    <p:sldId id="305" r:id="rId34"/>
    <p:sldId id="280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6" r:id="rId50"/>
    <p:sldId id="307" r:id="rId51"/>
    <p:sldId id="309" r:id="rId52"/>
    <p:sldId id="308" r:id="rId53"/>
    <p:sldId id="310" r:id="rId54"/>
    <p:sldId id="267" r:id="rId55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00FFCC"/>
    <a:srgbClr val="800080"/>
    <a:srgbClr val="FFCCFF"/>
    <a:srgbClr val="996633"/>
    <a:srgbClr val="FFFFCC"/>
    <a:srgbClr val="000000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113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B32A8F-932E-4CBF-8E66-22BF13A2D478}" type="slidenum">
              <a:rPr lang="sk-SK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split dir="in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703CE8-0218-4A02-9099-BDC2483B47B2}" type="slidenum">
              <a:rPr lang="sk-SK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split dir="in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32C0E5-0AFD-46BA-9334-3470402ED912}" type="slidenum">
              <a:rPr lang="sk-SK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split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AE6FAC-9300-476F-89F1-1035F5A889FA}" type="slidenum">
              <a:rPr lang="sk-SK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split dir="in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CFF459-2607-4B73-AF83-0B88A6F5EE4E}" type="slidenum">
              <a:rPr lang="sk-SK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split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C2C0C2-82A6-40C1-BCAB-4B01BC96BE29}" type="slidenum">
              <a:rPr lang="sk-SK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split dir="in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EE5489-CA88-4623-B8D2-BCAA2860C8D8}" type="slidenum">
              <a:rPr lang="sk-SK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split dir="in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F4BBE2-985F-4D4E-BAEA-55678E75A7A9}" type="slidenum">
              <a:rPr lang="sk-SK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split dir="in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8A9580-2629-4577-AB33-B399AB213858}" type="slidenum">
              <a:rPr lang="sk-SK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split dir="in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03AB6-B182-47C1-BB3A-870316200847}" type="slidenum">
              <a:rPr lang="sk-SK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split dir="in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4862EB-B1AC-4815-A1E0-A2390B4FA7E1}" type="slidenum">
              <a:rPr lang="sk-SK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split dir="in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9966"/>
            </a:gs>
            <a:gs pos="50000">
              <a:srgbClr val="339966">
                <a:gamma/>
                <a:shade val="46275"/>
                <a:invGamma/>
              </a:srgbClr>
            </a:gs>
            <a:gs pos="100000">
              <a:srgbClr val="3399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3615FD6-CFE6-411C-A266-343822556D70}" type="slidenum">
              <a:rPr lang="sk-SK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plit dir="in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1.png"/><Relationship Id="rId7" Type="http://schemas.openxmlformats.org/officeDocument/2006/relationships/image" Target="../media/image118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117.png"/><Relationship Id="rId4" Type="http://schemas.openxmlformats.org/officeDocument/2006/relationships/image" Target="../media/image62.png"/><Relationship Id="rId9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53.png"/><Relationship Id="rId7" Type="http://schemas.openxmlformats.org/officeDocument/2006/relationships/image" Target="../media/image12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119.png"/><Relationship Id="rId4" Type="http://schemas.openxmlformats.org/officeDocument/2006/relationships/image" Target="../media/image44.png"/><Relationship Id="rId9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3.png"/><Relationship Id="rId7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2.png"/><Relationship Id="rId4" Type="http://schemas.openxmlformats.org/officeDocument/2006/relationships/image" Target="../media/image48.png"/><Relationship Id="rId9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45.png"/><Relationship Id="rId7" Type="http://schemas.openxmlformats.org/officeDocument/2006/relationships/image" Target="../media/image5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3.png"/><Relationship Id="rId4" Type="http://schemas.openxmlformats.org/officeDocument/2006/relationships/image" Target="../media/image57.png"/><Relationship Id="rId9" Type="http://schemas.openxmlformats.org/officeDocument/2006/relationships/image" Target="../media/image12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63.png"/><Relationship Id="rId7" Type="http://schemas.openxmlformats.org/officeDocument/2006/relationships/image" Target="../media/image7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1.png"/><Relationship Id="rId9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28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7.png"/><Relationship Id="rId5" Type="http://schemas.openxmlformats.org/officeDocument/2006/relationships/image" Target="../media/image95.png"/><Relationship Id="rId4" Type="http://schemas.openxmlformats.org/officeDocument/2006/relationships/image" Target="../media/image12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1.png"/><Relationship Id="rId5" Type="http://schemas.openxmlformats.org/officeDocument/2006/relationships/image" Target="../media/image78.png"/><Relationship Id="rId4" Type="http://schemas.openxmlformats.org/officeDocument/2006/relationships/image" Target="../media/image13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4.png"/><Relationship Id="rId5" Type="http://schemas.openxmlformats.org/officeDocument/2006/relationships/image" Target="../media/image79.png"/><Relationship Id="rId4" Type="http://schemas.openxmlformats.org/officeDocument/2006/relationships/image" Target="../media/image13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image" Target="../media/image138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5" Type="http://schemas.openxmlformats.org/officeDocument/2006/relationships/image" Target="../media/image137.png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image" Target="../media/image9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png"/><Relationship Id="rId5" Type="http://schemas.openxmlformats.org/officeDocument/2006/relationships/image" Target="../media/image77.png"/><Relationship Id="rId4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14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png"/><Relationship Id="rId5" Type="http://schemas.openxmlformats.org/officeDocument/2006/relationships/image" Target="../media/image98.png"/><Relationship Id="rId4" Type="http://schemas.openxmlformats.org/officeDocument/2006/relationships/image" Target="../media/image9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image" Target="../media/image14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3.png"/><Relationship Id="rId5" Type="http://schemas.openxmlformats.org/officeDocument/2006/relationships/image" Target="../media/image87.png"/><Relationship Id="rId4" Type="http://schemas.openxmlformats.org/officeDocument/2006/relationships/image" Target="../media/image14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9.png"/><Relationship Id="rId4" Type="http://schemas.openxmlformats.org/officeDocument/2006/relationships/image" Target="../media/image9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WordArt 5" descr="Biely mramor"/>
          <p:cNvSpPr>
            <a:spLocks noChangeArrowheads="1" noChangeShapeType="1" noTextEdit="1"/>
          </p:cNvSpPr>
          <p:nvPr/>
        </p:nvSpPr>
        <p:spPr bwMode="auto">
          <a:xfrm>
            <a:off x="1619250" y="765175"/>
            <a:ext cx="5688013" cy="1479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sk-SK" sz="3600" kern="1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</a:rPr>
              <a:t>Beruf</a:t>
            </a:r>
          </a:p>
        </p:txBody>
      </p:sp>
      <p:sp>
        <p:nvSpPr>
          <p:cNvPr id="2054" name="WordArt 6" descr="Biely mramor"/>
          <p:cNvSpPr>
            <a:spLocks noChangeArrowheads="1" noChangeShapeType="1" noTextEdit="1"/>
          </p:cNvSpPr>
          <p:nvPr/>
        </p:nvSpPr>
        <p:spPr bwMode="auto">
          <a:xfrm>
            <a:off x="900113" y="5013325"/>
            <a:ext cx="7199312" cy="644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sk-SK" sz="2400" kern="1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</a:rPr>
              <a:t>Was möchtest du werden?</a:t>
            </a:r>
          </a:p>
        </p:txBody>
      </p:sp>
      <p:sp>
        <p:nvSpPr>
          <p:cNvPr id="2056" name="AutoShape 8" descr="Matrose 2"/>
          <p:cNvSpPr>
            <a:spLocks noChangeArrowheads="1"/>
          </p:cNvSpPr>
          <p:nvPr/>
        </p:nvSpPr>
        <p:spPr bwMode="auto">
          <a:xfrm>
            <a:off x="2555875" y="2492375"/>
            <a:ext cx="3744913" cy="2305050"/>
          </a:xfrm>
          <a:prstGeom prst="cloudCallout">
            <a:avLst>
              <a:gd name="adj1" fmla="val 104389"/>
              <a:gd name="adj2" fmla="val 74657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rgbClr val="663300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sk-SK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animBg="1"/>
      <p:bldP spid="2054" grpId="0" animBg="1"/>
      <p:bldP spid="205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620713"/>
            <a:ext cx="2838450" cy="3333750"/>
          </a:xfrm>
          <a:prstGeom prst="rect">
            <a:avLst/>
          </a:prstGeom>
          <a:noFill/>
        </p:spPr>
      </p:pic>
      <p:pic>
        <p:nvPicPr>
          <p:cNvPr id="13317" name="Picture 5" descr="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1500" y="620713"/>
            <a:ext cx="3048000" cy="3333750"/>
          </a:xfrm>
          <a:prstGeom prst="rect">
            <a:avLst/>
          </a:prstGeom>
          <a:noFill/>
        </p:spPr>
      </p:pic>
      <p:pic>
        <p:nvPicPr>
          <p:cNvPr id="13318" name="Picture 6" descr="4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775" y="3141663"/>
            <a:ext cx="2514600" cy="3333750"/>
          </a:xfrm>
          <a:prstGeom prst="rect">
            <a:avLst/>
          </a:prstGeom>
          <a:noFill/>
        </p:spPr>
      </p:pic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6443663" y="4149725"/>
            <a:ext cx="2447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Bauer / </a:t>
            </a:r>
          </a:p>
          <a:p>
            <a:pPr>
              <a:spcBef>
                <a:spcPct val="50000"/>
              </a:spcBef>
            </a:pPr>
            <a:r>
              <a:rPr lang="de-DE" sz="2000"/>
              <a:t>der Fütterer</a:t>
            </a:r>
            <a:endParaRPr lang="sk-SK" sz="2000"/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684213" y="4221163"/>
            <a:ext cx="2016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Bauer</a:t>
            </a:r>
            <a:endParaRPr lang="sk-SK" sz="2000"/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1042988" y="5734050"/>
            <a:ext cx="16557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Gärtner</a:t>
            </a:r>
            <a:endParaRPr lang="sk-SK" sz="20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575" y="2492375"/>
            <a:ext cx="2609850" cy="3333750"/>
          </a:xfrm>
          <a:prstGeom prst="rect">
            <a:avLst/>
          </a:prstGeom>
          <a:noFill/>
        </p:spPr>
      </p:pic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468313" y="4221163"/>
            <a:ext cx="2303462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Arbeiter /</a:t>
            </a:r>
          </a:p>
          <a:p>
            <a:pPr>
              <a:spcBef>
                <a:spcPct val="50000"/>
              </a:spcBef>
            </a:pPr>
            <a:r>
              <a:rPr lang="de-DE" sz="2000"/>
              <a:t>der Holzarbeiter</a:t>
            </a:r>
            <a:endParaRPr lang="sk-SK" sz="2000"/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3419475" y="5876925"/>
            <a:ext cx="23764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Schuhmacher</a:t>
            </a:r>
            <a:endParaRPr lang="sk-SK" sz="2000"/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6300788" y="4005263"/>
            <a:ext cx="2447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Schneider</a:t>
            </a:r>
            <a:endParaRPr lang="sk-SK" sz="2000"/>
          </a:p>
        </p:txBody>
      </p:sp>
      <p:pic>
        <p:nvPicPr>
          <p:cNvPr id="14348" name="Picture 12" descr="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404813"/>
            <a:ext cx="2990850" cy="3333750"/>
          </a:xfrm>
          <a:prstGeom prst="rect">
            <a:avLst/>
          </a:prstGeom>
          <a:noFill/>
        </p:spPr>
      </p:pic>
      <p:pic>
        <p:nvPicPr>
          <p:cNvPr id="14349" name="Picture 13" descr="holzarbeit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333375"/>
            <a:ext cx="3333750" cy="2924175"/>
          </a:xfrm>
          <a:prstGeom prst="rect">
            <a:avLst/>
          </a:prstGeom>
          <a:noFill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325" y="404813"/>
            <a:ext cx="2552700" cy="3333750"/>
          </a:xfrm>
          <a:prstGeom prst="rect">
            <a:avLst/>
          </a:prstGeom>
          <a:noFill/>
        </p:spPr>
      </p:pic>
      <p:pic>
        <p:nvPicPr>
          <p:cNvPr id="16389" name="Picture 5" descr="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2349500"/>
            <a:ext cx="2571750" cy="3333750"/>
          </a:xfrm>
          <a:prstGeom prst="rect">
            <a:avLst/>
          </a:prstGeom>
          <a:noFill/>
        </p:spPr>
      </p:pic>
      <p:pic>
        <p:nvPicPr>
          <p:cNvPr id="16390" name="Picture 6" descr="6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476250"/>
            <a:ext cx="2828925" cy="3333750"/>
          </a:xfrm>
          <a:prstGeom prst="rect">
            <a:avLst/>
          </a:prstGeom>
          <a:noFill/>
        </p:spPr>
      </p:pic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611188" y="4221163"/>
            <a:ext cx="2592387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die Künstlerin / </a:t>
            </a:r>
          </a:p>
          <a:p>
            <a:pPr>
              <a:spcBef>
                <a:spcPct val="50000"/>
              </a:spcBef>
            </a:pPr>
            <a:r>
              <a:rPr lang="de-DE" sz="2000"/>
              <a:t>die Tänzerin</a:t>
            </a:r>
            <a:endParaRPr lang="sk-SK" sz="2000"/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3708400" y="5876925"/>
            <a:ext cx="2232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Zauberer</a:t>
            </a:r>
            <a:endParaRPr lang="sk-SK" sz="2000"/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6227763" y="3860800"/>
            <a:ext cx="22320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Künstler / </a:t>
            </a:r>
          </a:p>
          <a:p>
            <a:pPr>
              <a:spcBef>
                <a:spcPct val="50000"/>
              </a:spcBef>
            </a:pPr>
            <a:r>
              <a:rPr lang="de-DE" sz="2000"/>
              <a:t>der Schauspieler</a:t>
            </a:r>
            <a:endParaRPr lang="sk-SK" sz="20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 descr="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404813"/>
            <a:ext cx="2752725" cy="3333750"/>
          </a:xfrm>
          <a:prstGeom prst="rect">
            <a:avLst/>
          </a:prstGeom>
          <a:noFill/>
        </p:spPr>
      </p:pic>
      <p:pic>
        <p:nvPicPr>
          <p:cNvPr id="17415" name="Picture 7" descr="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2565400"/>
            <a:ext cx="2971800" cy="3333750"/>
          </a:xfrm>
          <a:prstGeom prst="rect">
            <a:avLst/>
          </a:prstGeom>
          <a:noFill/>
        </p:spPr>
      </p:pic>
      <p:pic>
        <p:nvPicPr>
          <p:cNvPr id="17416" name="Picture 8" descr="Bildhau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525" y="476250"/>
            <a:ext cx="2914650" cy="3333750"/>
          </a:xfrm>
          <a:prstGeom prst="rect">
            <a:avLst/>
          </a:prstGeom>
          <a:noFill/>
        </p:spPr>
      </p:pic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468313" y="4292600"/>
            <a:ext cx="16557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Richter</a:t>
            </a:r>
            <a:endParaRPr lang="sk-SK" sz="2000"/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2268538" y="6021388"/>
            <a:ext cx="4679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Geigenspieler / der Geiger </a:t>
            </a:r>
            <a:endParaRPr lang="sk-SK" sz="2000"/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6084888" y="4005263"/>
            <a:ext cx="2736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Bildhauer</a:t>
            </a:r>
            <a:endParaRPr lang="sk-SK" sz="20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5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888" y="476250"/>
            <a:ext cx="2762250" cy="3333750"/>
          </a:xfrm>
          <a:prstGeom prst="rect">
            <a:avLst/>
          </a:prstGeom>
          <a:noFill/>
        </p:spPr>
      </p:pic>
      <p:pic>
        <p:nvPicPr>
          <p:cNvPr id="18437" name="Picture 5" descr="6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404813"/>
            <a:ext cx="3286125" cy="3333750"/>
          </a:xfrm>
          <a:prstGeom prst="rect">
            <a:avLst/>
          </a:prstGeom>
          <a:noFill/>
        </p:spPr>
      </p:pic>
      <p:pic>
        <p:nvPicPr>
          <p:cNvPr id="18438" name="Picture 6" descr="Jäg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2138" y="3141663"/>
            <a:ext cx="2886075" cy="3333750"/>
          </a:xfrm>
          <a:prstGeom prst="rect">
            <a:avLst/>
          </a:prstGeom>
          <a:noFill/>
        </p:spPr>
      </p:pic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684213" y="3933825"/>
            <a:ext cx="215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Traktorist</a:t>
            </a:r>
            <a:endParaRPr lang="sk-SK" sz="2000"/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1116013" y="5661025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Jäger</a:t>
            </a:r>
            <a:endParaRPr lang="sk-SK" sz="2000"/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6300788" y="4076700"/>
            <a:ext cx="25193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Automechaniker</a:t>
            </a:r>
            <a:endParaRPr lang="sk-SK" sz="20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549275"/>
            <a:ext cx="2695575" cy="3333750"/>
          </a:xfrm>
          <a:prstGeom prst="rect">
            <a:avLst/>
          </a:prstGeom>
          <a:noFill/>
        </p:spPr>
      </p:pic>
      <p:pic>
        <p:nvPicPr>
          <p:cNvPr id="19461" name="Picture 5" descr="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675" y="3284538"/>
            <a:ext cx="2457450" cy="3333750"/>
          </a:xfrm>
          <a:prstGeom prst="rect">
            <a:avLst/>
          </a:prstGeom>
          <a:noFill/>
        </p:spPr>
      </p:pic>
      <p:pic>
        <p:nvPicPr>
          <p:cNvPr id="19462" name="Picture 6" descr="DJ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600" y="333375"/>
            <a:ext cx="3209925" cy="3333750"/>
          </a:xfrm>
          <a:prstGeom prst="rect">
            <a:avLst/>
          </a:prstGeom>
          <a:noFill/>
        </p:spPr>
      </p:pic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755650" y="4221163"/>
            <a:ext cx="2016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Fußballer</a:t>
            </a:r>
            <a:endParaRPr lang="sk-SK" sz="2000"/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5580063" y="5661025"/>
            <a:ext cx="2160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Clown</a:t>
            </a:r>
            <a:endParaRPr lang="sk-SK" sz="2000"/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6011863" y="3789363"/>
            <a:ext cx="19446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DJ</a:t>
            </a:r>
            <a:endParaRPr lang="sk-SK" sz="20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6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404813"/>
            <a:ext cx="3295650" cy="3333750"/>
          </a:xfrm>
          <a:prstGeom prst="rect">
            <a:avLst/>
          </a:prstGeom>
          <a:noFill/>
        </p:spPr>
      </p:pic>
      <p:pic>
        <p:nvPicPr>
          <p:cNvPr id="20485" name="Picture 5" descr="Schleif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260350"/>
            <a:ext cx="3143250" cy="3333750"/>
          </a:xfrm>
          <a:prstGeom prst="rect">
            <a:avLst/>
          </a:prstGeom>
          <a:noFill/>
        </p:spPr>
      </p:pic>
      <p:pic>
        <p:nvPicPr>
          <p:cNvPr id="20486" name="Picture 6" descr="Web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675" y="3860800"/>
            <a:ext cx="3333750" cy="2743200"/>
          </a:xfrm>
          <a:prstGeom prst="rect">
            <a:avLst/>
          </a:prstGeom>
          <a:noFill/>
        </p:spPr>
      </p:pic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042988" y="5805488"/>
            <a:ext cx="17287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Weber</a:t>
            </a:r>
            <a:endParaRPr lang="sk-SK" sz="20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6516688" y="3933825"/>
            <a:ext cx="2016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die Putzfrau</a:t>
            </a:r>
            <a:endParaRPr lang="sk-SK" sz="2000"/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684213" y="3789363"/>
            <a:ext cx="2160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Schleifer</a:t>
            </a:r>
            <a:endParaRPr lang="sk-SK" sz="20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25" y="404813"/>
            <a:ext cx="2514600" cy="3333750"/>
          </a:xfrm>
          <a:prstGeom prst="rect">
            <a:avLst/>
          </a:prstGeom>
          <a:noFill/>
        </p:spPr>
      </p:pic>
      <p:pic>
        <p:nvPicPr>
          <p:cNvPr id="26629" name="Picture 5" descr="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404813"/>
            <a:ext cx="2657475" cy="2879725"/>
          </a:xfrm>
          <a:prstGeom prst="rect">
            <a:avLst/>
          </a:prstGeom>
          <a:noFill/>
        </p:spPr>
      </p:pic>
      <p:pic>
        <p:nvPicPr>
          <p:cNvPr id="26630" name="Picture 6" descr="Elektrotechnik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475" y="4049713"/>
            <a:ext cx="2543175" cy="2808287"/>
          </a:xfrm>
          <a:prstGeom prst="rect">
            <a:avLst/>
          </a:prstGeom>
          <a:noFill/>
        </p:spPr>
      </p:pic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539750" y="3429000"/>
            <a:ext cx="2232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Zimmermann</a:t>
            </a:r>
            <a:endParaRPr lang="sk-SK" sz="2000"/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755650" y="5516563"/>
            <a:ext cx="2879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Elektrotechniker / der Handwerker</a:t>
            </a:r>
            <a:endParaRPr lang="sk-SK" sz="2000"/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6588125" y="3860800"/>
            <a:ext cx="1727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Bäcker</a:t>
            </a:r>
            <a:endParaRPr lang="sk-SK" sz="2000"/>
          </a:p>
        </p:txBody>
      </p:sp>
      <p:pic>
        <p:nvPicPr>
          <p:cNvPr id="26634" name="Picture 10" descr="4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95688" y="404813"/>
            <a:ext cx="2332037" cy="2863850"/>
          </a:xfrm>
          <a:prstGeom prst="rect">
            <a:avLst/>
          </a:prstGeom>
          <a:noFill/>
        </p:spPr>
      </p:pic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3924300" y="3357563"/>
            <a:ext cx="2232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Tischler</a:t>
            </a:r>
            <a:endParaRPr lang="sk-SK" sz="20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bibliothekar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575" y="3141663"/>
            <a:ext cx="3044825" cy="2366962"/>
          </a:xfrm>
          <a:prstGeom prst="rect">
            <a:avLst/>
          </a:prstGeom>
          <a:noFill/>
        </p:spPr>
      </p:pic>
      <p:pic>
        <p:nvPicPr>
          <p:cNvPr id="22533" name="Picture 5" descr="fotogra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788" y="188913"/>
            <a:ext cx="2505075" cy="3549650"/>
          </a:xfrm>
          <a:prstGeom prst="rect">
            <a:avLst/>
          </a:prstGeom>
          <a:noFill/>
        </p:spPr>
      </p:pic>
      <p:pic>
        <p:nvPicPr>
          <p:cNvPr id="22534" name="Picture 6" descr="koc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813" y="404813"/>
            <a:ext cx="2495550" cy="3549650"/>
          </a:xfrm>
          <a:prstGeom prst="rect">
            <a:avLst/>
          </a:prstGeom>
          <a:noFill/>
        </p:spPr>
      </p:pic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971550" y="4221163"/>
            <a:ext cx="15843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Koch</a:t>
            </a:r>
            <a:endParaRPr lang="sk-SK" sz="2000"/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3276600" y="5805488"/>
            <a:ext cx="2663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Bibliotheker</a:t>
            </a:r>
            <a:endParaRPr lang="sk-SK" sz="2000"/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6443663" y="400526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Fotograf</a:t>
            </a:r>
            <a:endParaRPr lang="sk-SK" sz="20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horoleze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5963" y="333375"/>
            <a:ext cx="2952750" cy="3333750"/>
          </a:xfrm>
          <a:prstGeom prst="rect">
            <a:avLst/>
          </a:prstGeom>
          <a:noFill/>
        </p:spPr>
      </p:pic>
      <p:pic>
        <p:nvPicPr>
          <p:cNvPr id="23558" name="Picture 6" descr="chirur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404813"/>
            <a:ext cx="2476500" cy="3333750"/>
          </a:xfrm>
          <a:prstGeom prst="rect">
            <a:avLst/>
          </a:prstGeom>
          <a:noFill/>
        </p:spPr>
      </p:pic>
      <p:pic>
        <p:nvPicPr>
          <p:cNvPr id="23559" name="Picture 7" descr="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675" y="3500438"/>
            <a:ext cx="3549650" cy="3043237"/>
          </a:xfrm>
          <a:prstGeom prst="rect">
            <a:avLst/>
          </a:prstGeom>
          <a:noFill/>
        </p:spPr>
      </p:pic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6516688" y="5516563"/>
            <a:ext cx="23034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Schmied</a:t>
            </a:r>
            <a:endParaRPr lang="sk-SK" sz="2000"/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250825" y="3933825"/>
            <a:ext cx="30956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die Krankenschwester</a:t>
            </a:r>
            <a:endParaRPr lang="sk-SK" sz="2000"/>
          </a:p>
        </p:txBody>
      </p:sp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3779838" y="1628775"/>
            <a:ext cx="2016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Bergsteiger</a:t>
            </a:r>
            <a:endParaRPr lang="sk-SK" sz="20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de-DE" b="1"/>
              <a:t>Wer ist das?</a:t>
            </a:r>
            <a:endParaRPr lang="sk-SK" b="1"/>
          </a:p>
        </p:txBody>
      </p:sp>
      <p:pic>
        <p:nvPicPr>
          <p:cNvPr id="4100" name="Picture 4" descr="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2825" y="2852738"/>
            <a:ext cx="2428875" cy="2592387"/>
          </a:xfrm>
          <a:prstGeom prst="rect">
            <a:avLst/>
          </a:prstGeom>
          <a:noFill/>
        </p:spPr>
      </p:pic>
      <p:pic>
        <p:nvPicPr>
          <p:cNvPr id="4101" name="Picture 5" descr="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268413"/>
            <a:ext cx="2090738" cy="3024187"/>
          </a:xfrm>
          <a:prstGeom prst="rect">
            <a:avLst/>
          </a:prstGeom>
          <a:noFill/>
        </p:spPr>
      </p:pic>
      <p:pic>
        <p:nvPicPr>
          <p:cNvPr id="4102" name="Picture 6" descr="3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4075" y="2781300"/>
            <a:ext cx="3673475" cy="2743200"/>
          </a:xfrm>
          <a:prstGeom prst="rect">
            <a:avLst/>
          </a:prstGeom>
          <a:noFill/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468313" y="4652963"/>
            <a:ext cx="2016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die Lehrerin</a:t>
            </a:r>
            <a:endParaRPr lang="sk-SK" sz="2000"/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2484438" y="5661025"/>
            <a:ext cx="28813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Informatiker</a:t>
            </a:r>
            <a:endParaRPr lang="sk-SK" sz="2000"/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6300788" y="5661025"/>
            <a:ext cx="15843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die Ärztin</a:t>
            </a:r>
            <a:endParaRPr lang="sk-SK" sz="2000"/>
          </a:p>
        </p:txBody>
      </p:sp>
      <p:pic>
        <p:nvPicPr>
          <p:cNvPr id="4106" name="Picture 10" descr="54"/>
          <p:cNvPicPr>
            <a:picLocks noChangeAspect="1" noChangeArrowheads="1"/>
          </p:cNvPicPr>
          <p:nvPr/>
        </p:nvPicPr>
        <p:blipFill>
          <a:blip r:embed="rId5" cstate="print"/>
          <a:srcRect l="14908" r="14909"/>
          <a:stretch>
            <a:fillRect/>
          </a:stretch>
        </p:blipFill>
        <p:spPr bwMode="auto">
          <a:xfrm>
            <a:off x="7380288" y="908050"/>
            <a:ext cx="1482725" cy="3119438"/>
          </a:xfrm>
          <a:prstGeom prst="rect">
            <a:avLst/>
          </a:prstGeom>
          <a:noFill/>
        </p:spPr>
      </p:pic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5795963" y="1844675"/>
            <a:ext cx="1800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Arzt</a:t>
            </a:r>
            <a:endParaRPr lang="sk-SK" sz="20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chemik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00" y="2997200"/>
            <a:ext cx="2257425" cy="3333750"/>
          </a:xfrm>
          <a:prstGeom prst="rect">
            <a:avLst/>
          </a:prstGeom>
          <a:noFill/>
        </p:spPr>
      </p:pic>
      <p:pic>
        <p:nvPicPr>
          <p:cNvPr id="24581" name="Picture 5" descr="kozmonau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333375"/>
            <a:ext cx="3000375" cy="3333750"/>
          </a:xfrm>
          <a:prstGeom prst="rect">
            <a:avLst/>
          </a:prstGeom>
          <a:noFill/>
        </p:spPr>
      </p:pic>
      <p:pic>
        <p:nvPicPr>
          <p:cNvPr id="24582" name="Picture 6" descr="mal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333375"/>
            <a:ext cx="2895600" cy="3333750"/>
          </a:xfrm>
          <a:prstGeom prst="rect">
            <a:avLst/>
          </a:prstGeom>
          <a:noFill/>
        </p:spPr>
      </p:pic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468313" y="3860800"/>
            <a:ext cx="25908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Maler / </a:t>
            </a:r>
          </a:p>
          <a:p>
            <a:pPr>
              <a:spcBef>
                <a:spcPct val="50000"/>
              </a:spcBef>
            </a:pPr>
            <a:r>
              <a:rPr lang="de-DE" sz="2000"/>
              <a:t>der Künstler</a:t>
            </a:r>
            <a:endParaRPr lang="sk-SK" sz="2000"/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1258888" y="551656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Chemiker</a:t>
            </a:r>
            <a:endParaRPr lang="sk-SK" sz="2000"/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6443663" y="3860800"/>
            <a:ext cx="2232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Astronaut</a:t>
            </a:r>
            <a:endParaRPr lang="sk-SK" sz="20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regisse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2430462" cy="2952750"/>
          </a:xfrm>
          <a:prstGeom prst="rect">
            <a:avLst/>
          </a:prstGeom>
          <a:noFill/>
        </p:spPr>
      </p:pic>
      <p:pic>
        <p:nvPicPr>
          <p:cNvPr id="25606" name="Picture 6" descr="kameraman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8575" y="260350"/>
            <a:ext cx="2471738" cy="3168650"/>
          </a:xfrm>
          <a:prstGeom prst="rect">
            <a:avLst/>
          </a:prstGeom>
          <a:noFill/>
        </p:spPr>
      </p:pic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468313" y="3500438"/>
            <a:ext cx="2520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Regisseur</a:t>
            </a:r>
            <a:endParaRPr lang="sk-SK" sz="2000"/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6300788" y="3789363"/>
            <a:ext cx="2447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Kameramann</a:t>
            </a:r>
            <a:endParaRPr lang="sk-SK" sz="2000"/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1042988" y="5876925"/>
            <a:ext cx="23034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Schneider</a:t>
            </a:r>
            <a:endParaRPr lang="sk-SK" sz="2000"/>
          </a:p>
        </p:txBody>
      </p:sp>
      <p:pic>
        <p:nvPicPr>
          <p:cNvPr id="25611" name="Picture 11" descr="schneid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79800" y="4005263"/>
            <a:ext cx="2274888" cy="2541587"/>
          </a:xfrm>
          <a:prstGeom prst="rect">
            <a:avLst/>
          </a:prstGeom>
          <a:noFill/>
        </p:spPr>
      </p:pic>
      <p:pic>
        <p:nvPicPr>
          <p:cNvPr id="25612" name="Picture 12" descr="Schauspiel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549275"/>
            <a:ext cx="2292350" cy="2530475"/>
          </a:xfrm>
          <a:prstGeom prst="rect">
            <a:avLst/>
          </a:prstGeom>
          <a:noFill/>
        </p:spPr>
      </p:pic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3635375" y="3213100"/>
            <a:ext cx="23764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Schauspieler</a:t>
            </a:r>
            <a:endParaRPr lang="sk-SK" sz="20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lehr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688" y="188913"/>
            <a:ext cx="2371725" cy="2686050"/>
          </a:xfrm>
          <a:prstGeom prst="rect">
            <a:avLst/>
          </a:prstGeom>
          <a:noFill/>
        </p:spPr>
      </p:pic>
      <p:pic>
        <p:nvPicPr>
          <p:cNvPr id="30725" name="Picture 5" descr="Mönc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1500" y="3789363"/>
            <a:ext cx="2336800" cy="2708275"/>
          </a:xfrm>
          <a:prstGeom prst="rect">
            <a:avLst/>
          </a:prstGeom>
          <a:noFill/>
        </p:spPr>
      </p:pic>
      <p:pic>
        <p:nvPicPr>
          <p:cNvPr id="30726" name="Picture 6" descr="robotní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188913"/>
            <a:ext cx="1882775" cy="2497137"/>
          </a:xfrm>
          <a:prstGeom prst="rect">
            <a:avLst/>
          </a:prstGeom>
          <a:noFill/>
        </p:spPr>
      </p:pic>
      <p:pic>
        <p:nvPicPr>
          <p:cNvPr id="30727" name="Picture 7" descr="töpf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3573463"/>
            <a:ext cx="1973263" cy="2636837"/>
          </a:xfrm>
          <a:prstGeom prst="rect">
            <a:avLst/>
          </a:prstGeom>
          <a:noFill/>
        </p:spPr>
      </p:pic>
      <p:pic>
        <p:nvPicPr>
          <p:cNvPr id="30728" name="Picture 8" descr="Strassenverkäuf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88913"/>
            <a:ext cx="2163763" cy="2901950"/>
          </a:xfrm>
          <a:prstGeom prst="rect">
            <a:avLst/>
          </a:prstGeom>
          <a:noFill/>
        </p:spPr>
      </p:pic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323850" y="2852738"/>
            <a:ext cx="2232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Arbeiter</a:t>
            </a:r>
            <a:endParaRPr lang="sk-SK" sz="2000"/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395288" y="6237288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Töpfer</a:t>
            </a:r>
            <a:endParaRPr lang="sk-SK" sz="2000"/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2843213" y="3429000"/>
            <a:ext cx="2808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Straßenverkäufer</a:t>
            </a:r>
            <a:endParaRPr lang="sk-SK" sz="2000"/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6767513" y="3068638"/>
            <a:ext cx="1692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Lehrer</a:t>
            </a:r>
            <a:endParaRPr lang="sk-SK" sz="2000"/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3995738" y="5805488"/>
            <a:ext cx="1439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Mönch</a:t>
            </a:r>
            <a:endParaRPr lang="sk-SK" sz="20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Astron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333375"/>
            <a:ext cx="2952750" cy="2430463"/>
          </a:xfrm>
          <a:prstGeom prst="rect">
            <a:avLst/>
          </a:prstGeom>
          <a:noFill/>
        </p:spPr>
      </p:pic>
      <p:pic>
        <p:nvPicPr>
          <p:cNvPr id="27653" name="Picture 5" descr="Archäolo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700" y="333375"/>
            <a:ext cx="3046413" cy="2436813"/>
          </a:xfrm>
          <a:prstGeom prst="rect">
            <a:avLst/>
          </a:prstGeom>
          <a:noFill/>
        </p:spPr>
      </p:pic>
      <p:pic>
        <p:nvPicPr>
          <p:cNvPr id="27655" name="Picture 7" descr="Autofahr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213" y="2997200"/>
            <a:ext cx="3009900" cy="3333750"/>
          </a:xfrm>
          <a:prstGeom prst="rect">
            <a:avLst/>
          </a:prstGeom>
          <a:noFill/>
        </p:spPr>
      </p:pic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468313" y="3141663"/>
            <a:ext cx="215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Astronom</a:t>
            </a:r>
            <a:endParaRPr lang="sk-SK" sz="2000"/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755650" y="5589588"/>
            <a:ext cx="2160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Autofahrer</a:t>
            </a:r>
            <a:endParaRPr lang="sk-SK" sz="2000"/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5940425" y="2997200"/>
            <a:ext cx="2160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Archäologe</a:t>
            </a:r>
            <a:endParaRPr lang="sk-SK" sz="20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dirig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5963" y="333375"/>
            <a:ext cx="3048000" cy="2211388"/>
          </a:xfrm>
          <a:prstGeom prst="rect">
            <a:avLst/>
          </a:prstGeom>
          <a:noFill/>
        </p:spPr>
      </p:pic>
      <p:pic>
        <p:nvPicPr>
          <p:cNvPr id="32773" name="Picture 5" descr="Banki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333375"/>
            <a:ext cx="2111375" cy="2471738"/>
          </a:xfrm>
          <a:prstGeom prst="rect">
            <a:avLst/>
          </a:prstGeom>
          <a:noFill/>
        </p:spPr>
      </p:pic>
      <p:pic>
        <p:nvPicPr>
          <p:cNvPr id="32774" name="Picture 6" descr="Beamter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333375"/>
            <a:ext cx="2879725" cy="2238375"/>
          </a:xfrm>
          <a:prstGeom prst="rect">
            <a:avLst/>
          </a:prstGeom>
          <a:noFill/>
        </p:spPr>
      </p:pic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468313" y="2708275"/>
            <a:ext cx="2952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Beamter</a:t>
            </a:r>
            <a:endParaRPr lang="sk-SK" sz="2000"/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3635375" y="2997200"/>
            <a:ext cx="2663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Bankier</a:t>
            </a:r>
            <a:endParaRPr lang="sk-SK" sz="2000"/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6372225" y="2781300"/>
            <a:ext cx="19446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Dirigent</a:t>
            </a:r>
            <a:endParaRPr lang="sk-SK" sz="2000"/>
          </a:p>
        </p:txBody>
      </p:sp>
      <p:pic>
        <p:nvPicPr>
          <p:cNvPr id="32778" name="Picture 10" descr="Geschäftsman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088" y="3644900"/>
            <a:ext cx="2282825" cy="2735263"/>
          </a:xfrm>
          <a:prstGeom prst="rect">
            <a:avLst/>
          </a:prstGeom>
          <a:noFill/>
        </p:spPr>
      </p:pic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3132138" y="4005263"/>
            <a:ext cx="2520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Geschäftsmann</a:t>
            </a:r>
            <a:endParaRPr lang="sk-SK" sz="2000"/>
          </a:p>
        </p:txBody>
      </p:sp>
      <p:pic>
        <p:nvPicPr>
          <p:cNvPr id="32780" name="Picture 12" descr="Lehreri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688" y="3644900"/>
            <a:ext cx="2073275" cy="2759075"/>
          </a:xfrm>
          <a:prstGeom prst="rect">
            <a:avLst/>
          </a:prstGeom>
          <a:noFill/>
        </p:spPr>
      </p:pic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4211638" y="5516563"/>
            <a:ext cx="26654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die Geschäftsfrau</a:t>
            </a:r>
            <a:endParaRPr lang="sk-SK" sz="20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 descr="Bau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0250" y="404813"/>
            <a:ext cx="3333750" cy="3267075"/>
          </a:xfrm>
          <a:prstGeom prst="rect">
            <a:avLst/>
          </a:prstGeom>
          <a:noFill/>
        </p:spPr>
      </p:pic>
      <p:pic>
        <p:nvPicPr>
          <p:cNvPr id="33798" name="Picture 6" descr="Polizist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0"/>
            <a:ext cx="2905125" cy="3333750"/>
          </a:xfrm>
          <a:prstGeom prst="rect">
            <a:avLst/>
          </a:prstGeom>
          <a:noFill/>
        </p:spPr>
      </p:pic>
      <p:pic>
        <p:nvPicPr>
          <p:cNvPr id="33799" name="Picture 7" descr="Wissenschaftl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00" y="3836988"/>
            <a:ext cx="3046413" cy="3021012"/>
          </a:xfrm>
          <a:prstGeom prst="rect">
            <a:avLst/>
          </a:prstGeom>
          <a:noFill/>
        </p:spPr>
      </p:pic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539750" y="3716338"/>
            <a:ext cx="18716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Polizist</a:t>
            </a:r>
            <a:endParaRPr lang="sk-SK" sz="2000"/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971550" y="5661025"/>
            <a:ext cx="2736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Wissenschaflter</a:t>
            </a:r>
            <a:endParaRPr lang="sk-SK" sz="2000"/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3635375" y="2205038"/>
            <a:ext cx="295275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Züchter /</a:t>
            </a:r>
          </a:p>
          <a:p>
            <a:pPr>
              <a:spcBef>
                <a:spcPct val="50000"/>
              </a:spcBef>
            </a:pPr>
            <a:r>
              <a:rPr lang="de-DE" sz="2000"/>
              <a:t>der Pferdezüchter</a:t>
            </a:r>
            <a:endParaRPr lang="sk-SK" sz="20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Barda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063" y="260350"/>
            <a:ext cx="3333750" cy="2581275"/>
          </a:xfrm>
          <a:prstGeom prst="rect">
            <a:avLst/>
          </a:prstGeom>
          <a:noFill/>
        </p:spPr>
      </p:pic>
      <p:pic>
        <p:nvPicPr>
          <p:cNvPr id="29701" name="Picture 5" descr="Busfahr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60350"/>
            <a:ext cx="3168650" cy="3060700"/>
          </a:xfrm>
          <a:prstGeom prst="rect">
            <a:avLst/>
          </a:prstGeom>
          <a:noFill/>
        </p:spPr>
      </p:pic>
      <p:pic>
        <p:nvPicPr>
          <p:cNvPr id="29702" name="Picture 6" descr="Hausmeist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2138" y="3213100"/>
            <a:ext cx="2468562" cy="2298700"/>
          </a:xfrm>
          <a:prstGeom prst="rect">
            <a:avLst/>
          </a:prstGeom>
          <a:noFill/>
        </p:spPr>
      </p:pic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323850" y="3644900"/>
            <a:ext cx="25923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Busfahrer</a:t>
            </a:r>
            <a:endParaRPr lang="sk-SK" sz="2000"/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1547813" y="5734050"/>
            <a:ext cx="5688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Hausmeister / der Schulhausmeister</a:t>
            </a:r>
            <a:endParaRPr lang="sk-SK" sz="2000"/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6156325" y="3141663"/>
            <a:ext cx="2447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die Bardame</a:t>
            </a:r>
            <a:endParaRPr lang="sk-SK" sz="20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1" name="Picture 5" descr="assist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60350"/>
            <a:ext cx="2555875" cy="2592388"/>
          </a:xfrm>
          <a:prstGeom prst="rect">
            <a:avLst/>
          </a:prstGeom>
          <a:noFill/>
        </p:spPr>
      </p:pic>
      <p:pic>
        <p:nvPicPr>
          <p:cNvPr id="34822" name="Picture 6" descr="Kranführ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7638" y="260350"/>
            <a:ext cx="2371725" cy="3097213"/>
          </a:xfrm>
          <a:prstGeom prst="rect">
            <a:avLst/>
          </a:prstGeom>
          <a:noFill/>
        </p:spPr>
      </p:pic>
      <p:pic>
        <p:nvPicPr>
          <p:cNvPr id="34823" name="Picture 7" descr="6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838" y="260350"/>
            <a:ext cx="1660525" cy="1751013"/>
          </a:xfrm>
          <a:prstGeom prst="rect">
            <a:avLst/>
          </a:prstGeom>
          <a:noFill/>
        </p:spPr>
      </p:pic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900113" y="2997200"/>
            <a:ext cx="2447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Assistent</a:t>
            </a:r>
            <a:endParaRPr lang="sk-SK" sz="2000"/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6659563" y="3357563"/>
            <a:ext cx="18716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Kranführer</a:t>
            </a:r>
            <a:endParaRPr lang="sk-SK" sz="2000"/>
          </a:p>
        </p:txBody>
      </p:sp>
      <p:pic>
        <p:nvPicPr>
          <p:cNvPr id="34826" name="Picture 10" descr="Eisenbahn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13" y="3933825"/>
            <a:ext cx="2243137" cy="1947863"/>
          </a:xfrm>
          <a:prstGeom prst="rect">
            <a:avLst/>
          </a:prstGeom>
          <a:noFill/>
        </p:spPr>
      </p:pic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539750" y="5949950"/>
            <a:ext cx="2232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Eisenbahner</a:t>
            </a:r>
            <a:endParaRPr lang="sk-SK" sz="2000"/>
          </a:p>
        </p:txBody>
      </p:sp>
      <p:sp>
        <p:nvSpPr>
          <p:cNvPr id="34828" name="Text Box 12"/>
          <p:cNvSpPr txBox="1">
            <a:spLocks noChangeArrowheads="1"/>
          </p:cNvSpPr>
          <p:nvPr/>
        </p:nvSpPr>
        <p:spPr bwMode="auto">
          <a:xfrm>
            <a:off x="3779838" y="2349500"/>
            <a:ext cx="2016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die Tierärztin</a:t>
            </a:r>
            <a:endParaRPr lang="sk-SK" sz="2000"/>
          </a:p>
        </p:txBody>
      </p:sp>
      <p:pic>
        <p:nvPicPr>
          <p:cNvPr id="34829" name="Picture 13" descr="Kinderarz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3213100"/>
            <a:ext cx="2032000" cy="2654300"/>
          </a:xfrm>
          <a:prstGeom prst="rect">
            <a:avLst/>
          </a:prstGeom>
          <a:noFill/>
        </p:spPr>
      </p:pic>
      <p:sp>
        <p:nvSpPr>
          <p:cNvPr id="34830" name="Text Box 14"/>
          <p:cNvSpPr txBox="1">
            <a:spLocks noChangeArrowheads="1"/>
          </p:cNvSpPr>
          <p:nvPr/>
        </p:nvSpPr>
        <p:spPr bwMode="auto">
          <a:xfrm>
            <a:off x="3132138" y="5876925"/>
            <a:ext cx="215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Kinderarzt</a:t>
            </a:r>
            <a:endParaRPr lang="sk-SK" sz="2000"/>
          </a:p>
        </p:txBody>
      </p:sp>
      <p:pic>
        <p:nvPicPr>
          <p:cNvPr id="34831" name="Picture 15" descr="klempner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8625" y="3860800"/>
            <a:ext cx="2387600" cy="1971675"/>
          </a:xfrm>
          <a:prstGeom prst="rect">
            <a:avLst/>
          </a:prstGeom>
          <a:noFill/>
        </p:spPr>
      </p:pic>
      <p:sp>
        <p:nvSpPr>
          <p:cNvPr id="34832" name="Text Box 16"/>
          <p:cNvSpPr txBox="1">
            <a:spLocks noChangeArrowheads="1"/>
          </p:cNvSpPr>
          <p:nvPr/>
        </p:nvSpPr>
        <p:spPr bwMode="auto">
          <a:xfrm>
            <a:off x="5580063" y="5876925"/>
            <a:ext cx="1981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Klempner</a:t>
            </a:r>
            <a:endParaRPr lang="sk-SK" sz="20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5" descr="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2257425" cy="3333750"/>
          </a:xfrm>
          <a:prstGeom prst="rect">
            <a:avLst/>
          </a:prstGeom>
          <a:noFill/>
        </p:spPr>
      </p:pic>
      <p:pic>
        <p:nvPicPr>
          <p:cNvPr id="35846" name="Picture 6" descr="Kellner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675" y="2852738"/>
            <a:ext cx="2505075" cy="3333750"/>
          </a:xfrm>
          <a:prstGeom prst="rect">
            <a:avLst/>
          </a:prstGeom>
          <a:noFill/>
        </p:spPr>
      </p:pic>
      <p:pic>
        <p:nvPicPr>
          <p:cNvPr id="35847" name="Picture 7" descr="Kellnerin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7763" y="549275"/>
            <a:ext cx="2505075" cy="3333750"/>
          </a:xfrm>
          <a:prstGeom prst="rect">
            <a:avLst/>
          </a:prstGeom>
          <a:noFill/>
        </p:spPr>
      </p:pic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539750" y="3860800"/>
            <a:ext cx="2232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die Köchin</a:t>
            </a:r>
            <a:endParaRPr lang="sk-SK" sz="2000"/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3348038" y="2349500"/>
            <a:ext cx="2016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Kellner</a:t>
            </a:r>
            <a:endParaRPr lang="sk-SK" sz="2000"/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6227763" y="4292600"/>
            <a:ext cx="2160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die Kellnerin</a:t>
            </a:r>
            <a:endParaRPr lang="sk-SK" sz="20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Masseu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325" y="404813"/>
            <a:ext cx="2505075" cy="3333750"/>
          </a:xfrm>
          <a:prstGeom prst="rect">
            <a:avLst/>
          </a:prstGeom>
          <a:noFill/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6372225" y="4005263"/>
            <a:ext cx="2232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die Masseuse</a:t>
            </a:r>
            <a:endParaRPr lang="sk-SK" sz="2000"/>
          </a:p>
        </p:txBody>
      </p:sp>
      <p:pic>
        <p:nvPicPr>
          <p:cNvPr id="36870" name="Picture 6" descr="Matro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138" y="1916113"/>
            <a:ext cx="2638425" cy="3333750"/>
          </a:xfrm>
          <a:prstGeom prst="rect">
            <a:avLst/>
          </a:prstGeom>
          <a:noFill/>
        </p:spPr>
      </p:pic>
      <p:pic>
        <p:nvPicPr>
          <p:cNvPr id="36871" name="Picture 7" descr="Priester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260350"/>
            <a:ext cx="2505075" cy="3333750"/>
          </a:xfrm>
          <a:prstGeom prst="rect">
            <a:avLst/>
          </a:prstGeom>
          <a:noFill/>
        </p:spPr>
      </p:pic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611188" y="3860800"/>
            <a:ext cx="1728787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Priester /</a:t>
            </a:r>
          </a:p>
          <a:p>
            <a:pPr>
              <a:spcBef>
                <a:spcPct val="50000"/>
              </a:spcBef>
            </a:pPr>
            <a:r>
              <a:rPr lang="de-DE" sz="2000"/>
              <a:t>der Pfarer</a:t>
            </a:r>
            <a:endParaRPr lang="sk-SK" sz="2000"/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1619250" y="5445125"/>
            <a:ext cx="55451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Seemann / der Matrose / der Kapitän</a:t>
            </a:r>
            <a:endParaRPr lang="sk-SK" sz="20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476250"/>
            <a:ext cx="1946275" cy="2254250"/>
          </a:xfrm>
          <a:prstGeom prst="rect">
            <a:avLst/>
          </a:prstGeom>
          <a:noFill/>
        </p:spPr>
      </p:pic>
      <p:pic>
        <p:nvPicPr>
          <p:cNvPr id="5127" name="Picture 7" descr="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3429000"/>
            <a:ext cx="2387600" cy="2346325"/>
          </a:xfrm>
          <a:prstGeom prst="rect">
            <a:avLst/>
          </a:prstGeom>
          <a:noFill/>
        </p:spPr>
      </p:pic>
      <p:pic>
        <p:nvPicPr>
          <p:cNvPr id="5128" name="Picture 8" descr="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476250"/>
            <a:ext cx="2171700" cy="1960563"/>
          </a:xfrm>
          <a:prstGeom prst="rect">
            <a:avLst/>
          </a:prstGeom>
          <a:noFill/>
        </p:spPr>
      </p:pic>
      <p:pic>
        <p:nvPicPr>
          <p:cNvPr id="5129" name="Picture 9" descr="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4663" y="3716338"/>
            <a:ext cx="2592387" cy="2074862"/>
          </a:xfrm>
          <a:prstGeom prst="rect">
            <a:avLst/>
          </a:prstGeom>
          <a:noFill/>
        </p:spPr>
      </p:pic>
      <p:pic>
        <p:nvPicPr>
          <p:cNvPr id="5130" name="Picture 10" descr="0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475" y="476250"/>
            <a:ext cx="2684463" cy="2684463"/>
          </a:xfrm>
          <a:prstGeom prst="rect">
            <a:avLst/>
          </a:prstGeom>
          <a:noFill/>
        </p:spPr>
      </p:pic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684213" y="5876925"/>
            <a:ext cx="215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Installateur</a:t>
            </a:r>
            <a:endParaRPr lang="sk-SK" sz="2000"/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755650" y="2636838"/>
            <a:ext cx="2160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Elektriker</a:t>
            </a:r>
            <a:endParaRPr lang="sk-SK" sz="2000"/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3563938" y="3213100"/>
            <a:ext cx="23764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Fleischer</a:t>
            </a:r>
            <a:endParaRPr lang="sk-SK" sz="2000"/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6911975" y="2997200"/>
            <a:ext cx="1836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Fischer</a:t>
            </a:r>
            <a:endParaRPr lang="sk-SK" sz="2000"/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4572000" y="5949950"/>
            <a:ext cx="2736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Maurer</a:t>
            </a:r>
            <a:endParaRPr lang="sk-SK" sz="20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Picture 5" descr="Raseur, Frise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333375"/>
            <a:ext cx="2151063" cy="2808288"/>
          </a:xfrm>
          <a:prstGeom prst="rect">
            <a:avLst/>
          </a:prstGeom>
          <a:noFill/>
        </p:spPr>
      </p:pic>
      <p:pic>
        <p:nvPicPr>
          <p:cNvPr id="37894" name="Picture 6" descr="Redakteur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375" y="3789363"/>
            <a:ext cx="1976438" cy="2232025"/>
          </a:xfrm>
          <a:prstGeom prst="rect">
            <a:avLst/>
          </a:prstGeom>
          <a:noFill/>
        </p:spPr>
      </p:pic>
      <p:pic>
        <p:nvPicPr>
          <p:cNvPr id="37895" name="Picture 7" descr="Verkäufer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3860800"/>
            <a:ext cx="1803400" cy="2232025"/>
          </a:xfrm>
          <a:prstGeom prst="rect">
            <a:avLst/>
          </a:prstGeom>
          <a:noFill/>
        </p:spPr>
      </p:pic>
      <p:pic>
        <p:nvPicPr>
          <p:cNvPr id="37896" name="Picture 8" descr="Offizi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8400" y="333375"/>
            <a:ext cx="2109788" cy="2808288"/>
          </a:xfrm>
          <a:prstGeom prst="rect">
            <a:avLst/>
          </a:prstGeom>
          <a:noFill/>
        </p:spPr>
      </p:pic>
      <p:pic>
        <p:nvPicPr>
          <p:cNvPr id="37897" name="Picture 9" descr="Zugführ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288" y="333375"/>
            <a:ext cx="2663825" cy="2759075"/>
          </a:xfrm>
          <a:prstGeom prst="rect">
            <a:avLst/>
          </a:prstGeom>
          <a:noFill/>
        </p:spPr>
      </p:pic>
      <p:pic>
        <p:nvPicPr>
          <p:cNvPr id="37898" name="Picture 10" descr="Sängeri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5225" y="3789363"/>
            <a:ext cx="1730375" cy="2303462"/>
          </a:xfrm>
          <a:prstGeom prst="rect">
            <a:avLst/>
          </a:prstGeom>
          <a:noFill/>
        </p:spPr>
      </p:pic>
      <p:sp>
        <p:nvSpPr>
          <p:cNvPr id="37900" name="Text Box 12"/>
          <p:cNvSpPr txBox="1">
            <a:spLocks noChangeArrowheads="1"/>
          </p:cNvSpPr>
          <p:nvPr/>
        </p:nvSpPr>
        <p:spPr bwMode="auto">
          <a:xfrm>
            <a:off x="468313" y="3933825"/>
            <a:ext cx="2735262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/>
          </a:p>
          <a:p>
            <a:pPr>
              <a:spcBef>
                <a:spcPct val="50000"/>
              </a:spcBef>
            </a:pPr>
            <a:endParaRPr lang="de-DE"/>
          </a:p>
        </p:txBody>
      </p:sp>
      <p:sp>
        <p:nvSpPr>
          <p:cNvPr id="37901" name="Text Box 13"/>
          <p:cNvSpPr txBox="1">
            <a:spLocks noChangeArrowheads="1"/>
          </p:cNvSpPr>
          <p:nvPr/>
        </p:nvSpPr>
        <p:spPr bwMode="auto">
          <a:xfrm>
            <a:off x="468313" y="3213100"/>
            <a:ext cx="2590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Lokomotivführer</a:t>
            </a:r>
            <a:endParaRPr lang="sk-SK" sz="2000"/>
          </a:p>
        </p:txBody>
      </p:sp>
      <p:sp>
        <p:nvSpPr>
          <p:cNvPr id="37902" name="Text Box 14"/>
          <p:cNvSpPr txBox="1">
            <a:spLocks noChangeArrowheads="1"/>
          </p:cNvSpPr>
          <p:nvPr/>
        </p:nvSpPr>
        <p:spPr bwMode="auto">
          <a:xfrm>
            <a:off x="3348038" y="3284538"/>
            <a:ext cx="2808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Soldat / der Offizier</a:t>
            </a:r>
            <a:r>
              <a:rPr lang="de-DE"/>
              <a:t> </a:t>
            </a:r>
            <a:endParaRPr lang="sk-SK"/>
          </a:p>
        </p:txBody>
      </p:sp>
      <p:sp>
        <p:nvSpPr>
          <p:cNvPr id="37903" name="Text Box 15"/>
          <p:cNvSpPr txBox="1">
            <a:spLocks noChangeArrowheads="1"/>
          </p:cNvSpPr>
          <p:nvPr/>
        </p:nvSpPr>
        <p:spPr bwMode="auto">
          <a:xfrm>
            <a:off x="468313" y="6165850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die Verkäuferin</a:t>
            </a:r>
            <a:endParaRPr lang="sk-SK" sz="2000"/>
          </a:p>
        </p:txBody>
      </p:sp>
      <p:sp>
        <p:nvSpPr>
          <p:cNvPr id="37904" name="Text Box 16"/>
          <p:cNvSpPr txBox="1">
            <a:spLocks noChangeArrowheads="1"/>
          </p:cNvSpPr>
          <p:nvPr/>
        </p:nvSpPr>
        <p:spPr bwMode="auto">
          <a:xfrm>
            <a:off x="3563938" y="6021388"/>
            <a:ext cx="23034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die Redakteurin</a:t>
            </a:r>
            <a:endParaRPr lang="sk-SK" sz="2000"/>
          </a:p>
        </p:txBody>
      </p:sp>
      <p:sp>
        <p:nvSpPr>
          <p:cNvPr id="37905" name="Text Box 17"/>
          <p:cNvSpPr txBox="1">
            <a:spLocks noChangeArrowheads="1"/>
          </p:cNvSpPr>
          <p:nvPr/>
        </p:nvSpPr>
        <p:spPr bwMode="auto">
          <a:xfrm>
            <a:off x="6156325" y="6092825"/>
            <a:ext cx="2303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die Sängerin</a:t>
            </a:r>
            <a:endParaRPr lang="sk-SK" sz="2000"/>
          </a:p>
        </p:txBody>
      </p:sp>
      <p:sp>
        <p:nvSpPr>
          <p:cNvPr id="37906" name="Text Box 18"/>
          <p:cNvSpPr txBox="1">
            <a:spLocks noChangeArrowheads="1"/>
          </p:cNvSpPr>
          <p:nvPr/>
        </p:nvSpPr>
        <p:spPr bwMode="auto">
          <a:xfrm>
            <a:off x="6804025" y="3284538"/>
            <a:ext cx="1800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Raseur</a:t>
            </a:r>
            <a:endParaRPr lang="sk-SK" sz="20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zimmermädch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25" y="333375"/>
            <a:ext cx="2479675" cy="2808288"/>
          </a:xfrm>
          <a:prstGeom prst="rect">
            <a:avLst/>
          </a:prstGeom>
          <a:noFill/>
        </p:spPr>
      </p:pic>
      <p:pic>
        <p:nvPicPr>
          <p:cNvPr id="38917" name="Picture 5" descr="Zuch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775" y="3860800"/>
            <a:ext cx="1887538" cy="2159000"/>
          </a:xfrm>
          <a:prstGeom prst="rect">
            <a:avLst/>
          </a:prstGeom>
          <a:noFill/>
        </p:spPr>
      </p:pic>
      <p:pic>
        <p:nvPicPr>
          <p:cNvPr id="38918" name="Picture 6" descr="Zücht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3860800"/>
            <a:ext cx="1966912" cy="2171700"/>
          </a:xfrm>
          <a:prstGeom prst="rect">
            <a:avLst/>
          </a:prstGeom>
          <a:noFill/>
        </p:spPr>
      </p:pic>
      <p:pic>
        <p:nvPicPr>
          <p:cNvPr id="38919" name="Picture 7" descr="Pizzajun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260350"/>
            <a:ext cx="1947863" cy="2592388"/>
          </a:xfrm>
          <a:prstGeom prst="rect">
            <a:avLst/>
          </a:prstGeom>
          <a:noFill/>
        </p:spPr>
      </p:pic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6335713" y="3357563"/>
            <a:ext cx="2628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das Zimmermädchen</a:t>
            </a:r>
            <a:endParaRPr lang="sk-SK" sz="2000"/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179388" y="2924175"/>
            <a:ext cx="2160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Pizzajunge</a:t>
            </a:r>
            <a:endParaRPr lang="sk-SK" sz="2000"/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2843213" y="6092825"/>
            <a:ext cx="19446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Schäfer</a:t>
            </a:r>
            <a:endParaRPr lang="sk-SK" sz="2000"/>
          </a:p>
        </p:txBody>
      </p: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250825" y="6092825"/>
            <a:ext cx="2447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Geflügelzüchter</a:t>
            </a:r>
            <a:endParaRPr lang="sk-SK" sz="2000"/>
          </a:p>
        </p:txBody>
      </p:sp>
      <p:pic>
        <p:nvPicPr>
          <p:cNvPr id="38924" name="Picture 12" descr="5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775" y="333375"/>
            <a:ext cx="3333750" cy="2495550"/>
          </a:xfrm>
          <a:prstGeom prst="rect">
            <a:avLst/>
          </a:prstGeom>
          <a:noFill/>
        </p:spPr>
      </p:pic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3276600" y="2924175"/>
            <a:ext cx="215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die Näherin</a:t>
            </a:r>
            <a:endParaRPr lang="sk-SK" sz="2000"/>
          </a:p>
        </p:txBody>
      </p:sp>
      <p:pic>
        <p:nvPicPr>
          <p:cNvPr id="38926" name="Picture 14" descr="4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3800" y="3860800"/>
            <a:ext cx="2459038" cy="1884363"/>
          </a:xfrm>
          <a:prstGeom prst="rect">
            <a:avLst/>
          </a:prstGeom>
          <a:noFill/>
        </p:spPr>
      </p:pic>
      <p:sp>
        <p:nvSpPr>
          <p:cNvPr id="38927" name="Text Box 15"/>
          <p:cNvSpPr txBox="1">
            <a:spLocks noChangeArrowheads="1"/>
          </p:cNvSpPr>
          <p:nvPr/>
        </p:nvSpPr>
        <p:spPr bwMode="auto">
          <a:xfrm>
            <a:off x="4859338" y="5949950"/>
            <a:ext cx="25193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die Krankenpflegerin</a:t>
            </a:r>
            <a:endParaRPr lang="sk-SK" sz="20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b="1"/>
              <a:t>Was möchtest du werden?</a:t>
            </a:r>
            <a:endParaRPr lang="sk-SK" b="1"/>
          </a:p>
        </p:txBody>
      </p:sp>
      <p:pic>
        <p:nvPicPr>
          <p:cNvPr id="68613" name="Picture 5" descr="Feuerwehrmann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3716338"/>
            <a:ext cx="2886075" cy="2901950"/>
          </a:xfrm>
          <a:prstGeom prst="rect">
            <a:avLst/>
          </a:prstGeom>
          <a:noFill/>
        </p:spPr>
      </p:pic>
      <p:pic>
        <p:nvPicPr>
          <p:cNvPr id="68614" name="Picture 6" descr="Polizist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788" y="1484313"/>
            <a:ext cx="2505075" cy="3333750"/>
          </a:xfrm>
          <a:prstGeom prst="rect">
            <a:avLst/>
          </a:prstGeom>
          <a:noFill/>
        </p:spPr>
      </p:pic>
      <p:sp>
        <p:nvSpPr>
          <p:cNvPr id="68615" name="AutoShape 7"/>
          <p:cNvSpPr>
            <a:spLocks noChangeArrowheads="1"/>
          </p:cNvSpPr>
          <p:nvPr/>
        </p:nvSpPr>
        <p:spPr bwMode="auto">
          <a:xfrm>
            <a:off x="900113" y="1773238"/>
            <a:ext cx="3240087" cy="1584325"/>
          </a:xfrm>
          <a:prstGeom prst="cloudCallout">
            <a:avLst>
              <a:gd name="adj1" fmla="val -35495"/>
              <a:gd name="adj2" fmla="val 138074"/>
            </a:avLst>
          </a:prstGeom>
          <a:solidFill>
            <a:schemeClr val="accent1"/>
          </a:solidFill>
          <a:ln w="9525">
            <a:solidFill>
              <a:srgbClr val="663300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de-DE" sz="2000" b="1">
                <a:solidFill>
                  <a:srgbClr val="000000"/>
                </a:solidFill>
              </a:rPr>
              <a:t>Ich möchte Feuerwehrmann werden.</a:t>
            </a:r>
            <a:endParaRPr lang="sk-SK" sz="2000" b="1">
              <a:solidFill>
                <a:srgbClr val="000000"/>
              </a:solidFill>
            </a:endParaRPr>
          </a:p>
        </p:txBody>
      </p:sp>
      <p:sp>
        <p:nvSpPr>
          <p:cNvPr id="68616" name="AutoShape 8"/>
          <p:cNvSpPr>
            <a:spLocks noChangeArrowheads="1"/>
          </p:cNvSpPr>
          <p:nvPr/>
        </p:nvSpPr>
        <p:spPr bwMode="auto">
          <a:xfrm>
            <a:off x="3779838" y="3860800"/>
            <a:ext cx="2952750" cy="1944688"/>
          </a:xfrm>
          <a:prstGeom prst="cloudCallout">
            <a:avLst>
              <a:gd name="adj1" fmla="val 66560"/>
              <a:gd name="adj2" fmla="val -76532"/>
            </a:avLst>
          </a:prstGeom>
          <a:solidFill>
            <a:schemeClr val="accent1"/>
          </a:solidFill>
          <a:ln w="9525">
            <a:solidFill>
              <a:srgbClr val="663300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de-DE" sz="2000">
              <a:solidFill>
                <a:srgbClr val="000000"/>
              </a:solidFill>
            </a:endParaRPr>
          </a:p>
          <a:p>
            <a:pPr algn="ctr"/>
            <a:r>
              <a:rPr lang="de-DE" sz="2000" b="1">
                <a:solidFill>
                  <a:srgbClr val="000000"/>
                </a:solidFill>
              </a:rPr>
              <a:t>Ich möchte Polizist werden.</a:t>
            </a:r>
            <a:endParaRPr lang="sk-SK" sz="20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91513" cy="1858962"/>
          </a:xfrm>
        </p:spPr>
        <p:txBody>
          <a:bodyPr/>
          <a:lstStyle/>
          <a:p>
            <a:r>
              <a:rPr lang="en-US" sz="4000" b="1">
                <a:cs typeface="Arial" charset="0"/>
              </a:rPr>
              <a:t>Č</a:t>
            </a:r>
            <a:r>
              <a:rPr lang="sk-SK" sz="4000" b="1">
                <a:cs typeface="Arial" charset="0"/>
              </a:rPr>
              <a:t>asovanie slovesa „</a:t>
            </a:r>
            <a:r>
              <a:rPr lang="de-DE" sz="4000" b="1">
                <a:cs typeface="Arial" charset="0"/>
              </a:rPr>
              <a:t>mögen</a:t>
            </a:r>
            <a:r>
              <a:rPr lang="sk-SK" sz="4000" b="1">
                <a:cs typeface="Arial" charset="0"/>
              </a:rPr>
              <a:t>“ v prítomnom čase v podmieňovacom spôsobe:</a:t>
            </a:r>
            <a:endParaRPr lang="en-US" sz="4000" b="1">
              <a:cs typeface="Arial" charset="0"/>
            </a:endParaRPr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900113" y="2636838"/>
            <a:ext cx="3595687" cy="2879725"/>
          </a:xfrm>
        </p:spPr>
        <p:txBody>
          <a:bodyPr/>
          <a:lstStyle/>
          <a:p>
            <a:pPr marL="533400" indent="-533400">
              <a:buFontTx/>
              <a:buAutoNum type="arabicPeriod"/>
            </a:pPr>
            <a:r>
              <a:rPr lang="de-DE" b="1"/>
              <a:t>ich möchte</a:t>
            </a:r>
          </a:p>
          <a:p>
            <a:pPr marL="533400" indent="-533400">
              <a:buFontTx/>
              <a:buAutoNum type="arabicPeriod"/>
            </a:pPr>
            <a:r>
              <a:rPr lang="de-DE" b="1"/>
              <a:t>du möchtest</a:t>
            </a:r>
          </a:p>
          <a:p>
            <a:pPr marL="533400" indent="-533400">
              <a:buFontTx/>
              <a:buAutoNum type="arabicPeriod"/>
            </a:pPr>
            <a:r>
              <a:rPr lang="de-DE" b="1"/>
              <a:t>er möchte</a:t>
            </a:r>
          </a:p>
          <a:p>
            <a:pPr marL="533400" indent="-533400">
              <a:buFontTx/>
              <a:buNone/>
            </a:pPr>
            <a:endParaRPr lang="sk-SK" b="1"/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3438" y="2708275"/>
            <a:ext cx="4038600" cy="3705225"/>
          </a:xfrm>
        </p:spPr>
        <p:txBody>
          <a:bodyPr/>
          <a:lstStyle/>
          <a:p>
            <a:pPr marL="533400" indent="-533400">
              <a:buFontTx/>
              <a:buAutoNum type="arabicPeriod"/>
            </a:pPr>
            <a:r>
              <a:rPr lang="de-DE" b="1"/>
              <a:t>wir möchten</a:t>
            </a:r>
          </a:p>
          <a:p>
            <a:pPr marL="533400" indent="-533400">
              <a:buFontTx/>
              <a:buAutoNum type="arabicPeriod"/>
            </a:pPr>
            <a:r>
              <a:rPr lang="de-DE" b="1"/>
              <a:t>ihr möchtet</a:t>
            </a:r>
          </a:p>
          <a:p>
            <a:pPr marL="533400" indent="-533400">
              <a:buFontTx/>
              <a:buAutoNum type="arabicPeriod"/>
            </a:pPr>
            <a:r>
              <a:rPr lang="de-DE" b="1"/>
              <a:t>sie möchten</a:t>
            </a:r>
            <a:endParaRPr lang="sk-SK" b="1"/>
          </a:p>
        </p:txBody>
      </p:sp>
      <p:pic>
        <p:nvPicPr>
          <p:cNvPr id="70663" name="Picture 7" descr="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625" y="4724400"/>
            <a:ext cx="1360488" cy="1809750"/>
          </a:xfrm>
          <a:prstGeom prst="rect">
            <a:avLst/>
          </a:prstGeom>
          <a:noFill/>
        </p:spPr>
      </p:pic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1258888" y="5445125"/>
            <a:ext cx="3889375" cy="3968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>
                <a:solidFill>
                  <a:srgbClr val="800080"/>
                </a:solidFill>
              </a:rPr>
              <a:t>Ich möchte Lehrerin werden.</a:t>
            </a:r>
            <a:endParaRPr lang="sk-SK" sz="2000" b="1">
              <a:solidFill>
                <a:srgbClr val="800080"/>
              </a:solidFill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4" dur="500"/>
                                        <p:tgtEl>
                                          <p:spTgt spid="7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0" grpId="0"/>
      <p:bldP spid="7066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5" descr="Zugführ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575" y="1412875"/>
            <a:ext cx="2374900" cy="2459038"/>
          </a:xfrm>
          <a:prstGeom prst="rect">
            <a:avLst/>
          </a:prstGeom>
          <a:noFill/>
        </p:spPr>
      </p:pic>
      <p:sp>
        <p:nvSpPr>
          <p:cNvPr id="28678" name="WordArt 6" descr="Biely mramor"/>
          <p:cNvSpPr>
            <a:spLocks noChangeArrowheads="1" noChangeShapeType="1" noTextEdit="1"/>
          </p:cNvSpPr>
          <p:nvPr/>
        </p:nvSpPr>
        <p:spPr bwMode="auto">
          <a:xfrm>
            <a:off x="1331913" y="4292600"/>
            <a:ext cx="6480175" cy="1695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sk-SK" sz="3600" kern="1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 Black"/>
              </a:rPr>
              <a:t>Übungen</a:t>
            </a: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de-DE" b="1"/>
              <a:t>Sag es slowakisch:</a:t>
            </a:r>
            <a:endParaRPr lang="sk-SK" b="1"/>
          </a:p>
        </p:txBody>
      </p:sp>
      <p:pic>
        <p:nvPicPr>
          <p:cNvPr id="39941" name="Picture 5" descr="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5963" y="1052513"/>
            <a:ext cx="1511300" cy="2232025"/>
          </a:xfrm>
          <a:prstGeom prst="rect">
            <a:avLst/>
          </a:prstGeom>
          <a:noFill/>
        </p:spPr>
      </p:pic>
      <p:pic>
        <p:nvPicPr>
          <p:cNvPr id="39942" name="Picture 6" descr="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4221163"/>
            <a:ext cx="1682750" cy="1944687"/>
          </a:xfrm>
          <a:prstGeom prst="rect">
            <a:avLst/>
          </a:prstGeom>
          <a:noFill/>
        </p:spPr>
      </p:pic>
      <p:pic>
        <p:nvPicPr>
          <p:cNvPr id="39943" name="Picture 7" descr="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4438" y="1412875"/>
            <a:ext cx="1882775" cy="1614488"/>
          </a:xfrm>
          <a:prstGeom prst="rect">
            <a:avLst/>
          </a:prstGeom>
          <a:noFill/>
        </p:spPr>
      </p:pic>
      <p:pic>
        <p:nvPicPr>
          <p:cNvPr id="39944" name="Picture 8" descr="3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1196975"/>
            <a:ext cx="1673225" cy="1882775"/>
          </a:xfrm>
          <a:prstGeom prst="rect">
            <a:avLst/>
          </a:prstGeom>
          <a:noFill/>
        </p:spPr>
      </p:pic>
      <p:pic>
        <p:nvPicPr>
          <p:cNvPr id="39945" name="Picture 9" descr="3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9338" y="4221163"/>
            <a:ext cx="1495425" cy="1954212"/>
          </a:xfrm>
          <a:prstGeom prst="rect">
            <a:avLst/>
          </a:prstGeom>
          <a:noFill/>
        </p:spPr>
      </p:pic>
      <p:pic>
        <p:nvPicPr>
          <p:cNvPr id="39946" name="Picture 10" descr="brieftrage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775" y="4221163"/>
            <a:ext cx="1500188" cy="1944687"/>
          </a:xfrm>
          <a:prstGeom prst="rect">
            <a:avLst/>
          </a:prstGeom>
          <a:noFill/>
        </p:spPr>
      </p:pic>
      <p:pic>
        <p:nvPicPr>
          <p:cNvPr id="39947" name="Picture 11" descr="4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59338" y="1412875"/>
            <a:ext cx="1525587" cy="1873250"/>
          </a:xfrm>
          <a:prstGeom prst="rect">
            <a:avLst/>
          </a:prstGeom>
          <a:noFill/>
        </p:spPr>
      </p:pic>
      <p:pic>
        <p:nvPicPr>
          <p:cNvPr id="39948" name="Picture 12" descr="4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77050" y="4149725"/>
            <a:ext cx="1554163" cy="2016125"/>
          </a:xfrm>
          <a:prstGeom prst="rect">
            <a:avLst/>
          </a:prstGeom>
          <a:noFill/>
        </p:spPr>
      </p:pic>
      <p:sp>
        <p:nvSpPr>
          <p:cNvPr id="39949" name="Text Box 13"/>
          <p:cNvSpPr txBox="1">
            <a:spLocks noChangeArrowheads="1"/>
          </p:cNvSpPr>
          <p:nvPr/>
        </p:nvSpPr>
        <p:spPr bwMode="auto">
          <a:xfrm>
            <a:off x="539750" y="3429000"/>
            <a:ext cx="18716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der Elektriker</a:t>
            </a:r>
            <a:endParaRPr lang="sk-SK" b="1"/>
          </a:p>
        </p:txBody>
      </p:sp>
      <p:sp>
        <p:nvSpPr>
          <p:cNvPr id="39950" name="Text Box 14"/>
          <p:cNvSpPr txBox="1">
            <a:spLocks noChangeArrowheads="1"/>
          </p:cNvSpPr>
          <p:nvPr/>
        </p:nvSpPr>
        <p:spPr bwMode="auto">
          <a:xfrm>
            <a:off x="2627313" y="3429000"/>
            <a:ext cx="17287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der Schmied</a:t>
            </a:r>
            <a:endParaRPr lang="sk-SK" b="1"/>
          </a:p>
        </p:txBody>
      </p:sp>
      <p:sp>
        <p:nvSpPr>
          <p:cNvPr id="39951" name="Text Box 15"/>
          <p:cNvSpPr txBox="1">
            <a:spLocks noChangeArrowheads="1"/>
          </p:cNvSpPr>
          <p:nvPr/>
        </p:nvSpPr>
        <p:spPr bwMode="auto">
          <a:xfrm>
            <a:off x="4859338" y="3500438"/>
            <a:ext cx="1584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der Tischler</a:t>
            </a:r>
            <a:endParaRPr lang="sk-SK" b="1"/>
          </a:p>
        </p:txBody>
      </p:sp>
      <p:sp>
        <p:nvSpPr>
          <p:cNvPr id="39952" name="Text Box 16"/>
          <p:cNvSpPr txBox="1">
            <a:spLocks noChangeArrowheads="1"/>
          </p:cNvSpPr>
          <p:nvPr/>
        </p:nvSpPr>
        <p:spPr bwMode="auto">
          <a:xfrm>
            <a:off x="7092950" y="3500438"/>
            <a:ext cx="1511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der Matrose</a:t>
            </a:r>
            <a:endParaRPr lang="sk-SK" b="1"/>
          </a:p>
        </p:txBody>
      </p:sp>
      <p:sp>
        <p:nvSpPr>
          <p:cNvPr id="39953" name="Text Box 17"/>
          <p:cNvSpPr txBox="1">
            <a:spLocks noChangeArrowheads="1"/>
          </p:cNvSpPr>
          <p:nvPr/>
        </p:nvSpPr>
        <p:spPr bwMode="auto">
          <a:xfrm>
            <a:off x="323850" y="6165850"/>
            <a:ext cx="21605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der Zimmermaler</a:t>
            </a:r>
            <a:endParaRPr lang="sk-SK" b="1"/>
          </a:p>
        </p:txBody>
      </p:sp>
      <p:sp>
        <p:nvSpPr>
          <p:cNvPr id="39954" name="Text Box 18"/>
          <p:cNvSpPr txBox="1">
            <a:spLocks noChangeArrowheads="1"/>
          </p:cNvSpPr>
          <p:nvPr/>
        </p:nvSpPr>
        <p:spPr bwMode="auto">
          <a:xfrm>
            <a:off x="2771775" y="6237288"/>
            <a:ext cx="22320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der Briefträger</a:t>
            </a:r>
            <a:endParaRPr lang="sk-SK" b="1"/>
          </a:p>
        </p:txBody>
      </p:sp>
      <p:sp>
        <p:nvSpPr>
          <p:cNvPr id="39955" name="Text Box 19"/>
          <p:cNvSpPr txBox="1">
            <a:spLocks noChangeArrowheads="1"/>
          </p:cNvSpPr>
          <p:nvPr/>
        </p:nvSpPr>
        <p:spPr bwMode="auto">
          <a:xfrm>
            <a:off x="4716463" y="6308725"/>
            <a:ext cx="23034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der Schauspieler</a:t>
            </a:r>
            <a:endParaRPr lang="sk-SK" b="1"/>
          </a:p>
        </p:txBody>
      </p:sp>
      <p:sp>
        <p:nvSpPr>
          <p:cNvPr id="39956" name="Text Box 20"/>
          <p:cNvSpPr txBox="1">
            <a:spLocks noChangeArrowheads="1"/>
          </p:cNvSpPr>
          <p:nvPr/>
        </p:nvSpPr>
        <p:spPr bwMode="auto">
          <a:xfrm>
            <a:off x="6804025" y="6237288"/>
            <a:ext cx="19446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der Zauberer</a:t>
            </a:r>
            <a:endParaRPr lang="sk-SK" b="1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de-DE" sz="4000" b="1"/>
              <a:t>Sag es slowakisch:</a:t>
            </a:r>
            <a:endParaRPr lang="sk-SK" sz="4000" b="1"/>
          </a:p>
        </p:txBody>
      </p:sp>
      <p:pic>
        <p:nvPicPr>
          <p:cNvPr id="41989" name="Picture 5" descr="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125538"/>
            <a:ext cx="1604962" cy="1943100"/>
          </a:xfrm>
          <a:prstGeom prst="rect">
            <a:avLst/>
          </a:prstGeom>
          <a:noFill/>
        </p:spPr>
      </p:pic>
      <p:pic>
        <p:nvPicPr>
          <p:cNvPr id="41990" name="Picture 6" descr="5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196975"/>
            <a:ext cx="1412875" cy="1873250"/>
          </a:xfrm>
          <a:prstGeom prst="rect">
            <a:avLst/>
          </a:prstGeom>
          <a:noFill/>
        </p:spPr>
      </p:pic>
      <p:pic>
        <p:nvPicPr>
          <p:cNvPr id="41991" name="Picture 7" descr="5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73350" y="1125538"/>
            <a:ext cx="1609725" cy="1943100"/>
          </a:xfrm>
          <a:prstGeom prst="rect">
            <a:avLst/>
          </a:prstGeom>
          <a:noFill/>
        </p:spPr>
      </p:pic>
      <p:pic>
        <p:nvPicPr>
          <p:cNvPr id="41992" name="Picture 8" descr="5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4076700"/>
            <a:ext cx="1855788" cy="1882775"/>
          </a:xfrm>
          <a:prstGeom prst="rect">
            <a:avLst/>
          </a:prstGeom>
          <a:noFill/>
        </p:spPr>
      </p:pic>
      <p:pic>
        <p:nvPicPr>
          <p:cNvPr id="41993" name="Picture 9" descr="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00338" y="3860800"/>
            <a:ext cx="1527175" cy="2087563"/>
          </a:xfrm>
          <a:prstGeom prst="rect">
            <a:avLst/>
          </a:prstGeom>
          <a:noFill/>
        </p:spPr>
      </p:pic>
      <p:pic>
        <p:nvPicPr>
          <p:cNvPr id="41994" name="Picture 10" descr="6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025" y="4076700"/>
            <a:ext cx="1635125" cy="1800225"/>
          </a:xfrm>
          <a:prstGeom prst="rect">
            <a:avLst/>
          </a:prstGeom>
          <a:noFill/>
        </p:spPr>
      </p:pic>
      <p:pic>
        <p:nvPicPr>
          <p:cNvPr id="41995" name="Picture 11" descr="6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3438" y="4149725"/>
            <a:ext cx="1689100" cy="1738313"/>
          </a:xfrm>
          <a:prstGeom prst="rect">
            <a:avLst/>
          </a:prstGeom>
          <a:noFill/>
        </p:spPr>
      </p:pic>
      <p:pic>
        <p:nvPicPr>
          <p:cNvPr id="41996" name="Picture 12" descr="5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91325" y="1196975"/>
            <a:ext cx="1795463" cy="1944688"/>
          </a:xfrm>
          <a:prstGeom prst="rect">
            <a:avLst/>
          </a:prstGeom>
          <a:noFill/>
        </p:spPr>
      </p:pic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395288" y="3357563"/>
            <a:ext cx="187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der Richter</a:t>
            </a:r>
            <a:endParaRPr lang="sk-SK" b="1"/>
          </a:p>
        </p:txBody>
      </p:sp>
      <p:sp>
        <p:nvSpPr>
          <p:cNvPr id="41998" name="Text Box 14"/>
          <p:cNvSpPr txBox="1">
            <a:spLocks noChangeArrowheads="1"/>
          </p:cNvSpPr>
          <p:nvPr/>
        </p:nvSpPr>
        <p:spPr bwMode="auto">
          <a:xfrm>
            <a:off x="2268538" y="3284538"/>
            <a:ext cx="25923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der Automechaniker</a:t>
            </a:r>
            <a:endParaRPr lang="sk-SK" b="1"/>
          </a:p>
        </p:txBody>
      </p:sp>
      <p:sp>
        <p:nvSpPr>
          <p:cNvPr id="41999" name="Text Box 15"/>
          <p:cNvSpPr txBox="1">
            <a:spLocks noChangeArrowheads="1"/>
          </p:cNvSpPr>
          <p:nvPr/>
        </p:nvSpPr>
        <p:spPr bwMode="auto">
          <a:xfrm>
            <a:off x="4859338" y="3284538"/>
            <a:ext cx="1511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der Bäcker</a:t>
            </a:r>
            <a:endParaRPr lang="sk-SK" b="1"/>
          </a:p>
        </p:txBody>
      </p:sp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6516688" y="3284538"/>
            <a:ext cx="22320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der Zimmermann</a:t>
            </a:r>
            <a:endParaRPr lang="sk-SK" b="1"/>
          </a:p>
        </p:txBody>
      </p:sp>
      <p:sp>
        <p:nvSpPr>
          <p:cNvPr id="42001" name="Text Box 17"/>
          <p:cNvSpPr txBox="1">
            <a:spLocks noChangeArrowheads="1"/>
          </p:cNvSpPr>
          <p:nvPr/>
        </p:nvSpPr>
        <p:spPr bwMode="auto">
          <a:xfrm>
            <a:off x="323850" y="6092825"/>
            <a:ext cx="18716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der Schneider</a:t>
            </a:r>
            <a:endParaRPr lang="sk-SK" b="1"/>
          </a:p>
        </p:txBody>
      </p:sp>
      <p:sp>
        <p:nvSpPr>
          <p:cNvPr id="42002" name="Text Box 18"/>
          <p:cNvSpPr txBox="1">
            <a:spLocks noChangeArrowheads="1"/>
          </p:cNvSpPr>
          <p:nvPr/>
        </p:nvSpPr>
        <p:spPr bwMode="auto">
          <a:xfrm>
            <a:off x="2484438" y="6092825"/>
            <a:ext cx="2016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der Uhrmacher</a:t>
            </a:r>
            <a:endParaRPr lang="sk-SK" b="1"/>
          </a:p>
        </p:txBody>
      </p:sp>
      <p:sp>
        <p:nvSpPr>
          <p:cNvPr id="42003" name="Text Box 19"/>
          <p:cNvSpPr txBox="1">
            <a:spLocks noChangeArrowheads="1"/>
          </p:cNvSpPr>
          <p:nvPr/>
        </p:nvSpPr>
        <p:spPr bwMode="auto">
          <a:xfrm>
            <a:off x="4643438" y="6021388"/>
            <a:ext cx="187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der Gärtner</a:t>
            </a:r>
            <a:endParaRPr lang="sk-SK" b="1"/>
          </a:p>
        </p:txBody>
      </p:sp>
      <p:sp>
        <p:nvSpPr>
          <p:cNvPr id="42004" name="Text Box 20"/>
          <p:cNvSpPr txBox="1">
            <a:spLocks noChangeArrowheads="1"/>
          </p:cNvSpPr>
          <p:nvPr/>
        </p:nvSpPr>
        <p:spPr bwMode="auto">
          <a:xfrm>
            <a:off x="6372225" y="6021388"/>
            <a:ext cx="252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der Feuerwehrmann</a:t>
            </a:r>
            <a:endParaRPr lang="sk-SK" b="1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de-DE" sz="3600" b="1"/>
              <a:t>Sag es slowakisch:</a:t>
            </a:r>
            <a:endParaRPr lang="sk-SK" sz="3600" b="1"/>
          </a:p>
        </p:txBody>
      </p:sp>
      <p:pic>
        <p:nvPicPr>
          <p:cNvPr id="44037" name="Picture 5" descr="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7050" y="1268413"/>
            <a:ext cx="1609725" cy="1871662"/>
          </a:xfrm>
          <a:prstGeom prst="rect">
            <a:avLst/>
          </a:prstGeom>
          <a:noFill/>
        </p:spPr>
      </p:pic>
      <p:pic>
        <p:nvPicPr>
          <p:cNvPr id="44038" name="Picture 6" descr="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4221163"/>
            <a:ext cx="1657350" cy="1811337"/>
          </a:xfrm>
          <a:prstGeom prst="rect">
            <a:avLst/>
          </a:prstGeom>
          <a:noFill/>
        </p:spPr>
      </p:pic>
      <p:pic>
        <p:nvPicPr>
          <p:cNvPr id="44039" name="Picture 7" descr="5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1268413"/>
            <a:ext cx="1389063" cy="1882775"/>
          </a:xfrm>
          <a:prstGeom prst="rect">
            <a:avLst/>
          </a:prstGeom>
          <a:noFill/>
        </p:spPr>
      </p:pic>
      <p:pic>
        <p:nvPicPr>
          <p:cNvPr id="44040" name="Picture 8" descr="5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1341438"/>
            <a:ext cx="1614487" cy="1811337"/>
          </a:xfrm>
          <a:prstGeom prst="rect">
            <a:avLst/>
          </a:prstGeom>
          <a:noFill/>
        </p:spPr>
      </p:pic>
      <p:pic>
        <p:nvPicPr>
          <p:cNvPr id="44041" name="Picture 9" descr="5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4221163"/>
            <a:ext cx="1398588" cy="1728787"/>
          </a:xfrm>
          <a:prstGeom prst="rect">
            <a:avLst/>
          </a:prstGeom>
          <a:noFill/>
        </p:spPr>
      </p:pic>
      <p:pic>
        <p:nvPicPr>
          <p:cNvPr id="44042" name="Picture 10" descr="6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11413" y="1268413"/>
            <a:ext cx="1589087" cy="1873250"/>
          </a:xfrm>
          <a:prstGeom prst="rect">
            <a:avLst/>
          </a:prstGeom>
          <a:noFill/>
        </p:spPr>
      </p:pic>
      <p:pic>
        <p:nvPicPr>
          <p:cNvPr id="44043" name="Picture 11" descr="6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95513" y="4221163"/>
            <a:ext cx="1789112" cy="1809750"/>
          </a:xfrm>
          <a:prstGeom prst="rect">
            <a:avLst/>
          </a:prstGeom>
          <a:noFill/>
        </p:spPr>
      </p:pic>
      <p:pic>
        <p:nvPicPr>
          <p:cNvPr id="44044" name="Picture 12" descr="lehrer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9588" y="4149725"/>
            <a:ext cx="1652587" cy="1871663"/>
          </a:xfrm>
          <a:prstGeom prst="rect">
            <a:avLst/>
          </a:prstGeom>
          <a:noFill/>
        </p:spPr>
      </p:pic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323850" y="3429000"/>
            <a:ext cx="1511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der Clown</a:t>
            </a:r>
            <a:endParaRPr lang="sk-SK" b="1"/>
          </a:p>
        </p:txBody>
      </p:sp>
      <p:sp>
        <p:nvSpPr>
          <p:cNvPr id="44046" name="Text Box 14"/>
          <p:cNvSpPr txBox="1">
            <a:spLocks noChangeArrowheads="1"/>
          </p:cNvSpPr>
          <p:nvPr/>
        </p:nvSpPr>
        <p:spPr bwMode="auto">
          <a:xfrm>
            <a:off x="2268538" y="3500438"/>
            <a:ext cx="16557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die Tänzerin</a:t>
            </a:r>
            <a:endParaRPr lang="sk-SK" b="1"/>
          </a:p>
        </p:txBody>
      </p:sp>
      <p:sp>
        <p:nvSpPr>
          <p:cNvPr id="44047" name="Text Box 15"/>
          <p:cNvSpPr txBox="1">
            <a:spLocks noChangeArrowheads="1"/>
          </p:cNvSpPr>
          <p:nvPr/>
        </p:nvSpPr>
        <p:spPr bwMode="auto">
          <a:xfrm>
            <a:off x="4572000" y="3500438"/>
            <a:ext cx="18002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der Geiger</a:t>
            </a:r>
            <a:endParaRPr lang="sk-SK" b="1"/>
          </a:p>
        </p:txBody>
      </p:sp>
      <p:sp>
        <p:nvSpPr>
          <p:cNvPr id="44048" name="Text Box 16"/>
          <p:cNvSpPr txBox="1">
            <a:spLocks noChangeArrowheads="1"/>
          </p:cNvSpPr>
          <p:nvPr/>
        </p:nvSpPr>
        <p:spPr bwMode="auto">
          <a:xfrm>
            <a:off x="6372225" y="3429000"/>
            <a:ext cx="25193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der Schornsteinfeger</a:t>
            </a:r>
            <a:endParaRPr lang="sk-SK" b="1"/>
          </a:p>
        </p:txBody>
      </p:sp>
      <p:sp>
        <p:nvSpPr>
          <p:cNvPr id="44049" name="Text Box 17"/>
          <p:cNvSpPr txBox="1">
            <a:spLocks noChangeArrowheads="1"/>
          </p:cNvSpPr>
          <p:nvPr/>
        </p:nvSpPr>
        <p:spPr bwMode="auto">
          <a:xfrm>
            <a:off x="323850" y="6165850"/>
            <a:ext cx="1800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der Fußballer</a:t>
            </a:r>
            <a:endParaRPr lang="sk-SK" b="1"/>
          </a:p>
        </p:txBody>
      </p:sp>
      <p:sp>
        <p:nvSpPr>
          <p:cNvPr id="44050" name="Text Box 18"/>
          <p:cNvSpPr txBox="1">
            <a:spLocks noChangeArrowheads="1"/>
          </p:cNvSpPr>
          <p:nvPr/>
        </p:nvSpPr>
        <p:spPr bwMode="auto">
          <a:xfrm>
            <a:off x="2195513" y="6165850"/>
            <a:ext cx="1800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die Putzfrau</a:t>
            </a:r>
            <a:endParaRPr lang="sk-SK" b="1"/>
          </a:p>
        </p:txBody>
      </p:sp>
      <p:sp>
        <p:nvSpPr>
          <p:cNvPr id="44051" name="Text Box 19"/>
          <p:cNvSpPr txBox="1">
            <a:spLocks noChangeArrowheads="1"/>
          </p:cNvSpPr>
          <p:nvPr/>
        </p:nvSpPr>
        <p:spPr bwMode="auto">
          <a:xfrm>
            <a:off x="4572000" y="6237288"/>
            <a:ext cx="2016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der Fütterer</a:t>
            </a:r>
            <a:endParaRPr lang="sk-SK" b="1"/>
          </a:p>
        </p:txBody>
      </p:sp>
      <p:sp>
        <p:nvSpPr>
          <p:cNvPr id="44052" name="Text Box 20"/>
          <p:cNvSpPr txBox="1">
            <a:spLocks noChangeArrowheads="1"/>
          </p:cNvSpPr>
          <p:nvPr/>
        </p:nvSpPr>
        <p:spPr bwMode="auto">
          <a:xfrm>
            <a:off x="6804025" y="6165850"/>
            <a:ext cx="16557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der Lehrer</a:t>
            </a:r>
            <a:endParaRPr lang="sk-SK" b="1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4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de-DE" sz="4000" b="1"/>
              <a:t>Sag es slowakisch:</a:t>
            </a:r>
            <a:endParaRPr lang="sk-SK" sz="4000" b="1"/>
          </a:p>
        </p:txBody>
      </p:sp>
      <p:pic>
        <p:nvPicPr>
          <p:cNvPr id="46085" name="Picture 5" descr="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196975"/>
            <a:ext cx="1495425" cy="1666875"/>
          </a:xfrm>
          <a:prstGeom prst="rect">
            <a:avLst/>
          </a:prstGeom>
          <a:noFill/>
        </p:spPr>
      </p:pic>
      <p:pic>
        <p:nvPicPr>
          <p:cNvPr id="46086" name="Picture 6" descr="6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96975"/>
            <a:ext cx="1774825" cy="1800225"/>
          </a:xfrm>
          <a:prstGeom prst="rect">
            <a:avLst/>
          </a:prstGeom>
          <a:noFill/>
        </p:spPr>
      </p:pic>
      <p:pic>
        <p:nvPicPr>
          <p:cNvPr id="46087" name="Picture 7" descr="bibliothekar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588" y="1196975"/>
            <a:ext cx="1738312" cy="1350963"/>
          </a:xfrm>
          <a:prstGeom prst="rect">
            <a:avLst/>
          </a:prstGeom>
          <a:noFill/>
        </p:spPr>
      </p:pic>
      <p:pic>
        <p:nvPicPr>
          <p:cNvPr id="46088" name="Picture 8" descr="Bildhau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4076700"/>
            <a:ext cx="1708150" cy="1954213"/>
          </a:xfrm>
          <a:prstGeom prst="rect">
            <a:avLst/>
          </a:prstGeom>
          <a:noFill/>
        </p:spPr>
      </p:pic>
      <p:pic>
        <p:nvPicPr>
          <p:cNvPr id="46089" name="Picture 9" descr="DJ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00338" y="4292600"/>
            <a:ext cx="1673225" cy="1738313"/>
          </a:xfrm>
          <a:prstGeom prst="rect">
            <a:avLst/>
          </a:prstGeom>
          <a:noFill/>
        </p:spPr>
      </p:pic>
      <p:pic>
        <p:nvPicPr>
          <p:cNvPr id="46090" name="Picture 10" descr="fotogra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488" y="3933825"/>
            <a:ext cx="1454150" cy="2060575"/>
          </a:xfrm>
          <a:prstGeom prst="rect">
            <a:avLst/>
          </a:prstGeom>
          <a:noFill/>
        </p:spPr>
      </p:pic>
      <p:pic>
        <p:nvPicPr>
          <p:cNvPr id="46091" name="Picture 11" descr="handwerke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59338" y="4149725"/>
            <a:ext cx="1603375" cy="1882775"/>
          </a:xfrm>
          <a:prstGeom prst="rect">
            <a:avLst/>
          </a:prstGeom>
          <a:noFill/>
        </p:spPr>
      </p:pic>
      <p:pic>
        <p:nvPicPr>
          <p:cNvPr id="46092" name="Picture 12" descr="pilo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84438" y="1196975"/>
            <a:ext cx="1628775" cy="1727200"/>
          </a:xfrm>
          <a:prstGeom prst="rect">
            <a:avLst/>
          </a:prstGeom>
          <a:noFill/>
        </p:spPr>
      </p:pic>
      <p:sp>
        <p:nvSpPr>
          <p:cNvPr id="46093" name="Text Box 13"/>
          <p:cNvSpPr txBox="1">
            <a:spLocks noChangeArrowheads="1"/>
          </p:cNvSpPr>
          <p:nvPr/>
        </p:nvSpPr>
        <p:spPr bwMode="auto">
          <a:xfrm>
            <a:off x="395288" y="2997200"/>
            <a:ext cx="17287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der Schneider</a:t>
            </a:r>
            <a:endParaRPr lang="sk-SK" b="1"/>
          </a:p>
        </p:txBody>
      </p:sp>
      <p:sp>
        <p:nvSpPr>
          <p:cNvPr id="46094" name="Text Box 14"/>
          <p:cNvSpPr txBox="1">
            <a:spLocks noChangeArrowheads="1"/>
          </p:cNvSpPr>
          <p:nvPr/>
        </p:nvSpPr>
        <p:spPr bwMode="auto">
          <a:xfrm>
            <a:off x="2484438" y="3213100"/>
            <a:ext cx="16557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der Pilot</a:t>
            </a:r>
            <a:endParaRPr lang="sk-SK" b="1"/>
          </a:p>
        </p:txBody>
      </p:sp>
      <p:sp>
        <p:nvSpPr>
          <p:cNvPr id="46095" name="Text Box 15"/>
          <p:cNvSpPr txBox="1">
            <a:spLocks noChangeArrowheads="1"/>
          </p:cNvSpPr>
          <p:nvPr/>
        </p:nvSpPr>
        <p:spPr bwMode="auto">
          <a:xfrm>
            <a:off x="4427538" y="3213100"/>
            <a:ext cx="21605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der Traktorist</a:t>
            </a:r>
            <a:endParaRPr lang="sk-SK" b="1"/>
          </a:p>
        </p:txBody>
      </p:sp>
      <p:sp>
        <p:nvSpPr>
          <p:cNvPr id="46096" name="Text Box 16"/>
          <p:cNvSpPr txBox="1">
            <a:spLocks noChangeArrowheads="1"/>
          </p:cNvSpPr>
          <p:nvPr/>
        </p:nvSpPr>
        <p:spPr bwMode="auto">
          <a:xfrm>
            <a:off x="6588125" y="2924175"/>
            <a:ext cx="2016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der Bibliotheker</a:t>
            </a:r>
            <a:endParaRPr lang="sk-SK" b="1"/>
          </a:p>
        </p:txBody>
      </p:sp>
      <p:sp>
        <p:nvSpPr>
          <p:cNvPr id="46097" name="Text Box 17"/>
          <p:cNvSpPr txBox="1">
            <a:spLocks noChangeArrowheads="1"/>
          </p:cNvSpPr>
          <p:nvPr/>
        </p:nvSpPr>
        <p:spPr bwMode="auto">
          <a:xfrm>
            <a:off x="539750" y="6237288"/>
            <a:ext cx="18002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der Bildhauer</a:t>
            </a:r>
            <a:endParaRPr lang="sk-SK" b="1"/>
          </a:p>
        </p:txBody>
      </p:sp>
      <p:sp>
        <p:nvSpPr>
          <p:cNvPr id="46098" name="Text Box 18"/>
          <p:cNvSpPr txBox="1">
            <a:spLocks noChangeArrowheads="1"/>
          </p:cNvSpPr>
          <p:nvPr/>
        </p:nvSpPr>
        <p:spPr bwMode="auto">
          <a:xfrm>
            <a:off x="2771775" y="6237288"/>
            <a:ext cx="14398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der DJ</a:t>
            </a:r>
            <a:endParaRPr lang="sk-SK" b="1"/>
          </a:p>
        </p:txBody>
      </p:sp>
      <p:sp>
        <p:nvSpPr>
          <p:cNvPr id="46099" name="Text Box 19"/>
          <p:cNvSpPr txBox="1">
            <a:spLocks noChangeArrowheads="1"/>
          </p:cNvSpPr>
          <p:nvPr/>
        </p:nvSpPr>
        <p:spPr bwMode="auto">
          <a:xfrm>
            <a:off x="4716463" y="6237288"/>
            <a:ext cx="18716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der Installateur</a:t>
            </a:r>
            <a:endParaRPr lang="sk-SK" b="1"/>
          </a:p>
        </p:txBody>
      </p:sp>
      <p:sp>
        <p:nvSpPr>
          <p:cNvPr id="46100" name="Text Box 20"/>
          <p:cNvSpPr txBox="1">
            <a:spLocks noChangeArrowheads="1"/>
          </p:cNvSpPr>
          <p:nvPr/>
        </p:nvSpPr>
        <p:spPr bwMode="auto">
          <a:xfrm>
            <a:off x="6877050" y="6237288"/>
            <a:ext cx="17986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der Fotograf</a:t>
            </a:r>
            <a:endParaRPr lang="sk-SK" b="1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6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6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de-DE" sz="3600" b="1"/>
              <a:t>Sag es slowakisch:</a:t>
            </a:r>
            <a:endParaRPr lang="sk-SK" sz="3600" b="1"/>
          </a:p>
        </p:txBody>
      </p:sp>
      <p:pic>
        <p:nvPicPr>
          <p:cNvPr id="48134" name="Picture 6" descr="Elektrotechnik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413" y="1268413"/>
            <a:ext cx="1630362" cy="1800225"/>
          </a:xfrm>
          <a:prstGeom prst="rect">
            <a:avLst/>
          </a:prstGeom>
          <a:noFill/>
        </p:spPr>
      </p:pic>
      <p:pic>
        <p:nvPicPr>
          <p:cNvPr id="48135" name="Picture 7" descr="chemik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288" y="3716338"/>
            <a:ext cx="1323975" cy="1954212"/>
          </a:xfrm>
          <a:prstGeom prst="rect">
            <a:avLst/>
          </a:prstGeom>
          <a:noFill/>
        </p:spPr>
      </p:pic>
      <p:pic>
        <p:nvPicPr>
          <p:cNvPr id="48136" name="Picture 8" descr="chirur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263" y="3860800"/>
            <a:ext cx="1452562" cy="1954213"/>
          </a:xfrm>
          <a:prstGeom prst="rect">
            <a:avLst/>
          </a:prstGeom>
          <a:noFill/>
        </p:spPr>
      </p:pic>
      <p:pic>
        <p:nvPicPr>
          <p:cNvPr id="48138" name="Picture 10" descr="mal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4438" y="4076700"/>
            <a:ext cx="1697037" cy="1954213"/>
          </a:xfrm>
          <a:prstGeom prst="rect">
            <a:avLst/>
          </a:prstGeom>
          <a:noFill/>
        </p:spPr>
      </p:pic>
      <p:pic>
        <p:nvPicPr>
          <p:cNvPr id="48139" name="Picture 11" descr="regisseu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288" y="4149725"/>
            <a:ext cx="1481137" cy="1800225"/>
          </a:xfrm>
          <a:prstGeom prst="rect">
            <a:avLst/>
          </a:prstGeom>
          <a:noFill/>
        </p:spPr>
      </p:pic>
      <p:pic>
        <p:nvPicPr>
          <p:cNvPr id="48140" name="Picture 12" descr="töpfe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288" y="1196975"/>
            <a:ext cx="1517650" cy="2027238"/>
          </a:xfrm>
          <a:prstGeom prst="rect">
            <a:avLst/>
          </a:prstGeom>
          <a:noFill/>
        </p:spPr>
      </p:pic>
      <p:pic>
        <p:nvPicPr>
          <p:cNvPr id="48141" name="Picture 13" descr="Webe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59563" y="1268413"/>
            <a:ext cx="2036762" cy="1676400"/>
          </a:xfrm>
          <a:prstGeom prst="rect">
            <a:avLst/>
          </a:prstGeom>
          <a:noFill/>
        </p:spPr>
      </p:pic>
      <p:pic>
        <p:nvPicPr>
          <p:cNvPr id="48142" name="Picture 14" descr="Strassenverkäufer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00563" y="1268413"/>
            <a:ext cx="1503362" cy="2016125"/>
          </a:xfrm>
          <a:prstGeom prst="rect">
            <a:avLst/>
          </a:prstGeom>
          <a:noFill/>
        </p:spPr>
      </p:pic>
      <p:sp>
        <p:nvSpPr>
          <p:cNvPr id="48143" name="Text Box 15"/>
          <p:cNvSpPr txBox="1">
            <a:spLocks noChangeArrowheads="1"/>
          </p:cNvSpPr>
          <p:nvPr/>
        </p:nvSpPr>
        <p:spPr bwMode="auto">
          <a:xfrm>
            <a:off x="395288" y="3429000"/>
            <a:ext cx="17287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der Töpfer</a:t>
            </a:r>
            <a:endParaRPr lang="sk-SK" b="1"/>
          </a:p>
        </p:txBody>
      </p:sp>
      <p:sp>
        <p:nvSpPr>
          <p:cNvPr id="48144" name="Text Box 16"/>
          <p:cNvSpPr txBox="1">
            <a:spLocks noChangeArrowheads="1"/>
          </p:cNvSpPr>
          <p:nvPr/>
        </p:nvSpPr>
        <p:spPr bwMode="auto">
          <a:xfrm>
            <a:off x="2339975" y="3284538"/>
            <a:ext cx="21605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der Elektrotechniker</a:t>
            </a:r>
            <a:endParaRPr lang="sk-SK" b="1"/>
          </a:p>
        </p:txBody>
      </p:sp>
      <p:sp>
        <p:nvSpPr>
          <p:cNvPr id="48145" name="Text Box 17"/>
          <p:cNvSpPr txBox="1">
            <a:spLocks noChangeArrowheads="1"/>
          </p:cNvSpPr>
          <p:nvPr/>
        </p:nvSpPr>
        <p:spPr bwMode="auto">
          <a:xfrm>
            <a:off x="4500563" y="3429000"/>
            <a:ext cx="26638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der Straßenverkäufer</a:t>
            </a:r>
            <a:endParaRPr lang="sk-SK" b="1"/>
          </a:p>
        </p:txBody>
      </p:sp>
      <p:sp>
        <p:nvSpPr>
          <p:cNvPr id="48146" name="Text Box 18"/>
          <p:cNvSpPr txBox="1">
            <a:spLocks noChangeArrowheads="1"/>
          </p:cNvSpPr>
          <p:nvPr/>
        </p:nvSpPr>
        <p:spPr bwMode="auto">
          <a:xfrm>
            <a:off x="7164388" y="3141663"/>
            <a:ext cx="14398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der Weber</a:t>
            </a:r>
            <a:endParaRPr lang="sk-SK" b="1"/>
          </a:p>
        </p:txBody>
      </p:sp>
      <p:sp>
        <p:nvSpPr>
          <p:cNvPr id="48147" name="Text Box 19"/>
          <p:cNvSpPr txBox="1">
            <a:spLocks noChangeArrowheads="1"/>
          </p:cNvSpPr>
          <p:nvPr/>
        </p:nvSpPr>
        <p:spPr bwMode="auto">
          <a:xfrm>
            <a:off x="323850" y="6165850"/>
            <a:ext cx="172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der Regisseur</a:t>
            </a:r>
            <a:endParaRPr lang="sk-SK" b="1"/>
          </a:p>
        </p:txBody>
      </p:sp>
      <p:sp>
        <p:nvSpPr>
          <p:cNvPr id="48148" name="Text Box 20"/>
          <p:cNvSpPr txBox="1">
            <a:spLocks noChangeArrowheads="1"/>
          </p:cNvSpPr>
          <p:nvPr/>
        </p:nvSpPr>
        <p:spPr bwMode="auto">
          <a:xfrm>
            <a:off x="2124075" y="6165850"/>
            <a:ext cx="3095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der Künstler /der Maler</a:t>
            </a:r>
            <a:endParaRPr lang="sk-SK" b="1"/>
          </a:p>
        </p:txBody>
      </p:sp>
      <p:sp>
        <p:nvSpPr>
          <p:cNvPr id="48149" name="Text Box 21"/>
          <p:cNvSpPr txBox="1">
            <a:spLocks noChangeArrowheads="1"/>
          </p:cNvSpPr>
          <p:nvPr/>
        </p:nvSpPr>
        <p:spPr bwMode="auto">
          <a:xfrm>
            <a:off x="4932363" y="6021388"/>
            <a:ext cx="25923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die Krankenschwester</a:t>
            </a:r>
            <a:endParaRPr lang="sk-SK" b="1"/>
          </a:p>
        </p:txBody>
      </p:sp>
      <p:sp>
        <p:nvSpPr>
          <p:cNvPr id="48150" name="Text Box 22"/>
          <p:cNvSpPr txBox="1">
            <a:spLocks noChangeArrowheads="1"/>
          </p:cNvSpPr>
          <p:nvPr/>
        </p:nvSpPr>
        <p:spPr bwMode="auto">
          <a:xfrm>
            <a:off x="7308850" y="5876925"/>
            <a:ext cx="15128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der Chemiker</a:t>
            </a:r>
            <a:endParaRPr lang="sk-SK" b="1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888" y="333375"/>
            <a:ext cx="2619375" cy="3333750"/>
          </a:xfrm>
          <a:prstGeom prst="rect">
            <a:avLst/>
          </a:prstGeom>
          <a:noFill/>
        </p:spPr>
      </p:pic>
      <p:pic>
        <p:nvPicPr>
          <p:cNvPr id="7173" name="Picture 5" descr="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404813"/>
            <a:ext cx="3333750" cy="3190875"/>
          </a:xfrm>
          <a:prstGeom prst="rect">
            <a:avLst/>
          </a:prstGeom>
          <a:noFill/>
        </p:spPr>
      </p:pic>
      <p:pic>
        <p:nvPicPr>
          <p:cNvPr id="7174" name="Picture 6" descr="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8400" y="3068638"/>
            <a:ext cx="2593975" cy="2686050"/>
          </a:xfrm>
          <a:prstGeom prst="rect">
            <a:avLst/>
          </a:prstGeom>
          <a:noFill/>
        </p:spPr>
      </p:pic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755650" y="4005263"/>
            <a:ext cx="23764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Koch</a:t>
            </a:r>
            <a:endParaRPr lang="sk-SK" sz="2000"/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3851275" y="5949950"/>
            <a:ext cx="2305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die Schneiderin</a:t>
            </a:r>
            <a:endParaRPr lang="sk-SK" sz="2000"/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6588125" y="3860800"/>
            <a:ext cx="18716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Schmied</a:t>
            </a:r>
            <a:endParaRPr lang="sk-SK" sz="20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b="1"/>
              <a:t>Wer ist das?</a:t>
            </a:r>
            <a:endParaRPr lang="sk-SK" b="1"/>
          </a:p>
        </p:txBody>
      </p:sp>
      <p:pic>
        <p:nvPicPr>
          <p:cNvPr id="50181" name="Picture 5" descr="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775" y="1484313"/>
            <a:ext cx="1674813" cy="2171700"/>
          </a:xfrm>
          <a:prstGeom prst="rect">
            <a:avLst/>
          </a:prstGeom>
          <a:noFill/>
        </p:spPr>
      </p:pic>
      <p:pic>
        <p:nvPicPr>
          <p:cNvPr id="50182" name="Picture 6" descr="6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488" y="1557338"/>
            <a:ext cx="1898650" cy="2089150"/>
          </a:xfrm>
          <a:prstGeom prst="rect">
            <a:avLst/>
          </a:prstGeom>
          <a:noFill/>
        </p:spPr>
      </p:pic>
      <p:pic>
        <p:nvPicPr>
          <p:cNvPr id="50184" name="Picture 8" descr="kameraman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1484313"/>
            <a:ext cx="1684337" cy="2160587"/>
          </a:xfrm>
          <a:prstGeom prst="rect">
            <a:avLst/>
          </a:prstGeom>
          <a:noFill/>
        </p:spPr>
      </p:pic>
      <p:pic>
        <p:nvPicPr>
          <p:cNvPr id="50185" name="Picture 9" descr="5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213" y="1412875"/>
            <a:ext cx="1682750" cy="2232025"/>
          </a:xfrm>
          <a:prstGeom prst="rect">
            <a:avLst/>
          </a:prstGeom>
          <a:noFill/>
        </p:spPr>
      </p:pic>
      <p:sp>
        <p:nvSpPr>
          <p:cNvPr id="50186" name="Text Box 10"/>
          <p:cNvSpPr txBox="1">
            <a:spLocks noChangeArrowheads="1"/>
          </p:cNvSpPr>
          <p:nvPr/>
        </p:nvSpPr>
        <p:spPr bwMode="auto">
          <a:xfrm>
            <a:off x="4787900" y="4076700"/>
            <a:ext cx="2881313" cy="3968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>
                <a:solidFill>
                  <a:srgbClr val="660033"/>
                </a:solidFill>
              </a:rPr>
              <a:t>Er arbeitet beim Film.</a:t>
            </a:r>
            <a:endParaRPr lang="sk-SK" sz="2000" b="1">
              <a:solidFill>
                <a:srgbClr val="660033"/>
              </a:solidFill>
            </a:endParaRPr>
          </a:p>
        </p:txBody>
      </p:sp>
      <p:sp>
        <p:nvSpPr>
          <p:cNvPr id="50187" name="Text Box 11"/>
          <p:cNvSpPr txBox="1">
            <a:spLocks noChangeArrowheads="1"/>
          </p:cNvSpPr>
          <p:nvPr/>
        </p:nvSpPr>
        <p:spPr bwMode="auto">
          <a:xfrm>
            <a:off x="5219700" y="5084763"/>
            <a:ext cx="2846388" cy="396875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>
                <a:solidFill>
                  <a:srgbClr val="660033"/>
                </a:solidFill>
              </a:rPr>
              <a:t>Er löscht das Feuer.</a:t>
            </a:r>
            <a:endParaRPr lang="sk-SK" sz="2000" b="1">
              <a:solidFill>
                <a:srgbClr val="660033"/>
              </a:solidFill>
            </a:endParaRPr>
          </a:p>
        </p:txBody>
      </p:sp>
      <p:sp>
        <p:nvSpPr>
          <p:cNvPr id="50189" name="Text Box 13"/>
          <p:cNvSpPr txBox="1">
            <a:spLocks noChangeArrowheads="1"/>
          </p:cNvSpPr>
          <p:nvPr/>
        </p:nvSpPr>
        <p:spPr bwMode="auto">
          <a:xfrm>
            <a:off x="2268538" y="5589588"/>
            <a:ext cx="2520950" cy="396875"/>
          </a:xfrm>
          <a:prstGeom prst="rect">
            <a:avLst/>
          </a:prstGeom>
          <a:solidFill>
            <a:srgbClr val="CCCC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>
                <a:solidFill>
                  <a:srgbClr val="660033"/>
                </a:solidFill>
              </a:rPr>
              <a:t>Er bäckt Kuchen.</a:t>
            </a:r>
            <a:endParaRPr lang="sk-SK" sz="2000" b="1">
              <a:solidFill>
                <a:srgbClr val="660033"/>
              </a:solidFill>
            </a:endParaRPr>
          </a:p>
        </p:txBody>
      </p:sp>
      <p:sp>
        <p:nvSpPr>
          <p:cNvPr id="50192" name="Text Box 16"/>
          <p:cNvSpPr txBox="1">
            <a:spLocks noChangeArrowheads="1"/>
          </p:cNvSpPr>
          <p:nvPr/>
        </p:nvSpPr>
        <p:spPr bwMode="auto">
          <a:xfrm>
            <a:off x="684213" y="4365625"/>
            <a:ext cx="3024187" cy="7016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>
                <a:solidFill>
                  <a:srgbClr val="660033"/>
                </a:solidFill>
              </a:rPr>
              <a:t>Er zaubert einen Hasen aus dem Hut.</a:t>
            </a:r>
            <a:endParaRPr lang="sk-SK" sz="2000" b="1">
              <a:solidFill>
                <a:srgbClr val="660033"/>
              </a:solidFill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b="1"/>
              <a:t>Wer ist das?</a:t>
            </a:r>
            <a:endParaRPr lang="sk-SK" b="1"/>
          </a:p>
        </p:txBody>
      </p:sp>
      <p:pic>
        <p:nvPicPr>
          <p:cNvPr id="52230" name="Picture 6" descr="handwerk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268413"/>
            <a:ext cx="1858962" cy="2182812"/>
          </a:xfrm>
          <a:prstGeom prst="rect">
            <a:avLst/>
          </a:prstGeom>
          <a:noFill/>
        </p:spPr>
      </p:pic>
      <p:pic>
        <p:nvPicPr>
          <p:cNvPr id="52231" name="Picture 7" descr="murá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9563" y="3860800"/>
            <a:ext cx="2079625" cy="2232025"/>
          </a:xfrm>
          <a:prstGeom prst="rect">
            <a:avLst/>
          </a:prstGeom>
          <a:noFill/>
        </p:spPr>
      </p:pic>
      <p:pic>
        <p:nvPicPr>
          <p:cNvPr id="52232" name="Picture 8" descr="schneid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4292600"/>
            <a:ext cx="1812925" cy="2027238"/>
          </a:xfrm>
          <a:prstGeom prst="rect">
            <a:avLst/>
          </a:prstGeom>
          <a:noFill/>
        </p:spPr>
      </p:pic>
      <p:pic>
        <p:nvPicPr>
          <p:cNvPr id="52233" name="Picture 9" descr="Mönc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0838" y="1268413"/>
            <a:ext cx="1989137" cy="2305050"/>
          </a:xfrm>
          <a:prstGeom prst="rect">
            <a:avLst/>
          </a:prstGeom>
          <a:noFill/>
        </p:spPr>
      </p:pic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3132138" y="2133600"/>
            <a:ext cx="2952750" cy="396875"/>
          </a:xfrm>
          <a:prstGeom prst="rect">
            <a:avLst/>
          </a:prstGeom>
          <a:solidFill>
            <a:srgbClr val="00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>
                <a:solidFill>
                  <a:srgbClr val="660033"/>
                </a:solidFill>
              </a:rPr>
              <a:t>Er näht Kleidung.</a:t>
            </a:r>
            <a:endParaRPr lang="sk-SK" sz="2000" b="1">
              <a:solidFill>
                <a:srgbClr val="660033"/>
              </a:solidFill>
            </a:endParaRPr>
          </a:p>
        </p:txBody>
      </p:sp>
      <p:sp>
        <p:nvSpPr>
          <p:cNvPr id="52235" name="Text Box 11"/>
          <p:cNvSpPr txBox="1">
            <a:spLocks noChangeArrowheads="1"/>
          </p:cNvSpPr>
          <p:nvPr/>
        </p:nvSpPr>
        <p:spPr bwMode="auto">
          <a:xfrm>
            <a:off x="2987675" y="3429000"/>
            <a:ext cx="3024188" cy="396875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>
                <a:solidFill>
                  <a:srgbClr val="660033"/>
                </a:solidFill>
              </a:rPr>
              <a:t>Er lebt im Kloster.</a:t>
            </a:r>
            <a:endParaRPr lang="sk-SK" sz="2000" b="1">
              <a:solidFill>
                <a:srgbClr val="660033"/>
              </a:solidFill>
            </a:endParaRPr>
          </a:p>
        </p:txBody>
      </p:sp>
      <p:sp>
        <p:nvSpPr>
          <p:cNvPr id="52236" name="Text Box 12"/>
          <p:cNvSpPr txBox="1">
            <a:spLocks noChangeArrowheads="1"/>
          </p:cNvSpPr>
          <p:nvPr/>
        </p:nvSpPr>
        <p:spPr bwMode="auto">
          <a:xfrm>
            <a:off x="3348038" y="4292600"/>
            <a:ext cx="2376487" cy="3968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>
                <a:solidFill>
                  <a:srgbClr val="660033"/>
                </a:solidFill>
              </a:rPr>
              <a:t>Er baut ein Haus.</a:t>
            </a:r>
            <a:endParaRPr lang="sk-SK" sz="2000" b="1">
              <a:solidFill>
                <a:srgbClr val="660033"/>
              </a:solidFill>
            </a:endParaRPr>
          </a:p>
        </p:txBody>
      </p:sp>
      <p:sp>
        <p:nvSpPr>
          <p:cNvPr id="52237" name="Text Box 13"/>
          <p:cNvSpPr txBox="1">
            <a:spLocks noChangeArrowheads="1"/>
          </p:cNvSpPr>
          <p:nvPr/>
        </p:nvSpPr>
        <p:spPr bwMode="auto">
          <a:xfrm>
            <a:off x="2916238" y="5300663"/>
            <a:ext cx="3384550" cy="7016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>
                <a:solidFill>
                  <a:srgbClr val="660033"/>
                </a:solidFill>
              </a:rPr>
              <a:t>Er kann das Wasserhahn reparieren.</a:t>
            </a:r>
            <a:endParaRPr lang="sk-SK" sz="2000" b="1">
              <a:solidFill>
                <a:srgbClr val="660033"/>
              </a:solidFill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b="1"/>
              <a:t>Wen gibt es da nicht?</a:t>
            </a:r>
            <a:endParaRPr lang="sk-SK" b="1"/>
          </a:p>
        </p:txBody>
      </p:sp>
      <p:pic>
        <p:nvPicPr>
          <p:cNvPr id="54277" name="Picture 5" descr="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484313"/>
            <a:ext cx="1619250" cy="1738312"/>
          </a:xfrm>
          <a:prstGeom prst="rect">
            <a:avLst/>
          </a:prstGeom>
          <a:noFill/>
        </p:spPr>
      </p:pic>
      <p:pic>
        <p:nvPicPr>
          <p:cNvPr id="54278" name="Picture 6" descr="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1196975"/>
            <a:ext cx="1519238" cy="2243138"/>
          </a:xfrm>
          <a:prstGeom prst="rect">
            <a:avLst/>
          </a:prstGeom>
          <a:noFill/>
        </p:spPr>
      </p:pic>
      <p:pic>
        <p:nvPicPr>
          <p:cNvPr id="54279" name="Picture 7" descr="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1412875"/>
            <a:ext cx="1470025" cy="2171700"/>
          </a:xfrm>
          <a:prstGeom prst="rect">
            <a:avLst/>
          </a:prstGeom>
          <a:noFill/>
        </p:spPr>
      </p:pic>
      <p:pic>
        <p:nvPicPr>
          <p:cNvPr id="54280" name="Picture 8" descr="5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213" y="4005263"/>
            <a:ext cx="1511300" cy="2232025"/>
          </a:xfrm>
          <a:prstGeom prst="rect">
            <a:avLst/>
          </a:prstGeom>
          <a:noFill/>
        </p:spPr>
      </p:pic>
      <p:pic>
        <p:nvPicPr>
          <p:cNvPr id="54281" name="Picture 9" descr="Geschäftsfrau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1863" y="3284538"/>
            <a:ext cx="1524000" cy="2027237"/>
          </a:xfrm>
          <a:prstGeom prst="rect">
            <a:avLst/>
          </a:prstGeom>
          <a:noFill/>
        </p:spPr>
      </p:pic>
      <p:pic>
        <p:nvPicPr>
          <p:cNvPr id="54282" name="Picture 10" descr="Handwerker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00338" y="1412875"/>
            <a:ext cx="1811337" cy="2098675"/>
          </a:xfrm>
          <a:prstGeom prst="rect">
            <a:avLst/>
          </a:prstGeom>
          <a:noFill/>
        </p:spPr>
      </p:pic>
      <p:sp>
        <p:nvSpPr>
          <p:cNvPr id="54283" name="Text Box 11"/>
          <p:cNvSpPr txBox="1">
            <a:spLocks noChangeArrowheads="1"/>
          </p:cNvSpPr>
          <p:nvPr/>
        </p:nvSpPr>
        <p:spPr bwMode="auto">
          <a:xfrm>
            <a:off x="2843213" y="3789363"/>
            <a:ext cx="2736850" cy="28432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>
                <a:solidFill>
                  <a:srgbClr val="008000"/>
                </a:solidFill>
              </a:rPr>
              <a:t>die Köchin</a:t>
            </a:r>
          </a:p>
          <a:p>
            <a:pPr>
              <a:spcBef>
                <a:spcPct val="50000"/>
              </a:spcBef>
            </a:pPr>
            <a:r>
              <a:rPr lang="de-DE" b="1">
                <a:solidFill>
                  <a:srgbClr val="008000"/>
                </a:solidFill>
              </a:rPr>
              <a:t>der Kellner</a:t>
            </a:r>
          </a:p>
          <a:p>
            <a:pPr>
              <a:spcBef>
                <a:spcPct val="50000"/>
              </a:spcBef>
            </a:pPr>
            <a:r>
              <a:rPr lang="de-DE" b="1">
                <a:solidFill>
                  <a:srgbClr val="008000"/>
                </a:solidFill>
              </a:rPr>
              <a:t>die Geschäftsfrau</a:t>
            </a:r>
          </a:p>
          <a:p>
            <a:pPr>
              <a:spcBef>
                <a:spcPct val="50000"/>
              </a:spcBef>
            </a:pPr>
            <a:r>
              <a:rPr lang="de-DE" b="1">
                <a:solidFill>
                  <a:srgbClr val="008000"/>
                </a:solidFill>
              </a:rPr>
              <a:t>der Fleischer</a:t>
            </a:r>
          </a:p>
          <a:p>
            <a:pPr>
              <a:spcBef>
                <a:spcPct val="50000"/>
              </a:spcBef>
            </a:pPr>
            <a:r>
              <a:rPr lang="de-DE" b="1">
                <a:solidFill>
                  <a:srgbClr val="008000"/>
                </a:solidFill>
              </a:rPr>
              <a:t>die Krankenschwester</a:t>
            </a:r>
          </a:p>
          <a:p>
            <a:pPr>
              <a:spcBef>
                <a:spcPct val="50000"/>
              </a:spcBef>
            </a:pPr>
            <a:r>
              <a:rPr lang="de-DE" b="1">
                <a:solidFill>
                  <a:srgbClr val="008000"/>
                </a:solidFill>
              </a:rPr>
              <a:t>der Handwerker</a:t>
            </a:r>
          </a:p>
          <a:p>
            <a:pPr>
              <a:spcBef>
                <a:spcPct val="50000"/>
              </a:spcBef>
            </a:pPr>
            <a:r>
              <a:rPr lang="de-DE" b="1">
                <a:solidFill>
                  <a:srgbClr val="008000"/>
                </a:solidFill>
              </a:rPr>
              <a:t>die Reporteurin</a:t>
            </a:r>
            <a:endParaRPr lang="sk-SK" b="1">
              <a:solidFill>
                <a:srgbClr val="008000"/>
              </a:solidFill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b="1"/>
              <a:t>Wer arbeitet im Büro?</a:t>
            </a:r>
            <a:endParaRPr lang="sk-SK" b="1"/>
          </a:p>
        </p:txBody>
      </p:sp>
      <p:pic>
        <p:nvPicPr>
          <p:cNvPr id="56326" name="Picture 6" descr="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412875"/>
            <a:ext cx="1666875" cy="2098675"/>
          </a:xfrm>
          <a:prstGeom prst="rect">
            <a:avLst/>
          </a:prstGeom>
          <a:noFill/>
        </p:spPr>
      </p:pic>
      <p:pic>
        <p:nvPicPr>
          <p:cNvPr id="56327" name="Picture 7" descr="Polizist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4005263"/>
            <a:ext cx="1755775" cy="2016125"/>
          </a:xfrm>
          <a:prstGeom prst="rect">
            <a:avLst/>
          </a:prstGeom>
          <a:noFill/>
        </p:spPr>
      </p:pic>
      <p:pic>
        <p:nvPicPr>
          <p:cNvPr id="56328" name="Picture 8" descr="Manag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688" y="1196975"/>
            <a:ext cx="2171700" cy="2003425"/>
          </a:xfrm>
          <a:prstGeom prst="rect">
            <a:avLst/>
          </a:prstGeom>
          <a:noFill/>
        </p:spPr>
      </p:pic>
      <p:pic>
        <p:nvPicPr>
          <p:cNvPr id="56329" name="Picture 9" descr="dirigen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1557338"/>
            <a:ext cx="2325688" cy="1687512"/>
          </a:xfrm>
          <a:prstGeom prst="rect">
            <a:avLst/>
          </a:prstGeom>
          <a:noFill/>
        </p:spPr>
      </p:pic>
      <p:pic>
        <p:nvPicPr>
          <p:cNvPr id="56330" name="Picture 10" descr="Richt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125" y="3429000"/>
            <a:ext cx="2098675" cy="1727200"/>
          </a:xfrm>
          <a:prstGeom prst="rect">
            <a:avLst/>
          </a:prstGeom>
          <a:noFill/>
        </p:spPr>
      </p:pic>
      <p:sp>
        <p:nvSpPr>
          <p:cNvPr id="56331" name="Text Box 11"/>
          <p:cNvSpPr txBox="1">
            <a:spLocks noChangeArrowheads="1"/>
          </p:cNvSpPr>
          <p:nvPr/>
        </p:nvSpPr>
        <p:spPr bwMode="auto">
          <a:xfrm>
            <a:off x="3492500" y="3860800"/>
            <a:ext cx="2303463" cy="20177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>
                <a:solidFill>
                  <a:srgbClr val="008000"/>
                </a:solidFill>
              </a:rPr>
              <a:t>der Kameramann</a:t>
            </a:r>
          </a:p>
          <a:p>
            <a:pPr>
              <a:spcBef>
                <a:spcPct val="50000"/>
              </a:spcBef>
            </a:pPr>
            <a:r>
              <a:rPr lang="de-DE" b="1">
                <a:solidFill>
                  <a:srgbClr val="008000"/>
                </a:solidFill>
              </a:rPr>
              <a:t>der Polizist</a:t>
            </a:r>
          </a:p>
          <a:p>
            <a:pPr>
              <a:spcBef>
                <a:spcPct val="50000"/>
              </a:spcBef>
            </a:pPr>
            <a:r>
              <a:rPr lang="de-DE" b="1">
                <a:solidFill>
                  <a:srgbClr val="008000"/>
                </a:solidFill>
              </a:rPr>
              <a:t>der Richter</a:t>
            </a:r>
          </a:p>
          <a:p>
            <a:pPr>
              <a:spcBef>
                <a:spcPct val="50000"/>
              </a:spcBef>
            </a:pPr>
            <a:r>
              <a:rPr lang="de-DE" b="1">
                <a:solidFill>
                  <a:srgbClr val="008000"/>
                </a:solidFill>
              </a:rPr>
              <a:t>der Manager</a:t>
            </a:r>
          </a:p>
          <a:p>
            <a:pPr>
              <a:spcBef>
                <a:spcPct val="50000"/>
              </a:spcBef>
            </a:pPr>
            <a:r>
              <a:rPr lang="de-DE" b="1">
                <a:solidFill>
                  <a:srgbClr val="008000"/>
                </a:solidFill>
              </a:rPr>
              <a:t>der Dirigent</a:t>
            </a:r>
            <a:endParaRPr lang="sk-SK" b="1">
              <a:solidFill>
                <a:srgbClr val="008000"/>
              </a:solidFill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b="1"/>
              <a:t>Wer hilft den Menschen?</a:t>
            </a:r>
            <a:endParaRPr lang="sk-SK" b="1"/>
          </a:p>
        </p:txBody>
      </p:sp>
      <p:pic>
        <p:nvPicPr>
          <p:cNvPr id="58373" name="Picture 5" descr="anstreich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688" y="4076700"/>
            <a:ext cx="1858962" cy="1954213"/>
          </a:xfrm>
          <a:prstGeom prst="rect">
            <a:avLst/>
          </a:prstGeom>
          <a:noFill/>
        </p:spPr>
      </p:pic>
      <p:pic>
        <p:nvPicPr>
          <p:cNvPr id="58374" name="Picture 6" descr="Archäolo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4076700"/>
            <a:ext cx="2592387" cy="2074863"/>
          </a:xfrm>
          <a:prstGeom prst="rect">
            <a:avLst/>
          </a:prstGeom>
          <a:noFill/>
        </p:spPr>
      </p:pic>
      <p:pic>
        <p:nvPicPr>
          <p:cNvPr id="58375" name="Picture 7" descr="Arz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1484313"/>
            <a:ext cx="2736850" cy="1868487"/>
          </a:xfrm>
          <a:prstGeom prst="rect">
            <a:avLst/>
          </a:prstGeom>
          <a:noFill/>
        </p:spPr>
      </p:pic>
      <p:pic>
        <p:nvPicPr>
          <p:cNvPr id="58376" name="Picture 8" descr="Banki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125" y="1341438"/>
            <a:ext cx="1792288" cy="2098675"/>
          </a:xfrm>
          <a:prstGeom prst="rect">
            <a:avLst/>
          </a:prstGeom>
          <a:noFill/>
        </p:spPr>
      </p:pic>
      <p:pic>
        <p:nvPicPr>
          <p:cNvPr id="58377" name="Picture 9" descr="Sekretäri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8400" y="1484313"/>
            <a:ext cx="2447925" cy="1895475"/>
          </a:xfrm>
          <a:prstGeom prst="rect">
            <a:avLst/>
          </a:prstGeom>
          <a:noFill/>
        </p:spPr>
      </p:pic>
      <p:sp>
        <p:nvSpPr>
          <p:cNvPr id="58379" name="Text Box 11"/>
          <p:cNvSpPr txBox="1">
            <a:spLocks noChangeArrowheads="1"/>
          </p:cNvSpPr>
          <p:nvPr/>
        </p:nvSpPr>
        <p:spPr bwMode="auto">
          <a:xfrm>
            <a:off x="3419475" y="4076700"/>
            <a:ext cx="2520950" cy="2017713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>
                <a:solidFill>
                  <a:srgbClr val="800080"/>
                </a:solidFill>
              </a:rPr>
              <a:t>die Sekretärin</a:t>
            </a:r>
          </a:p>
          <a:p>
            <a:pPr>
              <a:spcBef>
                <a:spcPct val="50000"/>
              </a:spcBef>
            </a:pPr>
            <a:r>
              <a:rPr lang="de-DE" b="1">
                <a:solidFill>
                  <a:srgbClr val="800080"/>
                </a:solidFill>
              </a:rPr>
              <a:t>der Bankier</a:t>
            </a:r>
          </a:p>
          <a:p>
            <a:pPr>
              <a:spcBef>
                <a:spcPct val="50000"/>
              </a:spcBef>
            </a:pPr>
            <a:r>
              <a:rPr lang="de-DE" b="1">
                <a:solidFill>
                  <a:srgbClr val="800080"/>
                </a:solidFill>
              </a:rPr>
              <a:t>der Maler</a:t>
            </a:r>
          </a:p>
          <a:p>
            <a:pPr>
              <a:spcBef>
                <a:spcPct val="50000"/>
              </a:spcBef>
            </a:pPr>
            <a:r>
              <a:rPr lang="de-DE" b="1">
                <a:solidFill>
                  <a:srgbClr val="800080"/>
                </a:solidFill>
              </a:rPr>
              <a:t>der Arzt</a:t>
            </a:r>
          </a:p>
          <a:p>
            <a:pPr>
              <a:spcBef>
                <a:spcPct val="50000"/>
              </a:spcBef>
            </a:pPr>
            <a:r>
              <a:rPr lang="de-DE" b="1">
                <a:solidFill>
                  <a:srgbClr val="800080"/>
                </a:solidFill>
              </a:rPr>
              <a:t>der Archäologe</a:t>
            </a:r>
            <a:endParaRPr lang="sk-SK" b="1">
              <a:solidFill>
                <a:srgbClr val="800080"/>
              </a:solidFill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b="1"/>
              <a:t>Wer arbeitet im Freien?</a:t>
            </a:r>
            <a:endParaRPr lang="sk-SK" b="1"/>
          </a:p>
        </p:txBody>
      </p:sp>
      <p:pic>
        <p:nvPicPr>
          <p:cNvPr id="60421" name="Picture 5" descr="Beam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1484313"/>
            <a:ext cx="1920875" cy="2036762"/>
          </a:xfrm>
          <a:prstGeom prst="rect">
            <a:avLst/>
          </a:prstGeom>
          <a:noFill/>
        </p:spPr>
      </p:pic>
      <p:pic>
        <p:nvPicPr>
          <p:cNvPr id="60422" name="Picture 6" descr="Briefträg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525" y="4437063"/>
            <a:ext cx="1576388" cy="2098675"/>
          </a:xfrm>
          <a:prstGeom prst="rect">
            <a:avLst/>
          </a:prstGeom>
          <a:noFill/>
        </p:spPr>
      </p:pic>
      <p:pic>
        <p:nvPicPr>
          <p:cNvPr id="60423" name="Picture 7" descr="Jäg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1484313"/>
            <a:ext cx="1692275" cy="1955800"/>
          </a:xfrm>
          <a:prstGeom prst="rect">
            <a:avLst/>
          </a:prstGeom>
          <a:noFill/>
        </p:spPr>
      </p:pic>
      <p:pic>
        <p:nvPicPr>
          <p:cNvPr id="60424" name="Picture 8" descr="Feuerwehrmann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00" y="4437063"/>
            <a:ext cx="1944688" cy="2087562"/>
          </a:xfrm>
          <a:prstGeom prst="rect">
            <a:avLst/>
          </a:prstGeom>
          <a:noFill/>
        </p:spPr>
      </p:pic>
      <p:pic>
        <p:nvPicPr>
          <p:cNvPr id="60425" name="Picture 9" descr="robotník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750" y="1484313"/>
            <a:ext cx="1692275" cy="2243137"/>
          </a:xfrm>
          <a:prstGeom prst="rect">
            <a:avLst/>
          </a:prstGeom>
          <a:noFill/>
        </p:spPr>
      </p:pic>
      <p:pic>
        <p:nvPicPr>
          <p:cNvPr id="60426" name="Picture 10" descr="Fische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11413" y="1484313"/>
            <a:ext cx="2243137" cy="1966912"/>
          </a:xfrm>
          <a:prstGeom prst="rect">
            <a:avLst/>
          </a:prstGeom>
          <a:noFill/>
        </p:spPr>
      </p:pic>
      <p:sp>
        <p:nvSpPr>
          <p:cNvPr id="60427" name="Text Box 11"/>
          <p:cNvSpPr txBox="1">
            <a:spLocks noChangeArrowheads="1"/>
          </p:cNvSpPr>
          <p:nvPr/>
        </p:nvSpPr>
        <p:spPr bwMode="auto">
          <a:xfrm>
            <a:off x="539750" y="4149725"/>
            <a:ext cx="2663825" cy="24304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>
                <a:solidFill>
                  <a:srgbClr val="660033"/>
                </a:solidFill>
              </a:rPr>
              <a:t>der Arbeiter</a:t>
            </a:r>
          </a:p>
          <a:p>
            <a:pPr>
              <a:spcBef>
                <a:spcPct val="50000"/>
              </a:spcBef>
            </a:pPr>
            <a:r>
              <a:rPr lang="de-DE" b="1">
                <a:solidFill>
                  <a:srgbClr val="660033"/>
                </a:solidFill>
              </a:rPr>
              <a:t>der Fischer</a:t>
            </a:r>
          </a:p>
          <a:p>
            <a:pPr>
              <a:spcBef>
                <a:spcPct val="50000"/>
              </a:spcBef>
            </a:pPr>
            <a:r>
              <a:rPr lang="de-DE" b="1">
                <a:solidFill>
                  <a:srgbClr val="660033"/>
                </a:solidFill>
              </a:rPr>
              <a:t>der Jäger</a:t>
            </a:r>
          </a:p>
          <a:p>
            <a:pPr>
              <a:spcBef>
                <a:spcPct val="50000"/>
              </a:spcBef>
            </a:pPr>
            <a:r>
              <a:rPr lang="de-DE" b="1">
                <a:solidFill>
                  <a:srgbClr val="660033"/>
                </a:solidFill>
              </a:rPr>
              <a:t>der Beamter</a:t>
            </a:r>
          </a:p>
          <a:p>
            <a:pPr>
              <a:spcBef>
                <a:spcPct val="50000"/>
              </a:spcBef>
            </a:pPr>
            <a:r>
              <a:rPr lang="de-DE" b="1">
                <a:solidFill>
                  <a:srgbClr val="660033"/>
                </a:solidFill>
              </a:rPr>
              <a:t>der Feuerwehrmann</a:t>
            </a:r>
          </a:p>
          <a:p>
            <a:pPr>
              <a:spcBef>
                <a:spcPct val="50000"/>
              </a:spcBef>
            </a:pPr>
            <a:r>
              <a:rPr lang="de-DE" b="1">
                <a:solidFill>
                  <a:srgbClr val="660033"/>
                </a:solidFill>
              </a:rPr>
              <a:t>der Briefträger</a:t>
            </a:r>
            <a:endParaRPr lang="sk-SK" b="1">
              <a:solidFill>
                <a:srgbClr val="660033"/>
              </a:solidFill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b="1"/>
              <a:t>Wer kann etwas reparieren?</a:t>
            </a:r>
            <a:endParaRPr lang="sk-SK" b="1"/>
          </a:p>
        </p:txBody>
      </p:sp>
      <p:pic>
        <p:nvPicPr>
          <p:cNvPr id="62469" name="Picture 5" descr="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412875"/>
            <a:ext cx="1365250" cy="2016125"/>
          </a:xfrm>
          <a:prstGeom prst="rect">
            <a:avLst/>
          </a:prstGeom>
          <a:noFill/>
        </p:spPr>
      </p:pic>
      <p:pic>
        <p:nvPicPr>
          <p:cNvPr id="62470" name="Picture 6" descr="Friseu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1412875"/>
            <a:ext cx="1687512" cy="1800225"/>
          </a:xfrm>
          <a:prstGeom prst="rect">
            <a:avLst/>
          </a:prstGeom>
          <a:noFill/>
        </p:spPr>
      </p:pic>
      <p:pic>
        <p:nvPicPr>
          <p:cNvPr id="62471" name="Picture 7" descr="Astrono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8175" y="1412875"/>
            <a:ext cx="2016125" cy="1658938"/>
          </a:xfrm>
          <a:prstGeom prst="rect">
            <a:avLst/>
          </a:prstGeom>
          <a:noFill/>
        </p:spPr>
      </p:pic>
      <p:pic>
        <p:nvPicPr>
          <p:cNvPr id="62472" name="Picture 8" descr="Autofahr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688" y="3860800"/>
            <a:ext cx="2079625" cy="2305050"/>
          </a:xfrm>
          <a:prstGeom prst="rect">
            <a:avLst/>
          </a:prstGeom>
          <a:noFill/>
        </p:spPr>
      </p:pic>
      <p:pic>
        <p:nvPicPr>
          <p:cNvPr id="62473" name="Picture 9" descr="Priester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288" y="3789363"/>
            <a:ext cx="1839912" cy="2447925"/>
          </a:xfrm>
          <a:prstGeom prst="rect">
            <a:avLst/>
          </a:prstGeom>
          <a:noFill/>
        </p:spPr>
      </p:pic>
      <p:pic>
        <p:nvPicPr>
          <p:cNvPr id="62474" name="Picture 10" descr="klempner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3663" y="1412875"/>
            <a:ext cx="2171700" cy="1793875"/>
          </a:xfrm>
          <a:prstGeom prst="rect">
            <a:avLst/>
          </a:prstGeom>
          <a:noFill/>
        </p:spPr>
      </p:pic>
      <p:sp>
        <p:nvSpPr>
          <p:cNvPr id="62475" name="Text Box 11"/>
          <p:cNvSpPr txBox="1">
            <a:spLocks noChangeArrowheads="1"/>
          </p:cNvSpPr>
          <p:nvPr/>
        </p:nvSpPr>
        <p:spPr bwMode="auto">
          <a:xfrm>
            <a:off x="3348038" y="3500438"/>
            <a:ext cx="1944687" cy="2987675"/>
          </a:xfrm>
          <a:prstGeom prst="rect">
            <a:avLst/>
          </a:prstGeom>
          <a:solidFill>
            <a:srgbClr val="CCCC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>
                <a:solidFill>
                  <a:srgbClr val="800080"/>
                </a:solidFill>
              </a:rPr>
              <a:t>der Arzt</a:t>
            </a:r>
          </a:p>
          <a:p>
            <a:pPr>
              <a:spcBef>
                <a:spcPct val="50000"/>
              </a:spcBef>
            </a:pPr>
            <a:r>
              <a:rPr lang="de-DE" sz="2000" b="1">
                <a:solidFill>
                  <a:srgbClr val="800080"/>
                </a:solidFill>
              </a:rPr>
              <a:t>der Astronom</a:t>
            </a:r>
          </a:p>
          <a:p>
            <a:pPr>
              <a:spcBef>
                <a:spcPct val="50000"/>
              </a:spcBef>
            </a:pPr>
            <a:r>
              <a:rPr lang="de-DE" sz="2000" b="1">
                <a:solidFill>
                  <a:srgbClr val="800080"/>
                </a:solidFill>
              </a:rPr>
              <a:t>der Friseur</a:t>
            </a:r>
          </a:p>
          <a:p>
            <a:pPr>
              <a:spcBef>
                <a:spcPct val="50000"/>
              </a:spcBef>
            </a:pPr>
            <a:r>
              <a:rPr lang="de-DE" sz="2000" b="1">
                <a:solidFill>
                  <a:srgbClr val="800080"/>
                </a:solidFill>
              </a:rPr>
              <a:t>der Klempner</a:t>
            </a:r>
          </a:p>
          <a:p>
            <a:pPr>
              <a:spcBef>
                <a:spcPct val="50000"/>
              </a:spcBef>
            </a:pPr>
            <a:r>
              <a:rPr lang="de-DE" sz="2000" b="1">
                <a:solidFill>
                  <a:srgbClr val="800080"/>
                </a:solidFill>
              </a:rPr>
              <a:t>der Autofahrer</a:t>
            </a:r>
          </a:p>
          <a:p>
            <a:pPr>
              <a:spcBef>
                <a:spcPct val="50000"/>
              </a:spcBef>
            </a:pPr>
            <a:r>
              <a:rPr lang="de-DE" sz="2000" b="1">
                <a:solidFill>
                  <a:srgbClr val="800080"/>
                </a:solidFill>
              </a:rPr>
              <a:t>der Priester</a:t>
            </a:r>
            <a:endParaRPr lang="sk-SK" sz="2000" b="1">
              <a:solidFill>
                <a:srgbClr val="800080"/>
              </a:solidFill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836612"/>
          </a:xfrm>
        </p:spPr>
        <p:txBody>
          <a:bodyPr/>
          <a:lstStyle/>
          <a:p>
            <a:r>
              <a:rPr lang="de-DE" b="1"/>
              <a:t>Wer muss lange studieren?</a:t>
            </a:r>
            <a:endParaRPr lang="sk-SK" b="1"/>
          </a:p>
        </p:txBody>
      </p:sp>
      <p:pic>
        <p:nvPicPr>
          <p:cNvPr id="64517" name="Picture 5" descr="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412875"/>
            <a:ext cx="1601788" cy="2098675"/>
          </a:xfrm>
          <a:prstGeom prst="rect">
            <a:avLst/>
          </a:prstGeom>
          <a:noFill/>
        </p:spPr>
      </p:pic>
      <p:pic>
        <p:nvPicPr>
          <p:cNvPr id="64518" name="Picture 6" descr="Bau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7763" y="4365625"/>
            <a:ext cx="2109787" cy="2068513"/>
          </a:xfrm>
          <a:prstGeom prst="rect">
            <a:avLst/>
          </a:prstGeom>
          <a:noFill/>
        </p:spPr>
      </p:pic>
      <p:pic>
        <p:nvPicPr>
          <p:cNvPr id="64519" name="Picture 7" descr="Kinderarz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7050" y="1196975"/>
            <a:ext cx="2038350" cy="2592388"/>
          </a:xfrm>
          <a:prstGeom prst="rect">
            <a:avLst/>
          </a:prstGeom>
          <a:noFill/>
        </p:spPr>
      </p:pic>
      <p:pic>
        <p:nvPicPr>
          <p:cNvPr id="64520" name="Picture 8" descr="Masseus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050" y="1412875"/>
            <a:ext cx="1568450" cy="2087563"/>
          </a:xfrm>
          <a:prstGeom prst="rect">
            <a:avLst/>
          </a:prstGeom>
          <a:noFill/>
        </p:spPr>
      </p:pic>
      <p:pic>
        <p:nvPicPr>
          <p:cNvPr id="64522" name="Picture 10" descr="Eisenbahn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825" y="4076700"/>
            <a:ext cx="2735263" cy="2374900"/>
          </a:xfrm>
          <a:prstGeom prst="rect">
            <a:avLst/>
          </a:prstGeom>
          <a:noFill/>
        </p:spPr>
      </p:pic>
      <p:sp>
        <p:nvSpPr>
          <p:cNvPr id="64523" name="Text Box 11"/>
          <p:cNvSpPr txBox="1">
            <a:spLocks noChangeArrowheads="1"/>
          </p:cNvSpPr>
          <p:nvPr/>
        </p:nvSpPr>
        <p:spPr bwMode="auto">
          <a:xfrm>
            <a:off x="3419475" y="3789363"/>
            <a:ext cx="2592388" cy="26828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>
                <a:solidFill>
                  <a:srgbClr val="660033"/>
                </a:solidFill>
              </a:rPr>
              <a:t>die Friseuse</a:t>
            </a:r>
          </a:p>
          <a:p>
            <a:pPr>
              <a:spcBef>
                <a:spcPct val="50000"/>
              </a:spcBef>
            </a:pPr>
            <a:r>
              <a:rPr lang="de-DE" sz="2000" b="1">
                <a:solidFill>
                  <a:srgbClr val="660033"/>
                </a:solidFill>
              </a:rPr>
              <a:t>die Masseuse</a:t>
            </a:r>
          </a:p>
          <a:p>
            <a:pPr>
              <a:spcBef>
                <a:spcPct val="50000"/>
              </a:spcBef>
            </a:pPr>
            <a:r>
              <a:rPr lang="de-DE" sz="2000" b="1">
                <a:solidFill>
                  <a:srgbClr val="660033"/>
                </a:solidFill>
              </a:rPr>
              <a:t>der Zahnarzt</a:t>
            </a:r>
          </a:p>
          <a:p>
            <a:pPr>
              <a:spcBef>
                <a:spcPct val="50000"/>
              </a:spcBef>
            </a:pPr>
            <a:r>
              <a:rPr lang="de-DE" sz="2000" b="1">
                <a:solidFill>
                  <a:srgbClr val="660033"/>
                </a:solidFill>
              </a:rPr>
              <a:t>der Kinderarzt</a:t>
            </a:r>
          </a:p>
          <a:p>
            <a:pPr>
              <a:spcBef>
                <a:spcPct val="50000"/>
              </a:spcBef>
            </a:pPr>
            <a:r>
              <a:rPr lang="de-DE" sz="2000" b="1">
                <a:solidFill>
                  <a:srgbClr val="660033"/>
                </a:solidFill>
              </a:rPr>
              <a:t>der Eisenbahner</a:t>
            </a:r>
          </a:p>
          <a:p>
            <a:pPr>
              <a:spcBef>
                <a:spcPct val="50000"/>
              </a:spcBef>
            </a:pPr>
            <a:r>
              <a:rPr lang="de-DE" sz="2000" b="1">
                <a:solidFill>
                  <a:srgbClr val="660033"/>
                </a:solidFill>
              </a:rPr>
              <a:t>der Pferdezüchter</a:t>
            </a:r>
            <a:endParaRPr lang="sk-SK" sz="2000" b="1">
              <a:solidFill>
                <a:srgbClr val="660033"/>
              </a:solidFill>
            </a:endParaRPr>
          </a:p>
        </p:txBody>
      </p:sp>
      <p:pic>
        <p:nvPicPr>
          <p:cNvPr id="64524" name="Picture 12" descr="Zahnarz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8400" y="1412875"/>
            <a:ext cx="2808288" cy="2109788"/>
          </a:xfrm>
          <a:prstGeom prst="rect">
            <a:avLst/>
          </a:prstGeom>
          <a:noFill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b="1"/>
              <a:t>Welcher Beruf ist gefährlich?</a:t>
            </a:r>
            <a:endParaRPr lang="sk-SK" b="1"/>
          </a:p>
        </p:txBody>
      </p:sp>
      <p:pic>
        <p:nvPicPr>
          <p:cNvPr id="66565" name="Picture 5" descr="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025" y="1412875"/>
            <a:ext cx="1935163" cy="2027238"/>
          </a:xfrm>
          <a:prstGeom prst="rect">
            <a:avLst/>
          </a:prstGeom>
          <a:noFill/>
        </p:spPr>
      </p:pic>
      <p:pic>
        <p:nvPicPr>
          <p:cNvPr id="66566" name="Picture 6" descr="Bäck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2997200"/>
            <a:ext cx="2098675" cy="1420813"/>
          </a:xfrm>
          <a:prstGeom prst="rect">
            <a:avLst/>
          </a:prstGeom>
          <a:noFill/>
        </p:spPr>
      </p:pic>
      <p:pic>
        <p:nvPicPr>
          <p:cNvPr id="66567" name="Picture 7" descr="Elektrik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7050" y="3789363"/>
            <a:ext cx="1866900" cy="2171700"/>
          </a:xfrm>
          <a:prstGeom prst="rect">
            <a:avLst/>
          </a:prstGeom>
          <a:noFill/>
        </p:spPr>
      </p:pic>
      <p:pic>
        <p:nvPicPr>
          <p:cNvPr id="66568" name="Picture 8" descr="Busfahr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4652963"/>
            <a:ext cx="1954212" cy="1887537"/>
          </a:xfrm>
          <a:prstGeom prst="rect">
            <a:avLst/>
          </a:prstGeom>
          <a:noFill/>
        </p:spPr>
      </p:pic>
      <p:pic>
        <p:nvPicPr>
          <p:cNvPr id="66569" name="Picture 9" descr="Feuerwehrman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838" y="1341438"/>
            <a:ext cx="1793875" cy="2387600"/>
          </a:xfrm>
          <a:prstGeom prst="rect">
            <a:avLst/>
          </a:prstGeom>
          <a:noFill/>
        </p:spPr>
      </p:pic>
      <p:pic>
        <p:nvPicPr>
          <p:cNvPr id="66570" name="Picture 10" descr="Handwerker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313" y="1268413"/>
            <a:ext cx="2387600" cy="1493837"/>
          </a:xfrm>
          <a:prstGeom prst="rect">
            <a:avLst/>
          </a:prstGeom>
          <a:noFill/>
        </p:spPr>
      </p:pic>
      <p:sp>
        <p:nvSpPr>
          <p:cNvPr id="66571" name="Text Box 11"/>
          <p:cNvSpPr txBox="1">
            <a:spLocks noChangeArrowheads="1"/>
          </p:cNvSpPr>
          <p:nvPr/>
        </p:nvSpPr>
        <p:spPr bwMode="auto">
          <a:xfrm>
            <a:off x="3059113" y="3933825"/>
            <a:ext cx="3241675" cy="24304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>
                <a:solidFill>
                  <a:srgbClr val="663300"/>
                </a:solidFill>
              </a:rPr>
              <a:t>der Handwerker</a:t>
            </a:r>
          </a:p>
          <a:p>
            <a:pPr>
              <a:spcBef>
                <a:spcPct val="50000"/>
              </a:spcBef>
            </a:pPr>
            <a:r>
              <a:rPr lang="de-DE" b="1">
                <a:solidFill>
                  <a:srgbClr val="663300"/>
                </a:solidFill>
              </a:rPr>
              <a:t>der Bäcker</a:t>
            </a:r>
          </a:p>
          <a:p>
            <a:pPr>
              <a:spcBef>
                <a:spcPct val="50000"/>
              </a:spcBef>
            </a:pPr>
            <a:r>
              <a:rPr lang="de-DE" b="1">
                <a:solidFill>
                  <a:srgbClr val="663300"/>
                </a:solidFill>
              </a:rPr>
              <a:t>der Busfahrer</a:t>
            </a:r>
          </a:p>
          <a:p>
            <a:pPr>
              <a:spcBef>
                <a:spcPct val="50000"/>
              </a:spcBef>
            </a:pPr>
            <a:r>
              <a:rPr lang="de-DE" b="1">
                <a:solidFill>
                  <a:srgbClr val="663300"/>
                </a:solidFill>
              </a:rPr>
              <a:t>die Flugbegleiterin</a:t>
            </a:r>
          </a:p>
          <a:p>
            <a:pPr>
              <a:spcBef>
                <a:spcPct val="50000"/>
              </a:spcBef>
            </a:pPr>
            <a:r>
              <a:rPr lang="de-DE" b="1">
                <a:solidFill>
                  <a:srgbClr val="663300"/>
                </a:solidFill>
              </a:rPr>
              <a:t>der Feuerwehrmann</a:t>
            </a:r>
          </a:p>
          <a:p>
            <a:pPr>
              <a:spcBef>
                <a:spcPct val="50000"/>
              </a:spcBef>
            </a:pPr>
            <a:r>
              <a:rPr lang="de-DE" b="1">
                <a:solidFill>
                  <a:srgbClr val="663300"/>
                </a:solidFill>
              </a:rPr>
              <a:t>der Elektriker</a:t>
            </a:r>
            <a:endParaRPr lang="sk-SK" b="1">
              <a:solidFill>
                <a:srgbClr val="663300"/>
              </a:solidFill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b="1"/>
              <a:t>Wer sagt das?</a:t>
            </a:r>
            <a:endParaRPr lang="sk-SK" b="1"/>
          </a:p>
        </p:txBody>
      </p:sp>
      <p:sp>
        <p:nvSpPr>
          <p:cNvPr id="72709" name="AutoShape 5"/>
          <p:cNvSpPr>
            <a:spLocks noChangeArrowheads="1"/>
          </p:cNvSpPr>
          <p:nvPr/>
        </p:nvSpPr>
        <p:spPr bwMode="auto">
          <a:xfrm>
            <a:off x="468313" y="1341438"/>
            <a:ext cx="2663825" cy="1943100"/>
          </a:xfrm>
          <a:prstGeom prst="wedgeEllipseCallout">
            <a:avLst>
              <a:gd name="adj1" fmla="val -47079"/>
              <a:gd name="adj2" fmla="val -74347"/>
            </a:avLst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de-DE" sz="2000" b="1">
                <a:solidFill>
                  <a:srgbClr val="660033"/>
                </a:solidFill>
              </a:rPr>
              <a:t>Ich arbeite an der Kasse mit Geld.</a:t>
            </a:r>
          </a:p>
          <a:p>
            <a:pPr algn="ctr"/>
            <a:r>
              <a:rPr lang="de-DE" sz="2000" b="1">
                <a:solidFill>
                  <a:srgbClr val="660033"/>
                </a:solidFill>
              </a:rPr>
              <a:t>Ich mag Leute treffen.</a:t>
            </a:r>
            <a:endParaRPr lang="sk-SK" sz="2000" b="1">
              <a:solidFill>
                <a:srgbClr val="660033"/>
              </a:solidFill>
            </a:endParaRPr>
          </a:p>
        </p:txBody>
      </p:sp>
      <p:sp>
        <p:nvSpPr>
          <p:cNvPr id="72710" name="AutoShape 6"/>
          <p:cNvSpPr>
            <a:spLocks noChangeArrowheads="1"/>
          </p:cNvSpPr>
          <p:nvPr/>
        </p:nvSpPr>
        <p:spPr bwMode="auto">
          <a:xfrm>
            <a:off x="2843213" y="2060575"/>
            <a:ext cx="2665412" cy="1727200"/>
          </a:xfrm>
          <a:prstGeom prst="wedgeEllipseCallout">
            <a:avLst>
              <a:gd name="adj1" fmla="val 58042"/>
              <a:gd name="adj2" fmla="val -78403"/>
            </a:avLst>
          </a:prstGeom>
          <a:solidFill>
            <a:srgbClr val="FFCC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de-DE" sz="2000" b="1">
                <a:solidFill>
                  <a:srgbClr val="660033"/>
                </a:solidFill>
              </a:rPr>
              <a:t>Ich liebe Tiere. Hunde sind meine Lieblingstiere.</a:t>
            </a:r>
            <a:endParaRPr lang="sk-SK" sz="2000" b="1">
              <a:solidFill>
                <a:srgbClr val="660033"/>
              </a:solidFill>
            </a:endParaRPr>
          </a:p>
        </p:txBody>
      </p:sp>
      <p:sp>
        <p:nvSpPr>
          <p:cNvPr id="72711" name="AutoShape 7"/>
          <p:cNvSpPr>
            <a:spLocks noChangeArrowheads="1"/>
          </p:cNvSpPr>
          <p:nvPr/>
        </p:nvSpPr>
        <p:spPr bwMode="auto">
          <a:xfrm>
            <a:off x="5219700" y="1700213"/>
            <a:ext cx="3455988" cy="2089150"/>
          </a:xfrm>
          <a:prstGeom prst="wedgeEllipseCallout">
            <a:avLst>
              <a:gd name="adj1" fmla="val 35579"/>
              <a:gd name="adj2" fmla="val -91491"/>
            </a:avLst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de-DE" sz="2000" b="1">
                <a:solidFill>
                  <a:srgbClr val="660033"/>
                </a:solidFill>
              </a:rPr>
              <a:t>Ich möchte mit Händen arbeiten und verschiedene kaputte Sachen in Ordnung bringen.</a:t>
            </a:r>
            <a:endParaRPr lang="sk-SK" sz="2000" b="1">
              <a:solidFill>
                <a:srgbClr val="660033"/>
              </a:solidFill>
            </a:endParaRPr>
          </a:p>
        </p:txBody>
      </p:sp>
      <p:pic>
        <p:nvPicPr>
          <p:cNvPr id="72712" name="Picture 8" descr="Verkäufer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3933825"/>
            <a:ext cx="2016125" cy="2492375"/>
          </a:xfrm>
          <a:prstGeom prst="rect">
            <a:avLst/>
          </a:prstGeom>
          <a:noFill/>
        </p:spPr>
      </p:pic>
      <p:pic>
        <p:nvPicPr>
          <p:cNvPr id="72713" name="Picture 9" descr="Tierarz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3933825"/>
            <a:ext cx="1870075" cy="2470150"/>
          </a:xfrm>
          <a:prstGeom prst="rect">
            <a:avLst/>
          </a:prstGeom>
          <a:noFill/>
        </p:spPr>
      </p:pic>
      <p:pic>
        <p:nvPicPr>
          <p:cNvPr id="72714" name="Picture 10" descr="Klempn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4005263"/>
            <a:ext cx="2160588" cy="2386012"/>
          </a:xfrm>
          <a:prstGeom prst="rect">
            <a:avLst/>
          </a:prstGeom>
          <a:noFill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2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27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27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2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163" y="404813"/>
            <a:ext cx="3333750" cy="2324100"/>
          </a:xfrm>
          <a:prstGeom prst="rect">
            <a:avLst/>
          </a:prstGeom>
          <a:noFill/>
        </p:spPr>
      </p:pic>
      <p:pic>
        <p:nvPicPr>
          <p:cNvPr id="8198" name="Picture 6" descr="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404813"/>
            <a:ext cx="3181350" cy="3333750"/>
          </a:xfrm>
          <a:prstGeom prst="rect">
            <a:avLst/>
          </a:prstGeom>
          <a:noFill/>
        </p:spPr>
      </p:pic>
      <p:pic>
        <p:nvPicPr>
          <p:cNvPr id="8199" name="Picture 7" descr="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575" y="2492375"/>
            <a:ext cx="2379663" cy="3167063"/>
          </a:xfrm>
          <a:prstGeom prst="rect">
            <a:avLst/>
          </a:prstGeom>
          <a:noFill/>
        </p:spPr>
      </p:pic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539750" y="4076700"/>
            <a:ext cx="2447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die Flugbegleiterin</a:t>
            </a:r>
            <a:endParaRPr lang="sk-SK" sz="2000"/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3132138" y="5805488"/>
            <a:ext cx="26638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Briefträger / </a:t>
            </a:r>
          </a:p>
          <a:p>
            <a:pPr>
              <a:spcBef>
                <a:spcPct val="50000"/>
              </a:spcBef>
            </a:pPr>
            <a:r>
              <a:rPr lang="de-DE" sz="2000"/>
              <a:t>der Postbote</a:t>
            </a:r>
            <a:endParaRPr lang="sk-SK" sz="2000"/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6300788" y="3068638"/>
            <a:ext cx="23764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Pilot</a:t>
            </a:r>
            <a:endParaRPr lang="sk-SK" sz="20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b="1"/>
              <a:t>Was möchtest du werden?</a:t>
            </a:r>
            <a:endParaRPr lang="sk-SK" b="1"/>
          </a:p>
        </p:txBody>
      </p:sp>
      <p:pic>
        <p:nvPicPr>
          <p:cNvPr id="74757" name="Picture 5" descr="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700213"/>
            <a:ext cx="1755775" cy="1944687"/>
          </a:xfrm>
          <a:prstGeom prst="rect">
            <a:avLst/>
          </a:prstGeom>
          <a:noFill/>
        </p:spPr>
      </p:pic>
      <p:pic>
        <p:nvPicPr>
          <p:cNvPr id="74758" name="Picture 6" descr="Friseu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025" y="1355725"/>
            <a:ext cx="2016125" cy="1989138"/>
          </a:xfrm>
          <a:prstGeom prst="rect">
            <a:avLst/>
          </a:prstGeom>
          <a:noFill/>
        </p:spPr>
      </p:pic>
      <p:pic>
        <p:nvPicPr>
          <p:cNvPr id="74759" name="Picture 7" descr="Kellner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3716338"/>
            <a:ext cx="1841500" cy="2449512"/>
          </a:xfrm>
          <a:prstGeom prst="rect">
            <a:avLst/>
          </a:prstGeom>
          <a:noFill/>
        </p:spPr>
      </p:pic>
      <p:pic>
        <p:nvPicPr>
          <p:cNvPr id="74760" name="Picture 8" descr="Maur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7050" y="3429000"/>
            <a:ext cx="1966913" cy="2305050"/>
          </a:xfrm>
          <a:prstGeom prst="rect">
            <a:avLst/>
          </a:prstGeom>
          <a:noFill/>
        </p:spPr>
      </p:pic>
      <p:sp>
        <p:nvSpPr>
          <p:cNvPr id="74762" name="AutoShape 10"/>
          <p:cNvSpPr>
            <a:spLocks noChangeArrowheads="1"/>
          </p:cNvSpPr>
          <p:nvPr/>
        </p:nvSpPr>
        <p:spPr bwMode="auto">
          <a:xfrm>
            <a:off x="1547813" y="1412875"/>
            <a:ext cx="2951162" cy="936625"/>
          </a:xfrm>
          <a:prstGeom prst="wedgeRoundRectCallout">
            <a:avLst>
              <a:gd name="adj1" fmla="val -42306"/>
              <a:gd name="adj2" fmla="val 88477"/>
              <a:gd name="adj3" fmla="val 16667"/>
            </a:avLst>
          </a:prstGeom>
          <a:solidFill>
            <a:schemeClr val="accent1"/>
          </a:solidFill>
          <a:ln w="9525">
            <a:solidFill>
              <a:srgbClr val="660033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de-DE" b="1">
                <a:solidFill>
                  <a:srgbClr val="660033"/>
                </a:solidFill>
              </a:rPr>
              <a:t>.............................................................................. .</a:t>
            </a:r>
            <a:endParaRPr lang="sk-SK" b="1">
              <a:solidFill>
                <a:srgbClr val="660033"/>
              </a:solidFill>
            </a:endParaRPr>
          </a:p>
        </p:txBody>
      </p:sp>
      <p:sp>
        <p:nvSpPr>
          <p:cNvPr id="74763" name="AutoShape 11"/>
          <p:cNvSpPr>
            <a:spLocks noChangeArrowheads="1"/>
          </p:cNvSpPr>
          <p:nvPr/>
        </p:nvSpPr>
        <p:spPr bwMode="auto">
          <a:xfrm>
            <a:off x="1835150" y="3644900"/>
            <a:ext cx="3097213" cy="1081088"/>
          </a:xfrm>
          <a:prstGeom prst="wedgeRoundRectCallout">
            <a:avLst>
              <a:gd name="adj1" fmla="val -48926"/>
              <a:gd name="adj2" fmla="val 83773"/>
              <a:gd name="adj3" fmla="val 16667"/>
            </a:avLst>
          </a:prstGeom>
          <a:solidFill>
            <a:schemeClr val="tx1"/>
          </a:solidFill>
          <a:ln w="9525">
            <a:solidFill>
              <a:srgbClr val="660033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de-DE" b="1">
                <a:solidFill>
                  <a:srgbClr val="660033"/>
                </a:solidFill>
              </a:rPr>
              <a:t>.................................................................................. .</a:t>
            </a:r>
            <a:endParaRPr lang="sk-SK" b="1">
              <a:solidFill>
                <a:srgbClr val="660033"/>
              </a:solidFill>
            </a:endParaRPr>
          </a:p>
        </p:txBody>
      </p:sp>
      <p:sp>
        <p:nvSpPr>
          <p:cNvPr id="74764" name="AutoShape 12"/>
          <p:cNvSpPr>
            <a:spLocks noChangeArrowheads="1"/>
          </p:cNvSpPr>
          <p:nvPr/>
        </p:nvSpPr>
        <p:spPr bwMode="auto">
          <a:xfrm>
            <a:off x="3924300" y="2420938"/>
            <a:ext cx="3095625" cy="1079500"/>
          </a:xfrm>
          <a:prstGeom prst="wedgeRoundRectCallout">
            <a:avLst>
              <a:gd name="adj1" fmla="val 49588"/>
              <a:gd name="adj2" fmla="val -115000"/>
              <a:gd name="adj3" fmla="val 16667"/>
            </a:avLst>
          </a:prstGeom>
          <a:solidFill>
            <a:srgbClr val="FFCCFF"/>
          </a:solidFill>
          <a:ln w="9525">
            <a:solidFill>
              <a:srgbClr val="660033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de-DE" b="1">
                <a:solidFill>
                  <a:srgbClr val="660033"/>
                </a:solidFill>
              </a:rPr>
              <a:t>.................................................................................. .</a:t>
            </a:r>
            <a:endParaRPr lang="sk-SK" b="1">
              <a:solidFill>
                <a:srgbClr val="660033"/>
              </a:solidFill>
            </a:endParaRPr>
          </a:p>
        </p:txBody>
      </p:sp>
      <p:sp>
        <p:nvSpPr>
          <p:cNvPr id="74765" name="AutoShape 13"/>
          <p:cNvSpPr>
            <a:spLocks noChangeArrowheads="1"/>
          </p:cNvSpPr>
          <p:nvPr/>
        </p:nvSpPr>
        <p:spPr bwMode="auto">
          <a:xfrm>
            <a:off x="3492500" y="5157788"/>
            <a:ext cx="3167063" cy="935037"/>
          </a:xfrm>
          <a:prstGeom prst="wedgeRoundRectCallout">
            <a:avLst>
              <a:gd name="adj1" fmla="val 52255"/>
              <a:gd name="adj2" fmla="val -138116"/>
              <a:gd name="adj3" fmla="val 16667"/>
            </a:avLst>
          </a:prstGeom>
          <a:solidFill>
            <a:srgbClr val="CCCCFF"/>
          </a:solidFill>
          <a:ln w="9525">
            <a:solidFill>
              <a:srgbClr val="660033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de-DE" b="1">
                <a:solidFill>
                  <a:srgbClr val="660033"/>
                </a:solidFill>
              </a:rPr>
              <a:t>.................................................................................... .</a:t>
            </a:r>
            <a:endParaRPr lang="sk-SK" b="1">
              <a:solidFill>
                <a:srgbClr val="660033"/>
              </a:solidFill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b="1"/>
              <a:t>Wer macht was?</a:t>
            </a:r>
            <a:endParaRPr lang="sk-SK" b="1"/>
          </a:p>
        </p:txBody>
      </p:sp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755650" y="1773238"/>
            <a:ext cx="3168650" cy="405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/>
              <a:t>der Bäcker</a:t>
            </a:r>
          </a:p>
          <a:p>
            <a:pPr>
              <a:spcBef>
                <a:spcPct val="50000"/>
              </a:spcBef>
            </a:pPr>
            <a:r>
              <a:rPr lang="de-DE" sz="2000" b="1"/>
              <a:t>der Lehrer</a:t>
            </a:r>
          </a:p>
          <a:p>
            <a:pPr>
              <a:spcBef>
                <a:spcPct val="50000"/>
              </a:spcBef>
            </a:pPr>
            <a:r>
              <a:rPr lang="de-DE" sz="2000" b="1"/>
              <a:t>der Arzt</a:t>
            </a:r>
          </a:p>
          <a:p>
            <a:pPr>
              <a:spcBef>
                <a:spcPct val="50000"/>
              </a:spcBef>
            </a:pPr>
            <a:r>
              <a:rPr lang="de-DE" sz="2000" b="1"/>
              <a:t>der Autofahrer</a:t>
            </a:r>
          </a:p>
          <a:p>
            <a:pPr>
              <a:spcBef>
                <a:spcPct val="50000"/>
              </a:spcBef>
            </a:pPr>
            <a:r>
              <a:rPr lang="de-DE" sz="2000" b="1"/>
              <a:t>der Maurer</a:t>
            </a:r>
          </a:p>
          <a:p>
            <a:pPr>
              <a:spcBef>
                <a:spcPct val="50000"/>
              </a:spcBef>
            </a:pPr>
            <a:r>
              <a:rPr lang="de-DE" sz="2000" b="1"/>
              <a:t>der Fischer</a:t>
            </a:r>
          </a:p>
          <a:p>
            <a:pPr>
              <a:spcBef>
                <a:spcPct val="50000"/>
              </a:spcBef>
            </a:pPr>
            <a:r>
              <a:rPr lang="de-DE" sz="2000" b="1"/>
              <a:t>der Kellner</a:t>
            </a:r>
          </a:p>
          <a:p>
            <a:pPr>
              <a:spcBef>
                <a:spcPct val="50000"/>
              </a:spcBef>
            </a:pPr>
            <a:r>
              <a:rPr lang="de-DE" sz="2000" b="1"/>
              <a:t>der Künstler</a:t>
            </a:r>
          </a:p>
          <a:p>
            <a:pPr>
              <a:spcBef>
                <a:spcPct val="50000"/>
              </a:spcBef>
            </a:pPr>
            <a:r>
              <a:rPr lang="de-DE" sz="2000" b="1"/>
              <a:t>der Richter</a:t>
            </a:r>
            <a:endParaRPr lang="sk-SK" sz="2000" b="1"/>
          </a:p>
        </p:txBody>
      </p:sp>
      <p:sp>
        <p:nvSpPr>
          <p:cNvPr id="78854" name="Text Box 6"/>
          <p:cNvSpPr txBox="1">
            <a:spLocks noChangeArrowheads="1"/>
          </p:cNvSpPr>
          <p:nvPr/>
        </p:nvSpPr>
        <p:spPr bwMode="auto">
          <a:xfrm>
            <a:off x="4211638" y="1773238"/>
            <a:ext cx="3960812" cy="40544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>
                <a:solidFill>
                  <a:srgbClr val="660033"/>
                </a:solidFill>
              </a:rPr>
              <a:t>unterrichtet Kinder</a:t>
            </a:r>
          </a:p>
          <a:p>
            <a:pPr>
              <a:spcBef>
                <a:spcPct val="50000"/>
              </a:spcBef>
            </a:pPr>
            <a:r>
              <a:rPr lang="de-DE" sz="2000" b="1">
                <a:solidFill>
                  <a:srgbClr val="660033"/>
                </a:solidFill>
              </a:rPr>
              <a:t>fährt ein Auto</a:t>
            </a:r>
          </a:p>
          <a:p>
            <a:pPr>
              <a:spcBef>
                <a:spcPct val="50000"/>
              </a:spcBef>
            </a:pPr>
            <a:r>
              <a:rPr lang="de-DE" sz="2000" b="1">
                <a:solidFill>
                  <a:srgbClr val="660033"/>
                </a:solidFill>
              </a:rPr>
              <a:t>angelt</a:t>
            </a:r>
          </a:p>
          <a:p>
            <a:pPr>
              <a:spcBef>
                <a:spcPct val="50000"/>
              </a:spcBef>
            </a:pPr>
            <a:r>
              <a:rPr lang="de-DE" sz="2000" b="1">
                <a:solidFill>
                  <a:srgbClr val="660033"/>
                </a:solidFill>
              </a:rPr>
              <a:t>bringt Essen</a:t>
            </a:r>
          </a:p>
          <a:p>
            <a:pPr>
              <a:spcBef>
                <a:spcPct val="50000"/>
              </a:spcBef>
            </a:pPr>
            <a:r>
              <a:rPr lang="de-DE" sz="2000" b="1">
                <a:solidFill>
                  <a:srgbClr val="660033"/>
                </a:solidFill>
              </a:rPr>
              <a:t>klärt Streit und Verbrechen</a:t>
            </a:r>
          </a:p>
          <a:p>
            <a:pPr>
              <a:spcBef>
                <a:spcPct val="50000"/>
              </a:spcBef>
            </a:pPr>
            <a:r>
              <a:rPr lang="de-DE" sz="2000" b="1">
                <a:solidFill>
                  <a:srgbClr val="660033"/>
                </a:solidFill>
              </a:rPr>
              <a:t>macht Kunst</a:t>
            </a:r>
          </a:p>
          <a:p>
            <a:pPr>
              <a:spcBef>
                <a:spcPct val="50000"/>
              </a:spcBef>
            </a:pPr>
            <a:r>
              <a:rPr lang="de-DE" sz="2000" b="1">
                <a:solidFill>
                  <a:srgbClr val="660033"/>
                </a:solidFill>
              </a:rPr>
              <a:t>baut Häuser</a:t>
            </a:r>
          </a:p>
          <a:p>
            <a:pPr>
              <a:spcBef>
                <a:spcPct val="50000"/>
              </a:spcBef>
            </a:pPr>
            <a:r>
              <a:rPr lang="de-DE" sz="2000" b="1">
                <a:solidFill>
                  <a:srgbClr val="660033"/>
                </a:solidFill>
              </a:rPr>
              <a:t>untersucht kranke Menschen</a:t>
            </a:r>
          </a:p>
          <a:p>
            <a:pPr>
              <a:spcBef>
                <a:spcPct val="50000"/>
              </a:spcBef>
            </a:pPr>
            <a:r>
              <a:rPr lang="de-DE" sz="2000" b="1">
                <a:solidFill>
                  <a:srgbClr val="660033"/>
                </a:solidFill>
              </a:rPr>
              <a:t>bäckt Brot und Kuchen</a:t>
            </a:r>
            <a:endParaRPr lang="sk-SK" sz="2000" b="1">
              <a:solidFill>
                <a:srgbClr val="660033"/>
              </a:solidFill>
            </a:endParaRPr>
          </a:p>
        </p:txBody>
      </p:sp>
      <p:pic>
        <p:nvPicPr>
          <p:cNvPr id="78855" name="Picture 7" descr="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88913"/>
            <a:ext cx="982662" cy="1450975"/>
          </a:xfrm>
          <a:prstGeom prst="rect">
            <a:avLst/>
          </a:prstGeom>
          <a:noFill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b="1"/>
              <a:t>Wer ist das? Was macht er / sie?</a:t>
            </a:r>
            <a:endParaRPr lang="sk-SK" sz="4000" b="1"/>
          </a:p>
        </p:txBody>
      </p:sp>
      <p:pic>
        <p:nvPicPr>
          <p:cNvPr id="76805" name="Picture 5" descr="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341438"/>
            <a:ext cx="1901825" cy="2530475"/>
          </a:xfrm>
          <a:prstGeom prst="rect">
            <a:avLst/>
          </a:prstGeom>
          <a:noFill/>
        </p:spPr>
      </p:pic>
      <p:pic>
        <p:nvPicPr>
          <p:cNvPr id="76806" name="Picture 6" descr="6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025" y="1412875"/>
            <a:ext cx="2098675" cy="2057400"/>
          </a:xfrm>
          <a:prstGeom prst="rect">
            <a:avLst/>
          </a:prstGeom>
          <a:noFill/>
        </p:spPr>
      </p:pic>
      <p:pic>
        <p:nvPicPr>
          <p:cNvPr id="76807" name="Picture 7" descr="Fotograf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025" y="3644900"/>
            <a:ext cx="2079625" cy="2232025"/>
          </a:xfrm>
          <a:prstGeom prst="rect">
            <a:avLst/>
          </a:prstGeom>
          <a:noFill/>
        </p:spPr>
      </p:pic>
      <p:pic>
        <p:nvPicPr>
          <p:cNvPr id="76808" name="Picture 8" descr="Kellneri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4076700"/>
            <a:ext cx="1957388" cy="2603500"/>
          </a:xfrm>
          <a:prstGeom prst="rect">
            <a:avLst/>
          </a:prstGeom>
          <a:noFill/>
        </p:spPr>
      </p:pic>
      <p:sp>
        <p:nvSpPr>
          <p:cNvPr id="76809" name="AutoShape 9"/>
          <p:cNvSpPr>
            <a:spLocks noChangeArrowheads="1"/>
          </p:cNvSpPr>
          <p:nvPr/>
        </p:nvSpPr>
        <p:spPr bwMode="auto">
          <a:xfrm>
            <a:off x="2339975" y="1412875"/>
            <a:ext cx="1944688" cy="2376488"/>
          </a:xfrm>
          <a:prstGeom prst="foldedCorner">
            <a:avLst>
              <a:gd name="adj" fmla="val 12500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sk-SK"/>
          </a:p>
        </p:txBody>
      </p:sp>
      <p:sp>
        <p:nvSpPr>
          <p:cNvPr id="76810" name="AutoShape 10"/>
          <p:cNvSpPr>
            <a:spLocks noChangeArrowheads="1"/>
          </p:cNvSpPr>
          <p:nvPr/>
        </p:nvSpPr>
        <p:spPr bwMode="auto">
          <a:xfrm>
            <a:off x="4572000" y="1412875"/>
            <a:ext cx="2016125" cy="2376488"/>
          </a:xfrm>
          <a:prstGeom prst="foldedCorner">
            <a:avLst>
              <a:gd name="adj" fmla="val 12500"/>
            </a:avLst>
          </a:prstGeom>
          <a:solidFill>
            <a:srgbClr val="CC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sp>
        <p:nvSpPr>
          <p:cNvPr id="76811" name="AutoShape 11"/>
          <p:cNvSpPr>
            <a:spLocks noChangeArrowheads="1"/>
          </p:cNvSpPr>
          <p:nvPr/>
        </p:nvSpPr>
        <p:spPr bwMode="auto">
          <a:xfrm>
            <a:off x="2339975" y="4149725"/>
            <a:ext cx="1944688" cy="2303463"/>
          </a:xfrm>
          <a:prstGeom prst="foldedCorner">
            <a:avLst>
              <a:gd name="adj" fmla="val 12500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sp>
        <p:nvSpPr>
          <p:cNvPr id="76812" name="AutoShape 12"/>
          <p:cNvSpPr>
            <a:spLocks noChangeArrowheads="1"/>
          </p:cNvSpPr>
          <p:nvPr/>
        </p:nvSpPr>
        <p:spPr bwMode="auto">
          <a:xfrm>
            <a:off x="4643438" y="4149725"/>
            <a:ext cx="1944687" cy="2303463"/>
          </a:xfrm>
          <a:prstGeom prst="foldedCorner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141" name="Group 245"/>
          <p:cNvGraphicFramePr>
            <a:graphicFrameLocks noGrp="1"/>
          </p:cNvGraphicFramePr>
          <p:nvPr/>
        </p:nvGraphicFramePr>
        <p:xfrm>
          <a:off x="827088" y="1916113"/>
          <a:ext cx="6337300" cy="4224339"/>
        </p:xfrm>
        <a:graphic>
          <a:graphicData uri="http://schemas.openxmlformats.org/drawingml/2006/table">
            <a:tbl>
              <a:tblPr/>
              <a:tblGrid>
                <a:gridCol w="2305050"/>
                <a:gridCol w="719137"/>
                <a:gridCol w="720725"/>
                <a:gridCol w="720725"/>
                <a:gridCol w="647700"/>
                <a:gridCol w="576263"/>
                <a:gridCol w="647700"/>
              </a:tblGrid>
              <a:tr h="6238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cs typeface="Arial" charset="0"/>
                        </a:rPr>
                        <a:t>1. nie</a:t>
                      </a:r>
                      <a:endParaRPr kumimoji="0" lang="sk-SK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sk-SK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sk-SK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sk-SK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sk-SK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k-S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k-S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23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cs typeface="Arial" charset="0"/>
                        </a:rPr>
                        <a:t>2. -</a:t>
                      </a:r>
                      <a:endParaRPr kumimoji="0" lang="sk-SK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  <a:cs typeface="Arial" charset="0"/>
                        </a:rPr>
                        <a:t>Ä</a:t>
                      </a:r>
                      <a:endParaRPr kumimoji="0" lang="sk-SK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k-S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k-S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k-S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k-S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k-S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23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cs typeface="Arial" charset="0"/>
                        </a:rPr>
                        <a:t>3. dnes</a:t>
                      </a:r>
                      <a:endParaRPr kumimoji="0" lang="sk-SK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sk-SK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sk-SK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sk-SK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sk-SK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sk-SK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k-S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cs typeface="Arial" charset="0"/>
                        </a:rPr>
                        <a:t>4. žatva</a:t>
                      </a:r>
                      <a:endParaRPr kumimoji="0" lang="sk-SK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sk-SK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sk-SK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sk-SK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sk-SK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sk-SK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k-S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65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cs typeface="Arial" charset="0"/>
                        </a:rPr>
                        <a:t>5. dym</a:t>
                      </a:r>
                      <a:endParaRPr kumimoji="0" lang="sk-SK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sk-SK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sk-SK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sk-SK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  <a:cs typeface="Arial" charset="0"/>
                        </a:rPr>
                        <a:t>CH</a:t>
                      </a:r>
                      <a:endParaRPr kumimoji="0" lang="sk-SK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k-S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k-S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cs typeface="Arial" charset="0"/>
                        </a:rPr>
                        <a:t>6. hmyz</a:t>
                      </a:r>
                      <a:endParaRPr kumimoji="0" lang="sk-SK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sk-SK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sk-SK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sk-SK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sk-SK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sk-SK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sk-SK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 charset="0"/>
                          <a:cs typeface="Arial" charset="0"/>
                        </a:rPr>
                        <a:t>7. meno</a:t>
                      </a:r>
                      <a:endParaRPr kumimoji="0" lang="sk-SK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sk-SK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sk-SK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sk-SK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sk-SK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k-S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k-S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1143" name="Rectangle 24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b="1"/>
              <a:t>Sie näht Kleider. Wer ist das?</a:t>
            </a:r>
            <a:endParaRPr lang="sk-SK" b="1"/>
          </a:p>
        </p:txBody>
      </p:sp>
      <p:pic>
        <p:nvPicPr>
          <p:cNvPr id="81145" name="Picture 249" descr="Scneid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025" y="1916113"/>
            <a:ext cx="1708150" cy="2098675"/>
          </a:xfrm>
          <a:prstGeom prst="rect">
            <a:avLst/>
          </a:prstGeom>
          <a:noFill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11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1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1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81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81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8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14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 descr="ilustra4n0 f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938" y="3284538"/>
            <a:ext cx="2952750" cy="2463800"/>
          </a:xfrm>
          <a:prstGeom prst="rect">
            <a:avLst/>
          </a:prstGeom>
          <a:noFill/>
        </p:spPr>
      </p:pic>
      <p:sp>
        <p:nvSpPr>
          <p:cNvPr id="15367" name="WordArt 7" descr="Biely mramor"/>
          <p:cNvSpPr>
            <a:spLocks noChangeArrowheads="1" noChangeShapeType="1" noTextEdit="1"/>
          </p:cNvSpPr>
          <p:nvPr/>
        </p:nvSpPr>
        <p:spPr bwMode="auto">
          <a:xfrm>
            <a:off x="827088" y="1196975"/>
            <a:ext cx="3889375" cy="1439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sk-SK" sz="3600" kern="10" smtClean="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 Black"/>
              </a:rPr>
              <a:t>Ende</a:t>
            </a:r>
            <a:endParaRPr lang="sk-SK" sz="3600" kern="10" dirty="0">
              <a:ln w="9525">
                <a:round/>
                <a:headEnd/>
                <a:tailEnd/>
              </a:ln>
              <a:blipFill dpi="0" rotWithShape="0">
                <a:blip r:embed="rId3"/>
                <a:srcRect/>
                <a:tile tx="0" ty="0" sx="100000" sy="100000" flip="none" algn="tl"/>
              </a:blipFill>
              <a:latin typeface="Arial Black"/>
            </a:endParaRPr>
          </a:p>
        </p:txBody>
      </p:sp>
      <p:pic>
        <p:nvPicPr>
          <p:cNvPr id="15369" name="Picture 9" descr="Zimmerman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163" y="404813"/>
            <a:ext cx="3333750" cy="2409825"/>
          </a:xfrm>
          <a:prstGeom prst="rect">
            <a:avLst/>
          </a:prstGeom>
          <a:noFill/>
        </p:spPr>
      </p:pic>
      <p:pic>
        <p:nvPicPr>
          <p:cNvPr id="15370" name="Picture 10" descr="Juweli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3284538"/>
            <a:ext cx="2505075" cy="3333750"/>
          </a:xfrm>
          <a:prstGeom prst="rect">
            <a:avLst/>
          </a:prstGeom>
          <a:noFill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313" y="2997200"/>
            <a:ext cx="3333750" cy="2895600"/>
          </a:xfrm>
          <a:prstGeom prst="rect">
            <a:avLst/>
          </a:prstGeom>
          <a:noFill/>
        </p:spPr>
      </p:pic>
      <p:pic>
        <p:nvPicPr>
          <p:cNvPr id="9221" name="Picture 5" descr="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404813"/>
            <a:ext cx="2962275" cy="3333750"/>
          </a:xfrm>
          <a:prstGeom prst="rect">
            <a:avLst/>
          </a:prstGeom>
          <a:noFill/>
        </p:spPr>
      </p:pic>
      <p:pic>
        <p:nvPicPr>
          <p:cNvPr id="9223" name="Picture 7" descr="untitl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625" y="333375"/>
            <a:ext cx="3333750" cy="3000375"/>
          </a:xfrm>
          <a:prstGeom prst="rect">
            <a:avLst/>
          </a:prstGeom>
          <a:noFill/>
        </p:spPr>
      </p:pic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6443663" y="3573463"/>
            <a:ext cx="19446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Schweißer</a:t>
            </a:r>
            <a:endParaRPr lang="sk-SK" sz="2000"/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3132138" y="5949950"/>
            <a:ext cx="32400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Rennfahrer</a:t>
            </a:r>
            <a:endParaRPr lang="sk-SK" sz="2000"/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611188" y="4005263"/>
            <a:ext cx="20161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Chemiker / der Ingenieur</a:t>
            </a:r>
            <a:endParaRPr lang="sk-SK" sz="20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60350"/>
            <a:ext cx="2665413" cy="2665413"/>
          </a:xfrm>
          <a:prstGeom prst="rect">
            <a:avLst/>
          </a:prstGeom>
          <a:noFill/>
        </p:spPr>
      </p:pic>
      <p:pic>
        <p:nvPicPr>
          <p:cNvPr id="10245" name="Picture 5" descr="23"/>
          <p:cNvPicPr>
            <a:picLocks noChangeAspect="1" noChangeArrowheads="1"/>
          </p:cNvPicPr>
          <p:nvPr/>
        </p:nvPicPr>
        <p:blipFill>
          <a:blip r:embed="rId3" cstate="print"/>
          <a:srcRect l="14386" r="22369"/>
          <a:stretch>
            <a:fillRect/>
          </a:stretch>
        </p:blipFill>
        <p:spPr bwMode="auto">
          <a:xfrm>
            <a:off x="6443663" y="260350"/>
            <a:ext cx="1779587" cy="3744913"/>
          </a:xfrm>
          <a:prstGeom prst="rect">
            <a:avLst/>
          </a:prstGeom>
          <a:noFill/>
        </p:spPr>
      </p:pic>
      <p:pic>
        <p:nvPicPr>
          <p:cNvPr id="10247" name="Picture 7" descr="44"/>
          <p:cNvPicPr>
            <a:picLocks noChangeAspect="1" noChangeArrowheads="1"/>
          </p:cNvPicPr>
          <p:nvPr/>
        </p:nvPicPr>
        <p:blipFill>
          <a:blip r:embed="rId4" cstate="print"/>
          <a:srcRect l="13126" r="11354"/>
          <a:stretch>
            <a:fillRect/>
          </a:stretch>
        </p:blipFill>
        <p:spPr bwMode="auto">
          <a:xfrm>
            <a:off x="3563938" y="260350"/>
            <a:ext cx="2125662" cy="3744913"/>
          </a:xfrm>
          <a:prstGeom prst="rect">
            <a:avLst/>
          </a:prstGeom>
          <a:noFill/>
        </p:spPr>
      </p:pic>
      <p:pic>
        <p:nvPicPr>
          <p:cNvPr id="10248" name="Picture 8" descr="3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2275" y="3573463"/>
            <a:ext cx="2219325" cy="2325687"/>
          </a:xfrm>
          <a:prstGeom prst="rect">
            <a:avLst/>
          </a:prstGeom>
          <a:noFill/>
        </p:spPr>
      </p:pic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468313" y="3141663"/>
            <a:ext cx="23034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Soldat</a:t>
            </a:r>
            <a:endParaRPr lang="sk-SK" sz="2000"/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1619250" y="6021388"/>
            <a:ext cx="23764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Polizist</a:t>
            </a:r>
            <a:endParaRPr lang="sk-SK" sz="2000"/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3995738" y="4292600"/>
            <a:ext cx="20875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die Polizistin</a:t>
            </a:r>
            <a:endParaRPr lang="sk-SK" sz="2000"/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6156325" y="4292600"/>
            <a:ext cx="2663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Feuerwehrmann</a:t>
            </a:r>
            <a:endParaRPr lang="sk-SK" sz="20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38" y="3716338"/>
            <a:ext cx="2232025" cy="3141662"/>
          </a:xfrm>
          <a:prstGeom prst="rect">
            <a:avLst/>
          </a:prstGeom>
          <a:noFill/>
        </p:spPr>
      </p:pic>
      <p:pic>
        <p:nvPicPr>
          <p:cNvPr id="21509" name="Picture 5" descr="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260350"/>
            <a:ext cx="2505075" cy="3333750"/>
          </a:xfrm>
          <a:prstGeom prst="rect">
            <a:avLst/>
          </a:prstGeom>
          <a:noFill/>
        </p:spPr>
      </p:pic>
      <p:pic>
        <p:nvPicPr>
          <p:cNvPr id="21510" name="Picture 6" descr="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9563" y="0"/>
            <a:ext cx="2257425" cy="3333750"/>
          </a:xfrm>
          <a:prstGeom prst="rect">
            <a:avLst/>
          </a:prstGeom>
          <a:noFill/>
        </p:spPr>
      </p:pic>
      <p:pic>
        <p:nvPicPr>
          <p:cNvPr id="21511" name="Picture 7" descr="4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638" y="0"/>
            <a:ext cx="2257425" cy="3333750"/>
          </a:xfrm>
          <a:prstGeom prst="rect">
            <a:avLst/>
          </a:prstGeom>
          <a:noFill/>
        </p:spPr>
      </p:pic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395288" y="3789363"/>
            <a:ext cx="22320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die Kindergärtnerin</a:t>
            </a:r>
            <a:endParaRPr lang="sk-SK" sz="2000"/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971550" y="5734050"/>
            <a:ext cx="23764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die Friseuse</a:t>
            </a:r>
            <a:endParaRPr lang="sk-SK" sz="2000"/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5003800" y="3573463"/>
            <a:ext cx="1727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Kellner</a:t>
            </a:r>
            <a:endParaRPr lang="sk-SK" sz="2000"/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6804025" y="3429000"/>
            <a:ext cx="233997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die Sekretärin / </a:t>
            </a:r>
          </a:p>
          <a:p>
            <a:pPr>
              <a:spcBef>
                <a:spcPct val="50000"/>
              </a:spcBef>
            </a:pPr>
            <a:r>
              <a:rPr lang="de-DE" sz="2000"/>
              <a:t>die Beamterin</a:t>
            </a:r>
            <a:endParaRPr lang="sk-SK" sz="20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7763" y="404813"/>
            <a:ext cx="2438400" cy="3333750"/>
          </a:xfrm>
          <a:prstGeom prst="rect">
            <a:avLst/>
          </a:prstGeom>
          <a:noFill/>
        </p:spPr>
      </p:pic>
      <p:pic>
        <p:nvPicPr>
          <p:cNvPr id="12293" name="Picture 5" descr="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60350"/>
            <a:ext cx="2867025" cy="3333750"/>
          </a:xfrm>
          <a:prstGeom prst="rect">
            <a:avLst/>
          </a:prstGeom>
          <a:noFill/>
        </p:spPr>
      </p:pic>
      <p:pic>
        <p:nvPicPr>
          <p:cNvPr id="12294" name="Picture 6" descr="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2420938"/>
            <a:ext cx="2886075" cy="3333750"/>
          </a:xfrm>
          <a:prstGeom prst="rect">
            <a:avLst/>
          </a:prstGeom>
          <a:noFill/>
        </p:spPr>
      </p:pic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2268538" y="6021388"/>
            <a:ext cx="5327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Maler / der Anstreicher</a:t>
            </a:r>
            <a:r>
              <a:rPr lang="sk-SK" sz="2000"/>
              <a:t> </a:t>
            </a:r>
            <a:r>
              <a:rPr lang="de-DE" sz="2000"/>
              <a:t>/ der Zimmermaler</a:t>
            </a:r>
            <a:endParaRPr lang="sk-SK" sz="2000"/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395288" y="4005263"/>
            <a:ext cx="2736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Schornsteinfeger</a:t>
            </a:r>
            <a:endParaRPr lang="sk-SK" sz="2000"/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6372225" y="3860800"/>
            <a:ext cx="2232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/>
              <a:t>der Uhrmacher</a:t>
            </a:r>
            <a:endParaRPr lang="sk-SK" sz="20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dvolený návrh">
  <a:themeElements>
    <a:clrScheme name="Predvolený návrh 13">
      <a:dk1>
        <a:srgbClr val="FFFF00"/>
      </a:dk1>
      <a:lt1>
        <a:srgbClr val="FFFFFF"/>
      </a:lt1>
      <a:dk2>
        <a:srgbClr val="FFCC00"/>
      </a:dk2>
      <a:lt2>
        <a:srgbClr val="808080"/>
      </a:lt2>
      <a:accent1>
        <a:srgbClr val="CCFFCC"/>
      </a:accent1>
      <a:accent2>
        <a:srgbClr val="333399"/>
      </a:accent2>
      <a:accent3>
        <a:srgbClr val="FFFFFF"/>
      </a:accent3>
      <a:accent4>
        <a:srgbClr val="DADA00"/>
      </a:accent4>
      <a:accent5>
        <a:srgbClr val="E2FFE2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3">
        <a:dk1>
          <a:srgbClr val="FFFF00"/>
        </a:dk1>
        <a:lt1>
          <a:srgbClr val="FFFFFF"/>
        </a:lt1>
        <a:dk2>
          <a:srgbClr val="FFCC00"/>
        </a:dk2>
        <a:lt2>
          <a:srgbClr val="808080"/>
        </a:lt2>
        <a:accent1>
          <a:srgbClr val="CCFFCC"/>
        </a:accent1>
        <a:accent2>
          <a:srgbClr val="333399"/>
        </a:accent2>
        <a:accent3>
          <a:srgbClr val="FFFFFF"/>
        </a:accent3>
        <a:accent4>
          <a:srgbClr val="DADA00"/>
        </a:accent4>
        <a:accent5>
          <a:srgbClr val="E2FFE2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740</Words>
  <Application>Microsoft Office PowerPoint</Application>
  <PresentationFormat>Prezentácia na obrazovke (4:3)</PresentationFormat>
  <Paragraphs>306</Paragraphs>
  <Slides>54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54</vt:i4>
      </vt:variant>
    </vt:vector>
  </HeadingPairs>
  <TitlesOfParts>
    <vt:vector size="55" baseType="lpstr">
      <vt:lpstr>Predvolený návrh</vt:lpstr>
      <vt:lpstr>Prezentácia programu PowerPoint</vt:lpstr>
      <vt:lpstr>Wer ist das?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Was möchtest du werden?</vt:lpstr>
      <vt:lpstr>Časovanie slovesa „mögen“ v prítomnom čase v podmieňovacom spôsobe:</vt:lpstr>
      <vt:lpstr>Prezentácia programu PowerPoint</vt:lpstr>
      <vt:lpstr>Sag es slowakisch:</vt:lpstr>
      <vt:lpstr>Sag es slowakisch:</vt:lpstr>
      <vt:lpstr>Sag es slowakisch:</vt:lpstr>
      <vt:lpstr>Sag es slowakisch:</vt:lpstr>
      <vt:lpstr>Sag es slowakisch:</vt:lpstr>
      <vt:lpstr>Wer ist das?</vt:lpstr>
      <vt:lpstr>Wer ist das?</vt:lpstr>
      <vt:lpstr>Wen gibt es da nicht?</vt:lpstr>
      <vt:lpstr>Wer arbeitet im Büro?</vt:lpstr>
      <vt:lpstr>Wer hilft den Menschen?</vt:lpstr>
      <vt:lpstr>Wer arbeitet im Freien?</vt:lpstr>
      <vt:lpstr>Wer kann etwas reparieren?</vt:lpstr>
      <vt:lpstr>Wer muss lange studieren?</vt:lpstr>
      <vt:lpstr>Welcher Beruf ist gefährlich?</vt:lpstr>
      <vt:lpstr>Wer sagt das?</vt:lpstr>
      <vt:lpstr>Was möchtest du werden?</vt:lpstr>
      <vt:lpstr>Wer macht was?</vt:lpstr>
      <vt:lpstr>Wer ist das? Was macht er / sie?</vt:lpstr>
      <vt:lpstr>Sie näht Kleider. Wer ist das?</vt:lpstr>
      <vt:lpstr>Prezentácia programu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Olga Cervenanska</dc:creator>
  <cp:lastModifiedBy>Motova</cp:lastModifiedBy>
  <cp:revision>10</cp:revision>
  <dcterms:created xsi:type="dcterms:W3CDTF">2008-02-10T16:14:44Z</dcterms:created>
  <dcterms:modified xsi:type="dcterms:W3CDTF">2019-12-21T15:47:29Z</dcterms:modified>
</cp:coreProperties>
</file>