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7" r:id="rId4"/>
    <p:sldId id="282" r:id="rId5"/>
    <p:sldId id="259" r:id="rId6"/>
    <p:sldId id="260" r:id="rId7"/>
    <p:sldId id="286" r:id="rId8"/>
    <p:sldId id="287" r:id="rId9"/>
    <p:sldId id="262" r:id="rId10"/>
    <p:sldId id="284" r:id="rId11"/>
    <p:sldId id="28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3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08C-CCA8-431B-89F9-02416A6DC052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A3FA-9BC5-41BF-BF43-B26F21DF81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82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1AEDA-2E7A-4EEB-8FB1-2D414D7655E3}" type="slidenum">
              <a:rPr lang="sk-SK"/>
              <a:pPr/>
              <a:t>4</a:t>
            </a:fld>
            <a:endParaRPr lang="sk-SK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A4576-D848-4FE8-881A-F62E623F2576}" type="slidenum">
              <a:rPr lang="sk-SK"/>
              <a:pPr/>
              <a:t>5</a:t>
            </a:fld>
            <a:endParaRPr lang="sk-SK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9D42D-36B8-44DB-8AE9-7370D8E30777}" type="slidenum">
              <a:rPr lang="sk-SK"/>
              <a:pPr/>
              <a:t>7</a:t>
            </a:fld>
            <a:endParaRPr lang="sk-SK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1DF1E-E331-497F-9382-06070EEACF10}" type="slidenum">
              <a:rPr lang="sk-SK"/>
              <a:pPr/>
              <a:t>10</a:t>
            </a:fld>
            <a:endParaRPr lang="sk-SK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1D0C33-5155-44D1-883F-9B490B84722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756737"/>
      </p:ext>
    </p:extLst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8AE7F8-C6E4-4C96-A4E2-4E8902505772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540598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FF199D-31D0-4F93-A2DC-F58C062BB25B}" type="datetimeFigureOut">
              <a:rPr lang="sk-SK" smtClean="0"/>
              <a:pPr/>
              <a:t>5. 3. 2021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3E1770-D3B3-4289-ABB7-005BF2CE073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Grundinformationen</a:t>
            </a:r>
            <a:endParaRPr lang="sk-SK" sz="3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600" b="1" dirty="0" err="1"/>
              <a:t>Deutschland</a:t>
            </a:r>
            <a:endParaRPr lang="sk-SK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>
                <a:solidFill>
                  <a:srgbClr val="FFC000"/>
                </a:solidFill>
                <a:latin typeface="Times New Roman" pitchFamily="18" charset="0"/>
              </a:rPr>
              <a:t>Industrie</a:t>
            </a:r>
            <a:r>
              <a:rPr lang="sk-SK" sz="4800" b="1" dirty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sk-SK" sz="4800" b="1" dirty="0" err="1">
                <a:solidFill>
                  <a:srgbClr val="FFC000"/>
                </a:solidFill>
                <a:latin typeface="Times New Roman" pitchFamily="18" charset="0"/>
              </a:rPr>
              <a:t>entwickeln</a:t>
            </a:r>
            <a:r>
              <a:rPr lang="sk-SK" sz="4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sk-SK" sz="4800" b="1" dirty="0" err="1">
                <a:solidFill>
                  <a:srgbClr val="FFC000"/>
                </a:solidFill>
                <a:latin typeface="Times New Roman" pitchFamily="18" charset="0"/>
              </a:rPr>
              <a:t>sich</a:t>
            </a:r>
            <a:endParaRPr lang="sk-SK" sz="4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800" b="1" dirty="0">
                <a:latin typeface="Times New Roman" pitchFamily="18" charset="0"/>
              </a:rPr>
              <a:t>Automobilindustrie</a:t>
            </a:r>
            <a:endParaRPr lang="sk-SK" sz="2800" b="1" dirty="0">
              <a:latin typeface="Times New Roman" pitchFamily="18" charset="0"/>
            </a:endParaRPr>
          </a:p>
          <a:p>
            <a:r>
              <a:rPr lang="de-DE" sz="2800" b="1" dirty="0">
                <a:latin typeface="Times New Roman" pitchFamily="18" charset="0"/>
              </a:rPr>
              <a:t>Maschinenbau</a:t>
            </a:r>
            <a:endParaRPr lang="sk-SK" sz="2800" b="1" dirty="0">
              <a:latin typeface="Times New Roman" pitchFamily="18" charset="0"/>
            </a:endParaRPr>
          </a:p>
          <a:p>
            <a:r>
              <a:rPr lang="de-DE" sz="2800" b="1" dirty="0">
                <a:latin typeface="Times New Roman" pitchFamily="18" charset="0"/>
              </a:rPr>
              <a:t>Elektroindustrie</a:t>
            </a:r>
            <a:endParaRPr lang="sk-SK" sz="2800" b="1" dirty="0">
              <a:latin typeface="Times New Roman" pitchFamily="18" charset="0"/>
            </a:endParaRPr>
          </a:p>
          <a:p>
            <a:r>
              <a:rPr lang="de-DE" sz="2800" b="1" dirty="0">
                <a:latin typeface="Times New Roman" pitchFamily="18" charset="0"/>
              </a:rPr>
              <a:t>Chemische Industrie</a:t>
            </a:r>
            <a:endParaRPr lang="sk-SK" sz="2800" b="1" dirty="0">
              <a:latin typeface="Times New Roman" pitchFamily="18" charset="0"/>
            </a:endParaRPr>
          </a:p>
          <a:p>
            <a:r>
              <a:rPr lang="de-DE" sz="2800" b="1" dirty="0">
                <a:latin typeface="Times New Roman" pitchFamily="18" charset="0"/>
              </a:rPr>
              <a:t>Lebensmittelindustrie</a:t>
            </a:r>
            <a:endParaRPr lang="sk-SK" sz="2800" b="1" dirty="0">
              <a:latin typeface="Times New Roman" pitchFamily="18" charset="0"/>
            </a:endParaRPr>
          </a:p>
          <a:p>
            <a:r>
              <a:rPr lang="de-DE" sz="2800" b="1" dirty="0">
                <a:latin typeface="Times New Roman" pitchFamily="18" charset="0"/>
              </a:rPr>
              <a:t>Textilindustrie</a:t>
            </a:r>
            <a:endParaRPr lang="sk-SK" sz="2800" b="1" dirty="0">
              <a:latin typeface="Times New Roman" pitchFamily="18" charset="0"/>
            </a:endParaRPr>
          </a:p>
          <a:p>
            <a:endParaRPr lang="sk-SK" sz="2800" b="1" dirty="0">
              <a:latin typeface="Times New Roman" pitchFamily="18" charset="0"/>
            </a:endParaRPr>
          </a:p>
          <a:p>
            <a:endParaRPr lang="sk-SK" sz="2800" dirty="0">
              <a:latin typeface="Times New Roman" pitchFamily="18" charset="0"/>
            </a:endParaRPr>
          </a:p>
          <a:p>
            <a:pPr lvl="1"/>
            <a:endParaRPr lang="sk-SK" sz="2400" dirty="0">
              <a:latin typeface="Times New Roman" pitchFamily="18" charset="0"/>
            </a:endParaRPr>
          </a:p>
        </p:txBody>
      </p:sp>
      <p:pic>
        <p:nvPicPr>
          <p:cNvPr id="90120" name="Picture 8" descr="nemec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84313"/>
            <a:ext cx="4013200" cy="5113337"/>
          </a:xfrm>
          <a:noFill/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8442-C126-409B-9C8A-D344C59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sk-SK" b="1" dirty="0">
                <a:latin typeface="Times New Roman" pitchFamily="18" charset="0"/>
              </a:rPr>
              <a:t>das </a:t>
            </a:r>
            <a:r>
              <a:rPr lang="de-DE" b="1" dirty="0">
                <a:latin typeface="Times New Roman" pitchFamily="18" charset="0"/>
              </a:rPr>
              <a:t>Motto</a:t>
            </a:r>
            <a:r>
              <a:rPr lang="sk-SK" b="1" dirty="0">
                <a:latin typeface="Times New Roman" pitchFamily="18" charset="0"/>
              </a:rPr>
              <a:t>:</a:t>
            </a:r>
            <a:br>
              <a:rPr lang="sk-SK" b="1" dirty="0">
                <a:latin typeface="Times New Roman" pitchFamily="18" charset="0"/>
              </a:rPr>
            </a:br>
            <a:r>
              <a:rPr lang="de-DE" dirty="0">
                <a:latin typeface="Times New Roman" pitchFamily="18" charset="0"/>
              </a:rPr>
              <a:t>    „Einigkeit und Recht und Freiheit“</a:t>
            </a:r>
            <a:br>
              <a:rPr lang="sk-SK" dirty="0">
                <a:latin typeface="Times New Roman" pitchFamily="18" charset="0"/>
              </a:rPr>
            </a:br>
            <a:r>
              <a:rPr lang="sk-SK" dirty="0">
                <a:latin typeface="Times New Roman" pitchFamily="18" charset="0"/>
              </a:rPr>
              <a:t>     (Jednota, spravodlivosť a sloboda)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1699945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32B1949-0EC2-4A7A-9811-EC70A73DA6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9" y="189012"/>
            <a:ext cx="4859982" cy="6479976"/>
          </a:xfrm>
        </p:spPr>
      </p:pic>
    </p:spTree>
    <p:extLst>
      <p:ext uri="{BB962C8B-B14F-4D97-AF65-F5344CB8AC3E}">
        <p14:creationId xmlns:p14="http://schemas.microsoft.com/office/powerpoint/2010/main" val="387167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Deutschland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568952" cy="4572000"/>
          </a:xfrm>
        </p:spPr>
        <p:txBody>
          <a:bodyPr/>
          <a:lstStyle/>
          <a:p>
            <a:r>
              <a:rPr lang="sk-SK" dirty="0"/>
              <a:t>- </a:t>
            </a:r>
            <a:r>
              <a:rPr lang="sk-SK" dirty="0" err="1"/>
              <a:t>ist</a:t>
            </a:r>
            <a:r>
              <a:rPr lang="sk-SK" dirty="0"/>
              <a:t> </a:t>
            </a:r>
            <a:r>
              <a:rPr lang="sk-SK" dirty="0" err="1"/>
              <a:t>ein</a:t>
            </a:r>
            <a:r>
              <a:rPr lang="sk-SK" dirty="0"/>
              <a:t> </a:t>
            </a:r>
            <a:r>
              <a:rPr lang="sk-SK" dirty="0" err="1"/>
              <a:t>demokratischer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besteht</a:t>
            </a:r>
            <a:r>
              <a:rPr lang="sk-SK" dirty="0"/>
              <a:t> </a:t>
            </a:r>
            <a:r>
              <a:rPr lang="sk-SK" dirty="0" err="1"/>
              <a:t>aus</a:t>
            </a:r>
            <a:r>
              <a:rPr lang="sk-SK" dirty="0"/>
              <a:t>      </a:t>
            </a:r>
            <a:r>
              <a:rPr lang="sk-SK" dirty="0" err="1"/>
              <a:t>Bundesländern</a:t>
            </a:r>
            <a:r>
              <a:rPr lang="sk-SK" dirty="0"/>
              <a:t> /das </a:t>
            </a:r>
            <a:r>
              <a:rPr lang="sk-SK" dirty="0" err="1"/>
              <a:t>Bundesland</a:t>
            </a:r>
            <a:r>
              <a:rPr lang="sk-SK" dirty="0"/>
              <a:t>, </a:t>
            </a:r>
            <a:r>
              <a:rPr lang="sk-SK" dirty="0" err="1"/>
              <a:t>die</a:t>
            </a:r>
            <a:r>
              <a:rPr lang="sk-SK" dirty="0"/>
              <a:t> </a:t>
            </a:r>
            <a:r>
              <a:rPr lang="sk-SK" dirty="0" err="1"/>
              <a:t>Bundesländer</a:t>
            </a:r>
            <a:r>
              <a:rPr lang="sk-SK" dirty="0"/>
              <a:t>/</a:t>
            </a:r>
          </a:p>
          <a:p>
            <a:r>
              <a:rPr lang="sk-SK" dirty="0"/>
              <a:t>- </a:t>
            </a:r>
            <a:r>
              <a:rPr lang="sk-SK" dirty="0" err="1"/>
              <a:t>Nationalflagge</a:t>
            </a:r>
            <a:r>
              <a:rPr lang="sk-SK" dirty="0"/>
              <a:t>: 3 </a:t>
            </a:r>
            <a:r>
              <a:rPr lang="sk-SK" dirty="0" err="1"/>
              <a:t>Streifen</a:t>
            </a:r>
            <a:r>
              <a:rPr lang="sk-SK" dirty="0"/>
              <a:t> in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an</a:t>
            </a:r>
            <a:r>
              <a:rPr lang="sk-SK" dirty="0"/>
              <a:t> der </a:t>
            </a:r>
            <a:r>
              <a:rPr lang="sk-SK" dirty="0" err="1"/>
              <a:t>Spitze</a:t>
            </a:r>
            <a:r>
              <a:rPr lang="sk-SK" dirty="0"/>
              <a:t> des </a:t>
            </a:r>
            <a:r>
              <a:rPr lang="sk-SK" dirty="0" err="1"/>
              <a:t>Staates</a:t>
            </a:r>
            <a:r>
              <a:rPr lang="sk-SK" dirty="0"/>
              <a:t> </a:t>
            </a:r>
            <a:r>
              <a:rPr lang="sk-SK" dirty="0" err="1"/>
              <a:t>steht</a:t>
            </a:r>
            <a:r>
              <a:rPr lang="sk-SK" dirty="0"/>
              <a:t> der</a:t>
            </a:r>
          </a:p>
          <a:p>
            <a:r>
              <a:rPr lang="sk-SK" dirty="0"/>
              <a:t>- </a:t>
            </a:r>
            <a:r>
              <a:rPr lang="sk-SK" dirty="0" err="1"/>
              <a:t>die</a:t>
            </a:r>
            <a:r>
              <a:rPr lang="sk-SK" dirty="0"/>
              <a:t> </a:t>
            </a:r>
            <a:r>
              <a:rPr lang="sk-SK" dirty="0" err="1"/>
              <a:t>Hauptstadt</a:t>
            </a:r>
            <a:r>
              <a:rPr lang="sk-SK" dirty="0"/>
              <a:t> </a:t>
            </a:r>
            <a:r>
              <a:rPr lang="sk-SK" dirty="0" err="1"/>
              <a:t>hei</a:t>
            </a:r>
            <a:r>
              <a:rPr lang="el-GR" dirty="0"/>
              <a:t>β</a:t>
            </a:r>
            <a:r>
              <a:rPr lang="sk-SK" dirty="0"/>
              <a:t>t</a:t>
            </a:r>
          </a:p>
          <a:p>
            <a:r>
              <a:rPr lang="sk-SK" dirty="0"/>
              <a:t>- </a:t>
            </a:r>
            <a:r>
              <a:rPr lang="sk-SK" dirty="0" err="1"/>
              <a:t>die</a:t>
            </a:r>
            <a:r>
              <a:rPr lang="sk-SK" dirty="0"/>
              <a:t> </a:t>
            </a:r>
            <a:r>
              <a:rPr lang="sk-SK" dirty="0" err="1"/>
              <a:t>Amtssprache</a:t>
            </a:r>
            <a:r>
              <a:rPr lang="sk-SK" dirty="0"/>
              <a:t> </a:t>
            </a:r>
            <a:r>
              <a:rPr lang="sk-SK" dirty="0" err="1"/>
              <a:t>ist</a:t>
            </a:r>
            <a:r>
              <a:rPr lang="sk-SK" dirty="0"/>
              <a:t> </a:t>
            </a:r>
          </a:p>
          <a:p>
            <a:r>
              <a:rPr lang="sk-SK" dirty="0"/>
              <a:t>- </a:t>
            </a:r>
            <a:r>
              <a:rPr lang="sk-SK" dirty="0" err="1"/>
              <a:t>hat</a:t>
            </a:r>
            <a:r>
              <a:rPr lang="sk-SK" dirty="0"/>
              <a:t> cca. 80 </a:t>
            </a:r>
            <a:r>
              <a:rPr lang="sk-SK" dirty="0" err="1"/>
              <a:t>Millionen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die</a:t>
            </a:r>
            <a:r>
              <a:rPr lang="sk-SK" dirty="0"/>
              <a:t> </a:t>
            </a:r>
            <a:r>
              <a:rPr lang="sk-SK" dirty="0" err="1"/>
              <a:t>größten</a:t>
            </a:r>
            <a:r>
              <a:rPr lang="sk-SK" dirty="0"/>
              <a:t> </a:t>
            </a:r>
            <a:r>
              <a:rPr lang="sk-SK" dirty="0" err="1"/>
              <a:t>Städte</a:t>
            </a:r>
            <a:r>
              <a:rPr lang="sk-SK" dirty="0"/>
              <a:t>: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606967" y="139847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FF0000"/>
                </a:solidFill>
              </a:rPr>
              <a:t>Staat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95736" y="192169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92D050"/>
                </a:solidFill>
              </a:rPr>
              <a:t>16</a:t>
            </a:r>
          </a:p>
        </p:txBody>
      </p:sp>
      <p:pic>
        <p:nvPicPr>
          <p:cNvPr id="1026" name="Picture 2" descr="http://www.google.sk/url?source=imglanding&amp;ct=img&amp;q=http://www.statnivlajky.cz/data/flags/normal/de.png&amp;sa=X&amp;ei=nRh0T4fPGI_csgaMwPjmDQ&amp;ved=0CAsQ8wc&amp;usg=AFQjCNHUZng_WqXtUgA7Su8IZHPLWBrq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77726"/>
            <a:ext cx="1560173" cy="93610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5004048" y="331383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00B0F0"/>
                </a:solidFill>
              </a:rPr>
              <a:t>Präsident</a:t>
            </a:r>
            <a:endParaRPr lang="sk-SK" sz="2800" b="1" dirty="0">
              <a:solidFill>
                <a:srgbClr val="00B0F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63888" y="377717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002060"/>
                </a:solidFill>
              </a:rPr>
              <a:t>Berlin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349218" y="42361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00B050"/>
                </a:solidFill>
              </a:rPr>
              <a:t>Deutsch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514144" y="471009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7030A0"/>
                </a:solidFill>
              </a:rPr>
              <a:t>Einwohner</a:t>
            </a:r>
            <a:endParaRPr lang="sk-SK" sz="2800" b="1" dirty="0">
              <a:solidFill>
                <a:srgbClr val="7030A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6A708F2-B054-4525-B771-5EE0492F9E21}"/>
              </a:ext>
            </a:extLst>
          </p:cNvPr>
          <p:cNvSpPr txBox="1"/>
          <p:nvPr/>
        </p:nvSpPr>
        <p:spPr>
          <a:xfrm>
            <a:off x="3263109" y="5218441"/>
            <a:ext cx="472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C00000"/>
                </a:solidFill>
              </a:rPr>
              <a:t>Hamburg, </a:t>
            </a:r>
            <a:r>
              <a:rPr lang="sk-SK" sz="2800" dirty="0" err="1">
                <a:solidFill>
                  <a:srgbClr val="C00000"/>
                </a:solidFill>
              </a:rPr>
              <a:t>München</a:t>
            </a:r>
            <a:r>
              <a:rPr lang="sk-SK" sz="2800" dirty="0">
                <a:solidFill>
                  <a:srgbClr val="C00000"/>
                </a:solidFill>
              </a:rPr>
              <a:t>, Frankfurt,...</a:t>
            </a:r>
            <a:endParaRPr lang="sk-SK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build="allAtOnce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8925"/>
            <a:ext cx="8686800" cy="1143000"/>
          </a:xfrm>
        </p:spPr>
        <p:txBody>
          <a:bodyPr/>
          <a:lstStyle/>
          <a:p>
            <a:r>
              <a:rPr lang="sk-SK" sz="5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de-DE" sz="4800" b="1" dirty="0">
                <a:solidFill>
                  <a:srgbClr val="FFC000"/>
                </a:solidFill>
                <a:latin typeface="Times New Roman" pitchFamily="18" charset="0"/>
              </a:rPr>
              <a:t>Administrative Gliederung</a:t>
            </a:r>
            <a:endParaRPr lang="sk-SK" sz="4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464050" cy="4679974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>
                <a:latin typeface="Times New Roman" pitchFamily="18" charset="0"/>
              </a:rPr>
              <a:t>       16 </a:t>
            </a:r>
            <a:r>
              <a:rPr lang="de-DE" sz="2800" b="1" dirty="0">
                <a:latin typeface="Times New Roman" pitchFamily="18" charset="0"/>
              </a:rPr>
              <a:t>Bundesländer</a:t>
            </a:r>
            <a:endParaRPr lang="sk-SK" sz="2800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sk-SK" sz="2800" dirty="0">
                <a:latin typeface="Times New Roman" pitchFamily="18" charset="0"/>
              </a:rPr>
              <a:t> </a:t>
            </a:r>
          </a:p>
          <a:p>
            <a:pPr lvl="1"/>
            <a:r>
              <a:rPr lang="sk-SK" dirty="0">
                <a:latin typeface="Times New Roman" pitchFamily="18" charset="0"/>
              </a:rPr>
              <a:t>3 </a:t>
            </a:r>
            <a:r>
              <a:rPr lang="de-DE" dirty="0">
                <a:latin typeface="Times New Roman" pitchFamily="18" charset="0"/>
              </a:rPr>
              <a:t>Stadtstaaten</a:t>
            </a:r>
            <a:r>
              <a:rPr lang="sk-SK" dirty="0">
                <a:latin typeface="Times New Roman" pitchFamily="18" charset="0"/>
              </a:rPr>
              <a:t>: </a:t>
            </a:r>
          </a:p>
          <a:p>
            <a:pPr marL="320040" lvl="1" indent="0"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/>
            <a:r>
              <a:rPr lang="sk-SK" dirty="0">
                <a:latin typeface="Times New Roman" pitchFamily="18" charset="0"/>
              </a:rPr>
              <a:t>13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Bundesl</a:t>
            </a:r>
            <a:r>
              <a:rPr lang="sk-SK" dirty="0" err="1">
                <a:latin typeface="Times New Roman" pitchFamily="18" charset="0"/>
              </a:rPr>
              <a:t>änder</a:t>
            </a:r>
            <a:endParaRPr lang="sk-SK" sz="2800" dirty="0">
              <a:latin typeface="Times New Roman" pitchFamily="18" charset="0"/>
            </a:endParaRPr>
          </a:p>
          <a:p>
            <a:endParaRPr lang="sk-SK" sz="2800" dirty="0"/>
          </a:p>
        </p:txBody>
      </p:sp>
      <p:pic>
        <p:nvPicPr>
          <p:cNvPr id="68613" name="Picture 5" descr="300px-Karte_Bundesrepublik_Deutsch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844675"/>
            <a:ext cx="3527425" cy="4537075"/>
          </a:xfrm>
          <a:noFill/>
          <a:ln/>
        </p:spPr>
      </p:pic>
      <p:pic>
        <p:nvPicPr>
          <p:cNvPr id="68614" name="Picture 6" descr="523px-Coat_of_arms_of_Lower_Sax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68638"/>
            <a:ext cx="376237" cy="431800"/>
          </a:xfrm>
          <a:prstGeom prst="rect">
            <a:avLst/>
          </a:prstGeom>
          <a:noFill/>
        </p:spPr>
      </p:pic>
      <p:pic>
        <p:nvPicPr>
          <p:cNvPr id="68615" name="Picture 7" descr="513px-Coat_of_arms_of_Schleswig-Hol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060575"/>
            <a:ext cx="431800" cy="504825"/>
          </a:xfrm>
          <a:prstGeom prst="rect">
            <a:avLst/>
          </a:prstGeom>
          <a:noFill/>
        </p:spPr>
      </p:pic>
      <p:pic>
        <p:nvPicPr>
          <p:cNvPr id="68616" name="Picture 8" descr="507px-Coat_of_arms_of_Mecklenburg-Western_Pomerania_(grea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276475"/>
            <a:ext cx="466725" cy="504825"/>
          </a:xfrm>
          <a:prstGeom prst="rect">
            <a:avLst/>
          </a:prstGeom>
          <a:noFill/>
        </p:spPr>
      </p:pic>
      <p:pic>
        <p:nvPicPr>
          <p:cNvPr id="68617" name="Picture 9" descr="222px-Coat_of_arms_of_Hambu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3968" y="3940175"/>
            <a:ext cx="544513" cy="765175"/>
          </a:xfrm>
          <a:prstGeom prst="rect">
            <a:avLst/>
          </a:prstGeom>
          <a:noFill/>
        </p:spPr>
      </p:pic>
      <p:pic>
        <p:nvPicPr>
          <p:cNvPr id="68618" name="Picture 10" descr="451px-Bremen_Wappen(Mittel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7699" y="3797130"/>
            <a:ext cx="703263" cy="935037"/>
          </a:xfrm>
          <a:prstGeom prst="rect">
            <a:avLst/>
          </a:prstGeom>
          <a:noFill/>
        </p:spPr>
      </p:pic>
      <p:pic>
        <p:nvPicPr>
          <p:cNvPr id="68619" name="Picture 11" descr="365px-Coat_of_arms_of_Berl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708" y="3768725"/>
            <a:ext cx="569912" cy="936625"/>
          </a:xfrm>
          <a:prstGeom prst="rect">
            <a:avLst/>
          </a:prstGeom>
          <a:noFill/>
        </p:spPr>
      </p:pic>
      <p:pic>
        <p:nvPicPr>
          <p:cNvPr id="68620" name="Picture 12" descr="354px-Brandenburg_Wapp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3357563"/>
            <a:ext cx="417513" cy="500062"/>
          </a:xfrm>
          <a:prstGeom prst="rect">
            <a:avLst/>
          </a:prstGeom>
          <a:noFill/>
        </p:spPr>
      </p:pic>
      <p:pic>
        <p:nvPicPr>
          <p:cNvPr id="68621" name="Picture 13" descr="496px-Wappen_Sachsen-Anhal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7050" y="3429000"/>
            <a:ext cx="454025" cy="549275"/>
          </a:xfrm>
          <a:prstGeom prst="rect">
            <a:avLst/>
          </a:prstGeom>
          <a:noFill/>
        </p:spPr>
      </p:pic>
      <p:pic>
        <p:nvPicPr>
          <p:cNvPr id="68622" name="Picture 14" descr="519px-Coat_of_arms_of_Saxon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4005263"/>
            <a:ext cx="414338" cy="463550"/>
          </a:xfrm>
          <a:prstGeom prst="rect">
            <a:avLst/>
          </a:prstGeom>
          <a:noFill/>
        </p:spPr>
      </p:pic>
      <p:pic>
        <p:nvPicPr>
          <p:cNvPr id="68623" name="Picture 15" descr="452px-Coat_of_arms_of_Thuringi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4076700"/>
            <a:ext cx="436563" cy="504825"/>
          </a:xfrm>
          <a:prstGeom prst="rect">
            <a:avLst/>
          </a:prstGeom>
          <a:noFill/>
        </p:spPr>
      </p:pic>
      <p:pic>
        <p:nvPicPr>
          <p:cNvPr id="68624" name="Picture 16" descr="461px-Coat_of_arms_of_North_Rhine-Westfal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725" y="3573463"/>
            <a:ext cx="509588" cy="588962"/>
          </a:xfrm>
          <a:prstGeom prst="rect">
            <a:avLst/>
          </a:prstGeom>
          <a:noFill/>
        </p:spPr>
      </p:pic>
      <p:pic>
        <p:nvPicPr>
          <p:cNvPr id="68625" name="Picture 17" descr="428px-Coat_of_arms_of_Hes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4149725"/>
            <a:ext cx="493713" cy="595313"/>
          </a:xfrm>
          <a:prstGeom prst="rect">
            <a:avLst/>
          </a:prstGeom>
          <a:noFill/>
        </p:spPr>
      </p:pic>
      <p:pic>
        <p:nvPicPr>
          <p:cNvPr id="68626" name="Picture 18" descr="489px-Coat_of_arms_of_Rhineland-Palatina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9700" y="4437063"/>
            <a:ext cx="506413" cy="622300"/>
          </a:xfrm>
          <a:prstGeom prst="rect">
            <a:avLst/>
          </a:prstGeom>
          <a:noFill/>
        </p:spPr>
      </p:pic>
      <p:pic>
        <p:nvPicPr>
          <p:cNvPr id="68627" name="Picture 19" descr="494px-Coa_de-saarlan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363" y="5084763"/>
            <a:ext cx="395287" cy="479425"/>
          </a:xfrm>
          <a:prstGeom prst="rect">
            <a:avLst/>
          </a:prstGeom>
          <a:noFill/>
        </p:spPr>
      </p:pic>
      <p:pic>
        <p:nvPicPr>
          <p:cNvPr id="68628" name="Picture 20" descr="429px-Coat_of_arms_of_Baden-Württemberg_(lesser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5963" y="5300663"/>
            <a:ext cx="498475" cy="696912"/>
          </a:xfrm>
          <a:prstGeom prst="rect">
            <a:avLst/>
          </a:prstGeom>
          <a:noFill/>
        </p:spPr>
      </p:pic>
      <p:pic>
        <p:nvPicPr>
          <p:cNvPr id="68629" name="Picture 21" descr="448px-Bayern_Wappe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7050" y="5084763"/>
            <a:ext cx="465138" cy="620712"/>
          </a:xfrm>
          <a:prstGeom prst="rect">
            <a:avLst/>
          </a:prstGeom>
          <a:noFill/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1078940B-288E-4561-B907-C971787C6ABE}"/>
              </a:ext>
            </a:extLst>
          </p:cNvPr>
          <p:cNvSpPr txBox="1"/>
          <p:nvPr/>
        </p:nvSpPr>
        <p:spPr>
          <a:xfrm>
            <a:off x="273534" y="3180417"/>
            <a:ext cx="111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7030A0"/>
                </a:solidFill>
              </a:rPr>
              <a:t>Berlin</a:t>
            </a:r>
            <a:endParaRPr lang="sk-SK" sz="2800" b="1" dirty="0">
              <a:solidFill>
                <a:srgbClr val="7030A0"/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A537DDE-ACF7-4AC8-9C80-A403BA097F2A}"/>
              </a:ext>
            </a:extLst>
          </p:cNvPr>
          <p:cNvSpPr txBox="1"/>
          <p:nvPr/>
        </p:nvSpPr>
        <p:spPr>
          <a:xfrm>
            <a:off x="1366669" y="318041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C000"/>
                </a:solidFill>
              </a:rPr>
              <a:t>Hamburg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6436E8B8-5B7D-4DA4-A830-2124A78F800B}"/>
              </a:ext>
            </a:extLst>
          </p:cNvPr>
          <p:cNvSpPr txBox="1"/>
          <p:nvPr/>
        </p:nvSpPr>
        <p:spPr>
          <a:xfrm>
            <a:off x="3070847" y="3180417"/>
            <a:ext cx="145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00B050"/>
                </a:solidFill>
              </a:rPr>
              <a:t>Bremen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>
                <a:solidFill>
                  <a:srgbClr val="FFC000"/>
                </a:solidFill>
                <a:latin typeface="Times New Roman" pitchFamily="18" charset="0"/>
              </a:rPr>
              <a:t>Nachbarländer</a:t>
            </a:r>
            <a:endParaRPr lang="sk-SK" sz="48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157788"/>
            <a:ext cx="2339975" cy="8207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b="1">
                <a:latin typeface="Times New Roman" pitchFamily="18" charset="0"/>
              </a:rPr>
              <a:t>Frankreich</a:t>
            </a:r>
            <a:endParaRPr lang="sk-SK" b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2800"/>
          </a:p>
        </p:txBody>
      </p:sp>
      <p:sp>
        <p:nvSpPr>
          <p:cNvPr id="4112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6945666" y="5877272"/>
            <a:ext cx="222885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b="1" dirty="0">
                <a:latin typeface="Times New Roman" pitchFamily="18" charset="0"/>
              </a:rPr>
              <a:t>Österreich</a:t>
            </a:r>
            <a:endParaRPr lang="sk-SK" b="1" dirty="0">
              <a:latin typeface="Times New Roman" pitchFamily="18" charset="0"/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6092825"/>
            <a:ext cx="2411412" cy="503238"/>
          </a:xfrm>
        </p:spPr>
        <p:txBody>
          <a:bodyPr/>
          <a:lstStyle/>
          <a:p>
            <a:pPr>
              <a:buFontTx/>
              <a:buNone/>
            </a:pPr>
            <a:r>
              <a:rPr lang="sk-SK" b="1" dirty="0">
                <a:latin typeface="Times New Roman" pitchFamily="18" charset="0"/>
              </a:rPr>
              <a:t>d</a:t>
            </a:r>
            <a:r>
              <a:rPr lang="de-DE" b="1" dirty="0" err="1">
                <a:latin typeface="Times New Roman" pitchFamily="18" charset="0"/>
              </a:rPr>
              <a:t>ie</a:t>
            </a:r>
            <a:r>
              <a:rPr lang="de-DE" b="1" dirty="0">
                <a:latin typeface="Times New Roman" pitchFamily="18" charset="0"/>
              </a:rPr>
              <a:t> Schweiz</a:t>
            </a:r>
            <a:endParaRPr lang="sk-SK" b="1" dirty="0">
              <a:latin typeface="Times New Roman" pitchFamily="18" charset="0"/>
            </a:endParaRPr>
          </a:p>
        </p:txBody>
      </p:sp>
      <p:pic>
        <p:nvPicPr>
          <p:cNvPr id="4104" name="Picture 8" descr="713px-EU-Germ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844675"/>
            <a:ext cx="4391025" cy="4333875"/>
          </a:xfrm>
          <a:prstGeom prst="rect">
            <a:avLst/>
          </a:prstGeom>
          <a:noFill/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2339975" y="5013325"/>
            <a:ext cx="719138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700338" y="5084763"/>
            <a:ext cx="1368425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5335438" y="4797153"/>
            <a:ext cx="1687512" cy="1310308"/>
          </a:xfrm>
          <a:custGeom>
            <a:avLst/>
            <a:gdLst/>
            <a:ahLst/>
            <a:cxnLst>
              <a:cxn ang="0">
                <a:pos x="1108" y="418"/>
              </a:cxn>
              <a:cxn ang="0">
                <a:pos x="0" y="0"/>
              </a:cxn>
            </a:cxnLst>
            <a:rect l="0" t="0" r="r" b="b"/>
            <a:pathLst>
              <a:path w="1108" h="418">
                <a:moveTo>
                  <a:pt x="1108" y="418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6804248" y="4076700"/>
            <a:ext cx="2520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sk-SK" sz="3200" b="1" dirty="0" err="1">
                <a:latin typeface="Times New Roman" pitchFamily="18" charset="0"/>
              </a:rPr>
              <a:t>die</a:t>
            </a:r>
            <a:r>
              <a:rPr lang="sk-SK" sz="3200" b="1" dirty="0">
                <a:latin typeface="Times New Roman" pitchFamily="18" charset="0"/>
              </a:rPr>
              <a:t> </a:t>
            </a:r>
            <a:r>
              <a:rPr lang="de-DE" sz="3200" b="1" dirty="0">
                <a:latin typeface="Times New Roman" pitchFamily="18" charset="0"/>
              </a:rPr>
              <a:t>Tschechische Republik</a:t>
            </a:r>
            <a:endParaRPr lang="sk-SK" sz="3200" b="1" dirty="0">
              <a:latin typeface="Times New Roman" pitchFamily="18" charset="0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5335438" y="4221163"/>
            <a:ext cx="1684487" cy="358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7235825" y="3141663"/>
            <a:ext cx="1154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3200" b="1">
                <a:latin typeface="Times New Roman" pitchFamily="18" charset="0"/>
              </a:rPr>
              <a:t>Polen</a:t>
            </a:r>
            <a:endParaRPr lang="sk-SK" sz="3200" b="1">
              <a:latin typeface="Times New Roman" pitchFamily="18" charset="0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940425" y="3429000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39750" y="3357563"/>
            <a:ext cx="1471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3200" b="1">
                <a:latin typeface="Times New Roman" pitchFamily="18" charset="0"/>
              </a:rPr>
              <a:t>Belgien</a:t>
            </a:r>
            <a:endParaRPr lang="sk-SK" sz="3200" b="1">
              <a:latin typeface="Times New Roman" pitchFamily="18" charset="0"/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195513" y="3644900"/>
            <a:ext cx="1152525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79388" y="4365625"/>
            <a:ext cx="2700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3200" b="1">
                <a:latin typeface="Times New Roman" pitchFamily="18" charset="0"/>
              </a:rPr>
              <a:t>Luxemburg</a:t>
            </a:r>
            <a:endParaRPr lang="sk-SK" sz="3200" b="1">
              <a:latin typeface="Times New Roman" pitchFamily="18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395288" y="2276475"/>
            <a:ext cx="2306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3200" b="1">
                <a:latin typeface="Times New Roman" pitchFamily="18" charset="0"/>
              </a:rPr>
              <a:t>Niederlande</a:t>
            </a:r>
            <a:endParaRPr lang="sk-SK" sz="3200" b="1">
              <a:latin typeface="Times New Roman" pitchFamily="18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971550" y="1484313"/>
            <a:ext cx="203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sk-SK" sz="3200" b="1">
                <a:latin typeface="Times New Roman" pitchFamily="18" charset="0"/>
              </a:rPr>
              <a:t>D</a:t>
            </a:r>
            <a:r>
              <a:rPr lang="de-DE" sz="3200" b="1">
                <a:latin typeface="Times New Roman" pitchFamily="18" charset="0"/>
              </a:rPr>
              <a:t>änemark</a:t>
            </a:r>
            <a:endParaRPr lang="sk-SK" sz="3200" b="1">
              <a:latin typeface="Times New Roman" pitchFamily="18" charset="0"/>
            </a:endParaRPr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2481263" y="1814513"/>
            <a:ext cx="1730375" cy="606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0" y="382"/>
              </a:cxn>
            </a:cxnLst>
            <a:rect l="0" t="0" r="r" b="b"/>
            <a:pathLst>
              <a:path w="1090" h="382">
                <a:moveTo>
                  <a:pt x="0" y="0"/>
                </a:moveTo>
                <a:lnTo>
                  <a:pt x="1090" y="382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>
            <a:off x="2438400" y="2700338"/>
            <a:ext cx="1270000" cy="800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0" y="504"/>
              </a:cxn>
            </a:cxnLst>
            <a:rect l="0" t="0" r="r" b="b"/>
            <a:pathLst>
              <a:path w="800" h="504">
                <a:moveTo>
                  <a:pt x="0" y="0"/>
                </a:moveTo>
                <a:lnTo>
                  <a:pt x="800" y="5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V="1">
            <a:off x="2700338" y="4221163"/>
            <a:ext cx="1008062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 build="p"/>
      <p:bldP spid="4112" grpId="0"/>
      <p:bldP spid="4110" grpId="0" build="p"/>
      <p:bldP spid="4107" grpId="0" animBg="1"/>
      <p:bldP spid="4111" grpId="0" animBg="1"/>
      <p:bldP spid="4113" grpId="0" animBg="1"/>
      <p:bldP spid="4116" grpId="0"/>
      <p:bldP spid="4117" grpId="0" animBg="1"/>
      <p:bldP spid="4118" grpId="0"/>
      <p:bldP spid="4119" grpId="0" animBg="1"/>
      <p:bldP spid="4120" grpId="0"/>
      <p:bldP spid="4122" grpId="0" animBg="1"/>
      <p:bldP spid="4124" grpId="0"/>
      <p:bldP spid="4126" grpId="0" animBg="1"/>
      <p:bldP spid="4127" grpId="0" animBg="1"/>
      <p:bldP spid="4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D40D9-F3A8-4BAE-B5E0-8DFB898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457"/>
            <a:ext cx="8229600" cy="593309"/>
          </a:xfrm>
        </p:spPr>
        <p:txBody>
          <a:bodyPr>
            <a:normAutofit fontScale="90000"/>
          </a:bodyPr>
          <a:lstStyle/>
          <a:p>
            <a:r>
              <a:rPr lang="sk-SK" sz="3200" b="1" dirty="0" err="1"/>
              <a:t>die</a:t>
            </a:r>
            <a:r>
              <a:rPr lang="sk-SK" sz="3200" b="1" dirty="0"/>
              <a:t> </a:t>
            </a:r>
            <a:r>
              <a:rPr lang="sk-SK" sz="3200" b="1" dirty="0" err="1"/>
              <a:t>Grenze</a:t>
            </a:r>
            <a:r>
              <a:rPr lang="sk-SK" sz="3200" b="1" dirty="0"/>
              <a:t>:  </a:t>
            </a:r>
            <a:r>
              <a:rPr lang="sk-SK" sz="3200" b="1" dirty="0">
                <a:highlight>
                  <a:srgbClr val="FFFF00"/>
                </a:highlight>
              </a:rPr>
              <a:t>Im... </a:t>
            </a:r>
            <a:r>
              <a:rPr lang="sk-SK" sz="3200" b="1" i="1" dirty="0" err="1">
                <a:highlight>
                  <a:srgbClr val="FFFF00"/>
                </a:highlight>
              </a:rPr>
              <a:t>grenzt</a:t>
            </a:r>
            <a:r>
              <a:rPr lang="sk-SK" sz="3200" b="1" dirty="0">
                <a:highlight>
                  <a:srgbClr val="FFFF00"/>
                </a:highlight>
              </a:rPr>
              <a:t> </a:t>
            </a:r>
            <a:r>
              <a:rPr lang="sk-SK" sz="3200" b="1" dirty="0" err="1">
                <a:highlight>
                  <a:srgbClr val="FFFF00"/>
                </a:highlight>
              </a:rPr>
              <a:t>Deutschland</a:t>
            </a:r>
            <a:r>
              <a:rPr lang="sk-SK" sz="3200" b="1" dirty="0">
                <a:highlight>
                  <a:srgbClr val="FFFF00"/>
                </a:highlight>
              </a:rPr>
              <a:t> </a:t>
            </a:r>
            <a:r>
              <a:rPr lang="sk-SK" sz="3200" b="1" i="1" dirty="0" err="1">
                <a:highlight>
                  <a:srgbClr val="FFFF00"/>
                </a:highlight>
              </a:rPr>
              <a:t>an</a:t>
            </a:r>
            <a:r>
              <a:rPr lang="sk-SK" sz="3200" b="1" dirty="0">
                <a:highlight>
                  <a:srgbClr val="FFFF00"/>
                </a:highlight>
              </a:rPr>
              <a:t>.....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4719950E-0017-416D-9A4B-94219B3652BB}"/>
              </a:ext>
            </a:extLst>
          </p:cNvPr>
          <p:cNvSpPr/>
          <p:nvPr/>
        </p:nvSpPr>
        <p:spPr>
          <a:xfrm>
            <a:off x="4268031" y="4068169"/>
            <a:ext cx="576064" cy="172819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D76435CB-6FE0-47C9-B7BC-4FDC8DB885FB}"/>
              </a:ext>
            </a:extLst>
          </p:cNvPr>
          <p:cNvSpPr/>
          <p:nvPr/>
        </p:nvSpPr>
        <p:spPr>
          <a:xfrm rot="16200000">
            <a:off x="5289856" y="3180464"/>
            <a:ext cx="576064" cy="172819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8F3045AE-8709-4AFA-8D28-5CA348AF2AF7}"/>
              </a:ext>
            </a:extLst>
          </p:cNvPr>
          <p:cNvSpPr/>
          <p:nvPr/>
        </p:nvSpPr>
        <p:spPr>
          <a:xfrm rot="5400000">
            <a:off x="3278082" y="3167892"/>
            <a:ext cx="576064" cy="17281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FCD70245-DEC7-48F2-91F1-860283A6FE5D}"/>
              </a:ext>
            </a:extLst>
          </p:cNvPr>
          <p:cNvSpPr/>
          <p:nvPr/>
        </p:nvSpPr>
        <p:spPr>
          <a:xfrm rot="10800000">
            <a:off x="4283968" y="2391467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CD1663BA-D69A-4110-BDC1-2E4F2444053E}"/>
              </a:ext>
            </a:extLst>
          </p:cNvPr>
          <p:cNvSpPr/>
          <p:nvPr/>
        </p:nvSpPr>
        <p:spPr>
          <a:xfrm>
            <a:off x="3308818" y="1726481"/>
            <a:ext cx="2494489" cy="66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im </a:t>
            </a:r>
            <a:r>
              <a:rPr lang="sk-SK" sz="3600" b="1" dirty="0" err="1"/>
              <a:t>Norden</a:t>
            </a:r>
            <a:endParaRPr lang="sk-SK" sz="3600" b="1" dirty="0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01840057-948B-4DDD-AF69-5B76F2B21219}"/>
              </a:ext>
            </a:extLst>
          </p:cNvPr>
          <p:cNvSpPr/>
          <p:nvPr/>
        </p:nvSpPr>
        <p:spPr>
          <a:xfrm>
            <a:off x="3358966" y="5965930"/>
            <a:ext cx="2494489" cy="662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im </a:t>
            </a:r>
            <a:r>
              <a:rPr lang="sk-SK" sz="3600" b="1" dirty="0" err="1"/>
              <a:t>Süden</a:t>
            </a:r>
            <a:endParaRPr lang="sk-SK" sz="3600" b="1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B55E6171-1FF2-4D5C-BCFC-715DA7F295D6}"/>
              </a:ext>
            </a:extLst>
          </p:cNvPr>
          <p:cNvSpPr/>
          <p:nvPr/>
        </p:nvSpPr>
        <p:spPr>
          <a:xfrm>
            <a:off x="6475332" y="3713355"/>
            <a:ext cx="2494489" cy="6624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im </a:t>
            </a:r>
            <a:r>
              <a:rPr lang="sk-SK" sz="3600" b="1" dirty="0" err="1"/>
              <a:t>Osten</a:t>
            </a:r>
            <a:endParaRPr lang="sk-SK" sz="3600" b="1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4A76F23B-C46C-4C1C-8C5F-93BA5FAC3F16}"/>
              </a:ext>
            </a:extLst>
          </p:cNvPr>
          <p:cNvSpPr/>
          <p:nvPr/>
        </p:nvSpPr>
        <p:spPr>
          <a:xfrm>
            <a:off x="174179" y="3700783"/>
            <a:ext cx="2494489" cy="6624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im </a:t>
            </a:r>
            <a:r>
              <a:rPr lang="sk-SK" sz="3600" b="1" dirty="0" err="1"/>
              <a:t>Westen</a:t>
            </a:r>
            <a:endParaRPr lang="sk-SK" sz="3600" b="1" dirty="0"/>
          </a:p>
        </p:txBody>
      </p:sp>
      <p:sp>
        <p:nvSpPr>
          <p:cNvPr id="19" name="Bublina reči: obdĺžnik 18">
            <a:extLst>
              <a:ext uri="{FF2B5EF4-FFF2-40B4-BE49-F238E27FC236}">
                <a16:creationId xmlns:a16="http://schemas.microsoft.com/office/drawing/2014/main" id="{6CED6987-6733-433C-B15A-F17C4686B064}"/>
              </a:ext>
            </a:extLst>
          </p:cNvPr>
          <p:cNvSpPr/>
          <p:nvPr/>
        </p:nvSpPr>
        <p:spPr>
          <a:xfrm>
            <a:off x="3795008" y="731579"/>
            <a:ext cx="1656184" cy="662409"/>
          </a:xfrm>
          <a:prstGeom prst="wedgeRectCallout">
            <a:avLst>
              <a:gd name="adj1" fmla="val -11"/>
              <a:gd name="adj2" fmla="val 109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Dänemark</a:t>
            </a:r>
            <a:endParaRPr lang="sk-SK" sz="2800" dirty="0"/>
          </a:p>
        </p:txBody>
      </p:sp>
      <p:sp>
        <p:nvSpPr>
          <p:cNvPr id="20" name="Bublina reči: obdĺžnik 19">
            <a:extLst>
              <a:ext uri="{FF2B5EF4-FFF2-40B4-BE49-F238E27FC236}">
                <a16:creationId xmlns:a16="http://schemas.microsoft.com/office/drawing/2014/main" id="{6472F7D7-83DD-478D-AB34-B407DEB024E7}"/>
              </a:ext>
            </a:extLst>
          </p:cNvPr>
          <p:cNvSpPr/>
          <p:nvPr/>
        </p:nvSpPr>
        <p:spPr>
          <a:xfrm>
            <a:off x="7300310" y="2780928"/>
            <a:ext cx="1656184" cy="479190"/>
          </a:xfrm>
          <a:prstGeom prst="wedgeRectCallout">
            <a:avLst>
              <a:gd name="adj1" fmla="val -29741"/>
              <a:gd name="adj2" fmla="val 16060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Tschechien</a:t>
            </a:r>
            <a:endParaRPr lang="sk-SK" sz="2800" dirty="0"/>
          </a:p>
        </p:txBody>
      </p:sp>
      <p:sp>
        <p:nvSpPr>
          <p:cNvPr id="21" name="Bublina reči: obdĺžnik 20">
            <a:extLst>
              <a:ext uri="{FF2B5EF4-FFF2-40B4-BE49-F238E27FC236}">
                <a16:creationId xmlns:a16="http://schemas.microsoft.com/office/drawing/2014/main" id="{D7B097FB-98C6-4EE0-809A-8EC629ED6B48}"/>
              </a:ext>
            </a:extLst>
          </p:cNvPr>
          <p:cNvSpPr/>
          <p:nvPr/>
        </p:nvSpPr>
        <p:spPr>
          <a:xfrm>
            <a:off x="7300310" y="4649330"/>
            <a:ext cx="1656184" cy="439036"/>
          </a:xfrm>
          <a:prstGeom prst="wedgeRectCallout">
            <a:avLst>
              <a:gd name="adj1" fmla="val -28042"/>
              <a:gd name="adj2" fmla="val -1300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Polen</a:t>
            </a:r>
            <a:endParaRPr lang="sk-SK" sz="2800" dirty="0"/>
          </a:p>
        </p:txBody>
      </p:sp>
      <p:sp>
        <p:nvSpPr>
          <p:cNvPr id="22" name="Bublina reči: obdĺžnik 21">
            <a:extLst>
              <a:ext uri="{FF2B5EF4-FFF2-40B4-BE49-F238E27FC236}">
                <a16:creationId xmlns:a16="http://schemas.microsoft.com/office/drawing/2014/main" id="{0BC21ECE-E3D9-4B94-8200-5B04909E71E0}"/>
              </a:ext>
            </a:extLst>
          </p:cNvPr>
          <p:cNvSpPr/>
          <p:nvPr/>
        </p:nvSpPr>
        <p:spPr>
          <a:xfrm>
            <a:off x="6245502" y="5936931"/>
            <a:ext cx="1656184" cy="662408"/>
          </a:xfrm>
          <a:prstGeom prst="wedgeRectCallout">
            <a:avLst>
              <a:gd name="adj1" fmla="val -89199"/>
              <a:gd name="adj2" fmla="val 84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Österreich</a:t>
            </a:r>
            <a:endParaRPr lang="sk-SK" sz="2800" dirty="0"/>
          </a:p>
        </p:txBody>
      </p:sp>
      <p:sp>
        <p:nvSpPr>
          <p:cNvPr id="23" name="Bublina reči: obdĺžnik 22">
            <a:extLst>
              <a:ext uri="{FF2B5EF4-FFF2-40B4-BE49-F238E27FC236}">
                <a16:creationId xmlns:a16="http://schemas.microsoft.com/office/drawing/2014/main" id="{D0717FCE-FDF2-476F-94C0-6D90AFAFECD7}"/>
              </a:ext>
            </a:extLst>
          </p:cNvPr>
          <p:cNvSpPr/>
          <p:nvPr/>
        </p:nvSpPr>
        <p:spPr>
          <a:xfrm>
            <a:off x="1242314" y="5959857"/>
            <a:ext cx="1835293" cy="662409"/>
          </a:xfrm>
          <a:prstGeom prst="wedgeRectCallout">
            <a:avLst>
              <a:gd name="adj1" fmla="val 92573"/>
              <a:gd name="adj2" fmla="val 3633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die</a:t>
            </a:r>
            <a:r>
              <a:rPr lang="sk-SK" sz="2800" dirty="0"/>
              <a:t> </a:t>
            </a:r>
            <a:r>
              <a:rPr lang="sk-SK" sz="2800" dirty="0" err="1"/>
              <a:t>Schweiz</a:t>
            </a:r>
            <a:endParaRPr lang="sk-SK" sz="2800" dirty="0"/>
          </a:p>
        </p:txBody>
      </p:sp>
      <p:sp>
        <p:nvSpPr>
          <p:cNvPr id="24" name="Bublina reči: obdĺžnik 23">
            <a:extLst>
              <a:ext uri="{FF2B5EF4-FFF2-40B4-BE49-F238E27FC236}">
                <a16:creationId xmlns:a16="http://schemas.microsoft.com/office/drawing/2014/main" id="{264101E5-7288-4440-A8CB-5ECFD9BE9529}"/>
              </a:ext>
            </a:extLst>
          </p:cNvPr>
          <p:cNvSpPr/>
          <p:nvPr/>
        </p:nvSpPr>
        <p:spPr>
          <a:xfrm>
            <a:off x="174179" y="4830320"/>
            <a:ext cx="2283617" cy="662408"/>
          </a:xfrm>
          <a:prstGeom prst="wedgeRectCallout">
            <a:avLst>
              <a:gd name="adj1" fmla="val -24471"/>
              <a:gd name="adj2" fmla="val -13143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die</a:t>
            </a:r>
            <a:r>
              <a:rPr lang="sk-SK" sz="2800" dirty="0"/>
              <a:t> </a:t>
            </a:r>
            <a:r>
              <a:rPr lang="sk-SK" sz="2800" dirty="0" err="1"/>
              <a:t>Niederlande</a:t>
            </a:r>
            <a:endParaRPr lang="sk-SK" sz="2800" dirty="0"/>
          </a:p>
        </p:txBody>
      </p:sp>
      <p:sp>
        <p:nvSpPr>
          <p:cNvPr id="25" name="Bublina reči: obdĺžnik 24">
            <a:extLst>
              <a:ext uri="{FF2B5EF4-FFF2-40B4-BE49-F238E27FC236}">
                <a16:creationId xmlns:a16="http://schemas.microsoft.com/office/drawing/2014/main" id="{8FDAE170-17D7-4AED-AFDB-D6C91235E1C4}"/>
              </a:ext>
            </a:extLst>
          </p:cNvPr>
          <p:cNvSpPr/>
          <p:nvPr/>
        </p:nvSpPr>
        <p:spPr>
          <a:xfrm>
            <a:off x="2717014" y="4530228"/>
            <a:ext cx="1215482" cy="522362"/>
          </a:xfrm>
          <a:prstGeom prst="wedgeRectCallout">
            <a:avLst>
              <a:gd name="adj1" fmla="val -108810"/>
              <a:gd name="adj2" fmla="val -9562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Belgien</a:t>
            </a:r>
            <a:endParaRPr lang="sk-SK" sz="2800" dirty="0"/>
          </a:p>
        </p:txBody>
      </p:sp>
      <p:sp>
        <p:nvSpPr>
          <p:cNvPr id="26" name="Bublina reči: obdĺžnik 25">
            <a:extLst>
              <a:ext uri="{FF2B5EF4-FFF2-40B4-BE49-F238E27FC236}">
                <a16:creationId xmlns:a16="http://schemas.microsoft.com/office/drawing/2014/main" id="{CA906FC0-B841-477D-98ED-851D020A5414}"/>
              </a:ext>
            </a:extLst>
          </p:cNvPr>
          <p:cNvSpPr/>
          <p:nvPr/>
        </p:nvSpPr>
        <p:spPr>
          <a:xfrm>
            <a:off x="174179" y="2896036"/>
            <a:ext cx="1635048" cy="522362"/>
          </a:xfrm>
          <a:prstGeom prst="wedgeRectCallout">
            <a:avLst>
              <a:gd name="adj1" fmla="val -7232"/>
              <a:gd name="adj2" fmla="val 12790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Luxenburg</a:t>
            </a:r>
            <a:endParaRPr lang="sk-SK" sz="2800" dirty="0"/>
          </a:p>
        </p:txBody>
      </p:sp>
      <p:sp>
        <p:nvSpPr>
          <p:cNvPr id="27" name="Bublina reči: obdĺžnik 26">
            <a:extLst>
              <a:ext uri="{FF2B5EF4-FFF2-40B4-BE49-F238E27FC236}">
                <a16:creationId xmlns:a16="http://schemas.microsoft.com/office/drawing/2014/main" id="{AFAF06D0-299F-4D42-B25E-6A44A8DA51C5}"/>
              </a:ext>
            </a:extLst>
          </p:cNvPr>
          <p:cNvSpPr/>
          <p:nvPr/>
        </p:nvSpPr>
        <p:spPr>
          <a:xfrm>
            <a:off x="2159960" y="2896036"/>
            <a:ext cx="1635048" cy="522362"/>
          </a:xfrm>
          <a:prstGeom prst="wedgeRectCallout">
            <a:avLst>
              <a:gd name="adj1" fmla="val -62296"/>
              <a:gd name="adj2" fmla="val 1198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Frankreich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110658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549275"/>
            <a:ext cx="4284662" cy="1079500"/>
          </a:xfrm>
        </p:spPr>
        <p:txBody>
          <a:bodyPr/>
          <a:lstStyle/>
          <a:p>
            <a:r>
              <a:rPr lang="sk-SK" sz="6000" b="1" dirty="0">
                <a:latin typeface="Times New Roman" pitchFamily="18" charset="0"/>
              </a:rPr>
              <a:t>  </a:t>
            </a:r>
            <a:r>
              <a:rPr lang="de-DE" sz="6000" b="1" u="sng" dirty="0">
                <a:latin typeface="Times New Roman" pitchFamily="18" charset="0"/>
              </a:rPr>
              <a:t>Oberfläche</a:t>
            </a:r>
            <a:endParaRPr lang="sk-SK" sz="6000" b="1" u="sng" dirty="0">
              <a:latin typeface="Times New Roman" pitchFamily="18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4" y="2492375"/>
            <a:ext cx="3635375" cy="3960961"/>
          </a:xfrm>
        </p:spPr>
        <p:txBody>
          <a:bodyPr/>
          <a:lstStyle/>
          <a:p>
            <a:r>
              <a:rPr lang="sk-SK" b="1" dirty="0" err="1">
                <a:latin typeface="Times New Roman" pitchFamily="18" charset="0"/>
              </a:rPr>
              <a:t>das</a:t>
            </a:r>
            <a:r>
              <a:rPr lang="sk-SK" b="1" dirty="0">
                <a:latin typeface="Times New Roman" pitchFamily="18" charset="0"/>
              </a:rPr>
              <a:t> </a:t>
            </a:r>
            <a:r>
              <a:rPr lang="de-DE" b="1" dirty="0">
                <a:latin typeface="Times New Roman" pitchFamily="18" charset="0"/>
              </a:rPr>
              <a:t>Norddeutsche Tiefland</a:t>
            </a:r>
            <a:endParaRPr lang="sk-SK" b="1" dirty="0">
              <a:latin typeface="Times New Roman" pitchFamily="18" charset="0"/>
            </a:endParaRPr>
          </a:p>
          <a:p>
            <a:r>
              <a:rPr lang="de-DE" b="1" dirty="0">
                <a:latin typeface="Times New Roman" pitchFamily="18" charset="0"/>
              </a:rPr>
              <a:t>das Deutsche Mittelgebirge</a:t>
            </a:r>
          </a:p>
          <a:p>
            <a:r>
              <a:rPr lang="de-DE" b="1" dirty="0">
                <a:latin typeface="Times New Roman" pitchFamily="18" charset="0"/>
              </a:rPr>
              <a:t>das Alpenvorland</a:t>
            </a:r>
            <a:endParaRPr lang="sk-SK" b="1" dirty="0">
              <a:latin typeface="Times New Roman" pitchFamily="18" charset="0"/>
            </a:endParaRPr>
          </a:p>
          <a:p>
            <a:r>
              <a:rPr lang="de-DE" b="1" dirty="0">
                <a:latin typeface="Times New Roman" pitchFamily="18" charset="0"/>
              </a:rPr>
              <a:t>die Alpen</a:t>
            </a:r>
            <a:endParaRPr lang="sk-SK" b="1" dirty="0">
              <a:latin typeface="Times New Roman" pitchFamily="18" charset="0"/>
            </a:endParaRPr>
          </a:p>
        </p:txBody>
      </p:sp>
      <p:pic>
        <p:nvPicPr>
          <p:cNvPr id="7176" name="Picture 8" descr="497px-Deutschland_top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32656"/>
            <a:ext cx="5116513" cy="6165850"/>
          </a:xfrm>
          <a:noFill/>
          <a:ln/>
        </p:spPr>
      </p:pic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611188" y="765175"/>
            <a:ext cx="4032250" cy="251936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539750" y="3068638"/>
            <a:ext cx="3671888" cy="23050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187450" y="6021388"/>
            <a:ext cx="2879725" cy="576262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042988" y="5373688"/>
            <a:ext cx="3240087" cy="6477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6" grpId="0" animBg="1"/>
      <p:bldP spid="7187" grpId="0" animBg="1"/>
      <p:bldP spid="7188" grpId="0" animBg="1"/>
      <p:bldP spid="7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8FE58-447F-4C00-9324-28E5B0B7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99736D-1C0C-47DC-B0A1-8CC28D9CC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k-SK" dirty="0"/>
              <a:t>Im </a:t>
            </a:r>
            <a:r>
              <a:rPr lang="sk-SK" dirty="0" err="1"/>
              <a:t>Tiefland</a:t>
            </a:r>
            <a:r>
              <a:rPr lang="sk-SK" dirty="0"/>
              <a:t> </a:t>
            </a:r>
            <a:r>
              <a:rPr lang="sk-SK" dirty="0" err="1"/>
              <a:t>gibt</a:t>
            </a:r>
            <a:r>
              <a:rPr lang="sk-SK" dirty="0"/>
              <a:t> es </a:t>
            </a:r>
            <a:r>
              <a:rPr lang="sk-SK" dirty="0" err="1"/>
              <a:t>viele</a:t>
            </a:r>
            <a:endParaRPr lang="sk-SK" dirty="0"/>
          </a:p>
          <a:p>
            <a:r>
              <a:rPr lang="sk-SK" dirty="0"/>
              <a:t>Im </a:t>
            </a:r>
            <a:r>
              <a:rPr lang="sk-SK" dirty="0" err="1"/>
              <a:t>Mittelgebirge</a:t>
            </a:r>
            <a:r>
              <a:rPr lang="sk-SK" dirty="0"/>
              <a:t> </a:t>
            </a:r>
            <a:r>
              <a:rPr lang="sk-SK" dirty="0" err="1"/>
              <a:t>gibt</a:t>
            </a:r>
            <a:r>
              <a:rPr lang="sk-SK" dirty="0"/>
              <a:t> es </a:t>
            </a:r>
            <a:r>
              <a:rPr lang="sk-SK" dirty="0" err="1"/>
              <a:t>viele</a:t>
            </a:r>
            <a:endParaRPr lang="sk-SK" dirty="0"/>
          </a:p>
          <a:p>
            <a:r>
              <a:rPr lang="sk-SK" dirty="0"/>
              <a:t>Im </a:t>
            </a:r>
            <a:r>
              <a:rPr lang="sk-SK" dirty="0" err="1"/>
              <a:t>Alpenvorland</a:t>
            </a:r>
            <a:r>
              <a:rPr lang="sk-SK" dirty="0"/>
              <a:t> </a:t>
            </a:r>
            <a:r>
              <a:rPr lang="sk-SK" dirty="0" err="1"/>
              <a:t>befindet</a:t>
            </a:r>
            <a:r>
              <a:rPr lang="sk-SK" dirty="0"/>
              <a:t> </a:t>
            </a:r>
            <a:r>
              <a:rPr lang="sk-SK" dirty="0" err="1"/>
              <a:t>sich</a:t>
            </a:r>
            <a:r>
              <a:rPr lang="sk-SK" dirty="0"/>
              <a:t> der </a:t>
            </a:r>
            <a:r>
              <a:rPr lang="sk-SK" dirty="0" err="1"/>
              <a:t>größte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:</a:t>
            </a:r>
          </a:p>
          <a:p>
            <a:r>
              <a:rPr lang="sk-SK" dirty="0"/>
              <a:t>In </a:t>
            </a:r>
            <a:r>
              <a:rPr lang="sk-SK" dirty="0" err="1"/>
              <a:t>den</a:t>
            </a:r>
            <a:r>
              <a:rPr lang="sk-SK" dirty="0"/>
              <a:t> </a:t>
            </a:r>
            <a:r>
              <a:rPr lang="sk-SK" dirty="0" err="1"/>
              <a:t>Alpen</a:t>
            </a:r>
            <a:r>
              <a:rPr lang="sk-SK" dirty="0"/>
              <a:t> </a:t>
            </a:r>
            <a:r>
              <a:rPr lang="sk-SK" dirty="0" err="1"/>
              <a:t>befindet</a:t>
            </a:r>
            <a:r>
              <a:rPr lang="sk-SK" dirty="0"/>
              <a:t> </a:t>
            </a:r>
            <a:r>
              <a:rPr lang="sk-SK" dirty="0" err="1"/>
              <a:t>sich</a:t>
            </a:r>
            <a:r>
              <a:rPr lang="sk-SK" dirty="0"/>
              <a:t> der </a:t>
            </a:r>
            <a:r>
              <a:rPr lang="sk-SK" dirty="0" err="1"/>
              <a:t>höchste</a:t>
            </a:r>
            <a:r>
              <a:rPr lang="sk-SK" dirty="0"/>
              <a:t> </a:t>
            </a:r>
            <a:r>
              <a:rPr lang="sk-SK" dirty="0" err="1"/>
              <a:t>Berg</a:t>
            </a:r>
            <a:r>
              <a:rPr lang="sk-SK" dirty="0"/>
              <a:t>: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CED965B-2111-47A9-9636-FC55924212C4}"/>
              </a:ext>
            </a:extLst>
          </p:cNvPr>
          <p:cNvSpPr txBox="1"/>
          <p:nvPr/>
        </p:nvSpPr>
        <p:spPr>
          <a:xfrm>
            <a:off x="3851920" y="160020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highlight>
                  <a:srgbClr val="FFFF00"/>
                </a:highlight>
                <a:latin typeface="Times New Roman" pitchFamily="18" charset="0"/>
              </a:rPr>
              <a:t>Seen</a:t>
            </a:r>
            <a:endParaRPr lang="sk-SK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D5329AA-2174-43C1-9BAD-DB520CA96497}"/>
              </a:ext>
            </a:extLst>
          </p:cNvPr>
          <p:cNvSpPr txBox="1"/>
          <p:nvPr/>
        </p:nvSpPr>
        <p:spPr>
          <a:xfrm>
            <a:off x="4353116" y="20636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highlight>
                  <a:srgbClr val="FFFF00"/>
                </a:highlight>
                <a:latin typeface="Times New Roman" pitchFamily="18" charset="0"/>
              </a:rPr>
              <a:t>Wälder</a:t>
            </a:r>
            <a:endParaRPr lang="sk-SK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326A816-79A1-41BB-A1ED-3830B2911261}"/>
              </a:ext>
            </a:extLst>
          </p:cNvPr>
          <p:cNvSpPr txBox="1"/>
          <p:nvPr/>
        </p:nvSpPr>
        <p:spPr>
          <a:xfrm>
            <a:off x="6369340" y="2527064"/>
            <a:ext cx="363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00B050"/>
                </a:solidFill>
                <a:highlight>
                  <a:srgbClr val="FFFF00"/>
                </a:highlight>
                <a:latin typeface="Times New Roman" pitchFamily="18" charset="0"/>
              </a:rPr>
              <a:t>der </a:t>
            </a:r>
            <a:r>
              <a:rPr lang="sk-SK" sz="2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itchFamily="18" charset="0"/>
              </a:rPr>
              <a:t>Bodensee</a:t>
            </a:r>
            <a:endParaRPr lang="sk-SK" sz="28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FF0CBDF-55EE-43E3-846F-545894EE32AC}"/>
              </a:ext>
            </a:extLst>
          </p:cNvPr>
          <p:cNvSpPr txBox="1"/>
          <p:nvPr/>
        </p:nvSpPr>
        <p:spPr>
          <a:xfrm>
            <a:off x="6084168" y="3050284"/>
            <a:ext cx="363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itchFamily="18" charset="0"/>
              </a:rPr>
              <a:t>die</a:t>
            </a:r>
            <a:r>
              <a:rPr lang="sk-SK" sz="2800" dirty="0">
                <a:solidFill>
                  <a:srgbClr val="00B050"/>
                </a:solidFill>
                <a:highlight>
                  <a:srgbClr val="FFFF00"/>
                </a:highlight>
                <a:latin typeface="Times New Roman" pitchFamily="18" charset="0"/>
              </a:rPr>
              <a:t> </a:t>
            </a:r>
            <a:r>
              <a:rPr lang="sk-SK" sz="2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itchFamily="18" charset="0"/>
              </a:rPr>
              <a:t>Zugspitze</a:t>
            </a:r>
            <a:endParaRPr lang="sk-SK" sz="28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6194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FC717-8DCA-4BF1-BD3D-CD93994B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CDD0CF8-768A-4B2A-B8CF-E3B12AFF31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 b="1" dirty="0">
                <a:latin typeface="Times New Roman" pitchFamily="18" charset="0"/>
              </a:rPr>
              <a:t>Die größten Flüsse</a:t>
            </a:r>
            <a:r>
              <a:rPr lang="sk-SK" sz="2400" b="1" dirty="0">
                <a:latin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sk-SK" dirty="0">
              <a:latin typeface="Times New Roman" pitchFamily="18" charset="0"/>
            </a:endParaRPr>
          </a:p>
          <a:p>
            <a:r>
              <a:rPr lang="sk-SK" sz="2400" b="1" dirty="0"/>
              <a:t>Deutsche </a:t>
            </a:r>
            <a:r>
              <a:rPr lang="sk-SK" sz="2400" b="1" dirty="0" err="1"/>
              <a:t>Inseln</a:t>
            </a:r>
            <a:r>
              <a:rPr lang="sk-SK" sz="2200" dirty="0"/>
              <a:t>:</a:t>
            </a:r>
            <a:endParaRPr lang="sk-SK" sz="2200" dirty="0">
              <a:latin typeface="Times New Roman" pitchFamily="18" charset="0"/>
            </a:endParaRPr>
          </a:p>
          <a:p>
            <a:endParaRPr lang="sk-SK" sz="2200" dirty="0">
              <a:latin typeface="Times New Roman" pitchFamily="18" charset="0"/>
            </a:endParaRPr>
          </a:p>
          <a:p>
            <a:endParaRPr lang="sk-SK" sz="2200" dirty="0">
              <a:latin typeface="Times New Roman" pitchFamily="18" charset="0"/>
            </a:endParaRPr>
          </a:p>
          <a:p>
            <a:endParaRPr lang="sk-SK" sz="2200" dirty="0">
              <a:latin typeface="Times New Roman" pitchFamily="18" charset="0"/>
            </a:endParaRPr>
          </a:p>
          <a:p>
            <a:endParaRPr lang="sk-SK" sz="2200" dirty="0">
              <a:latin typeface="Times New Roman" pitchFamily="18" charset="0"/>
            </a:endParaRPr>
          </a:p>
          <a:p>
            <a:r>
              <a:rPr lang="sk-SK" sz="2400" b="1" dirty="0">
                <a:latin typeface="Times New Roman" pitchFamily="18" charset="0"/>
              </a:rPr>
              <a:t>Klima:</a:t>
            </a:r>
            <a:r>
              <a:rPr lang="sk-SK" dirty="0">
                <a:latin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</a:rPr>
              <a:t>Deutschland</a:t>
            </a:r>
            <a:r>
              <a:rPr lang="sk-SK" dirty="0">
                <a:latin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</a:rPr>
              <a:t>liegt</a:t>
            </a:r>
            <a:r>
              <a:rPr lang="sk-SK" dirty="0">
                <a:latin typeface="Times New Roman" pitchFamily="18" charset="0"/>
              </a:rPr>
              <a:t> in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93CE2F4-F786-4D7F-B03A-4F956C6C722F}"/>
              </a:ext>
            </a:extLst>
          </p:cNvPr>
          <p:cNvSpPr txBox="1"/>
          <p:nvPr/>
        </p:nvSpPr>
        <p:spPr>
          <a:xfrm>
            <a:off x="2915816" y="15673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highlight>
                  <a:srgbClr val="FFFF00"/>
                </a:highlight>
                <a:latin typeface="Times New Roman" pitchFamily="18" charset="0"/>
              </a:rPr>
              <a:t>der Rhein</a:t>
            </a:r>
            <a:endParaRPr lang="sk-SK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270BF65-EB09-4EF9-8566-1845B30AC33A}"/>
              </a:ext>
            </a:extLst>
          </p:cNvPr>
          <p:cNvSpPr txBox="1"/>
          <p:nvPr/>
        </p:nvSpPr>
        <p:spPr>
          <a:xfrm>
            <a:off x="2911519" y="203629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highlight>
                  <a:srgbClr val="FFFF00"/>
                </a:highlight>
                <a:latin typeface="Times New Roman" pitchFamily="18" charset="0"/>
              </a:rPr>
              <a:t>die</a:t>
            </a:r>
            <a:r>
              <a:rPr lang="sk-SK" sz="2800" dirty="0">
                <a:highlight>
                  <a:srgbClr val="FFFF00"/>
                </a:highlight>
                <a:latin typeface="Times New Roman" pitchFamily="18" charset="0"/>
              </a:rPr>
              <a:t> </a:t>
            </a:r>
            <a:r>
              <a:rPr lang="sk-SK" sz="2800" dirty="0" err="1">
                <a:highlight>
                  <a:srgbClr val="FFFF00"/>
                </a:highlight>
                <a:latin typeface="Times New Roman" pitchFamily="18" charset="0"/>
              </a:rPr>
              <a:t>Donau</a:t>
            </a:r>
            <a:endParaRPr lang="sk-SK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4EE028D-FFC5-4E26-BBA1-583EE49F418F}"/>
              </a:ext>
            </a:extLst>
          </p:cNvPr>
          <p:cNvSpPr txBox="1"/>
          <p:nvPr/>
        </p:nvSpPr>
        <p:spPr>
          <a:xfrm>
            <a:off x="2911519" y="251837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highlight>
                  <a:srgbClr val="FFFF00"/>
                </a:highlight>
                <a:latin typeface="Times New Roman" pitchFamily="18" charset="0"/>
              </a:rPr>
              <a:t>die</a:t>
            </a:r>
            <a:r>
              <a:rPr lang="sk-SK" sz="2800" dirty="0">
                <a:highlight>
                  <a:srgbClr val="FFFF00"/>
                </a:highlight>
                <a:latin typeface="Times New Roman" pitchFamily="18" charset="0"/>
              </a:rPr>
              <a:t> Elbe</a:t>
            </a:r>
            <a:endParaRPr lang="sk-SK" sz="28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C455E7B-D759-4996-8AAC-0CA9B6E35EB7}"/>
              </a:ext>
            </a:extLst>
          </p:cNvPr>
          <p:cNvSpPr txBox="1"/>
          <p:nvPr/>
        </p:nvSpPr>
        <p:spPr>
          <a:xfrm>
            <a:off x="2860750" y="3171253"/>
            <a:ext cx="372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highlight>
                  <a:srgbClr val="00FF00"/>
                </a:highlight>
                <a:latin typeface="Times New Roman" pitchFamily="18" charset="0"/>
              </a:rPr>
              <a:t>Rügen – die größte Insel</a:t>
            </a:r>
            <a:endParaRPr lang="sk-SK" sz="2800" b="1" dirty="0">
              <a:solidFill>
                <a:srgbClr val="7030A0"/>
              </a:solidFill>
              <a:highlight>
                <a:srgbClr val="00FF00"/>
              </a:highlight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868C316-BA8E-49EE-8D4E-3568EC8E32A8}"/>
              </a:ext>
            </a:extLst>
          </p:cNvPr>
          <p:cNvSpPr txBox="1"/>
          <p:nvPr/>
        </p:nvSpPr>
        <p:spPr>
          <a:xfrm>
            <a:off x="2860750" y="364129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highlight>
                  <a:srgbClr val="00FF00"/>
                </a:highlight>
                <a:latin typeface="Times New Roman" pitchFamily="18" charset="0"/>
              </a:rPr>
              <a:t>Helgoland</a:t>
            </a:r>
            <a:endParaRPr lang="sk-SK" sz="2800" b="1" dirty="0">
              <a:solidFill>
                <a:srgbClr val="7030A0"/>
              </a:solidFill>
              <a:highlight>
                <a:srgbClr val="00FF00"/>
              </a:highlight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F7ADAF2-827B-4A59-8154-61FCB09401BD}"/>
              </a:ext>
            </a:extLst>
          </p:cNvPr>
          <p:cNvSpPr txBox="1"/>
          <p:nvPr/>
        </p:nvSpPr>
        <p:spPr>
          <a:xfrm>
            <a:off x="2860750" y="41415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highlight>
                  <a:srgbClr val="00FF00"/>
                </a:highlight>
                <a:latin typeface="Times New Roman" pitchFamily="18" charset="0"/>
              </a:rPr>
              <a:t>Usedo</a:t>
            </a:r>
            <a:r>
              <a:rPr lang="sk-SK" sz="2800" dirty="0">
                <a:highlight>
                  <a:srgbClr val="00FF00"/>
                </a:highlight>
                <a:latin typeface="Times New Roman" pitchFamily="18" charset="0"/>
              </a:rPr>
              <a:t>m</a:t>
            </a:r>
            <a:endParaRPr lang="sk-SK" sz="2800" b="1" dirty="0">
              <a:solidFill>
                <a:srgbClr val="7030A0"/>
              </a:solidFill>
              <a:highlight>
                <a:srgbClr val="00FF00"/>
              </a:highlight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7CC8DD5-E708-4E5D-9F95-5BD0FD8A6FB9}"/>
              </a:ext>
            </a:extLst>
          </p:cNvPr>
          <p:cNvSpPr txBox="1"/>
          <p:nvPr/>
        </p:nvSpPr>
        <p:spPr>
          <a:xfrm>
            <a:off x="2860750" y="46483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highlight>
                  <a:srgbClr val="00FF00"/>
                </a:highlight>
                <a:latin typeface="Times New Roman" pitchFamily="18" charset="0"/>
              </a:rPr>
              <a:t>Lindau</a:t>
            </a:r>
            <a:endParaRPr lang="sk-SK" sz="2800" b="1" dirty="0">
              <a:solidFill>
                <a:srgbClr val="7030A0"/>
              </a:solidFill>
              <a:highlight>
                <a:srgbClr val="00FF00"/>
              </a:highlight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3E90FCF-D720-4529-9382-43FE61C70225}"/>
              </a:ext>
            </a:extLst>
          </p:cNvPr>
          <p:cNvSpPr txBox="1"/>
          <p:nvPr/>
        </p:nvSpPr>
        <p:spPr>
          <a:xfrm>
            <a:off x="4211960" y="5187990"/>
            <a:ext cx="372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highlight>
                  <a:srgbClr val="FF0000"/>
                </a:highlight>
                <a:latin typeface="Times New Roman" pitchFamily="18" charset="0"/>
              </a:rPr>
              <a:t>g</a:t>
            </a:r>
            <a:r>
              <a:rPr lang="de-DE" sz="2800" b="1" dirty="0" err="1">
                <a:highlight>
                  <a:srgbClr val="FF0000"/>
                </a:highlight>
                <a:latin typeface="Times New Roman" pitchFamily="18" charset="0"/>
              </a:rPr>
              <a:t>emäßigte</a:t>
            </a:r>
            <a:r>
              <a:rPr lang="sk-SK" sz="2800" b="1" dirty="0">
                <a:highlight>
                  <a:srgbClr val="FF0000"/>
                </a:highlight>
                <a:latin typeface="Times New Roman" pitchFamily="18" charset="0"/>
              </a:rPr>
              <a:t>r</a:t>
            </a:r>
            <a:r>
              <a:rPr lang="de-DE" sz="2800" b="1" dirty="0">
                <a:highlight>
                  <a:srgbClr val="FF0000"/>
                </a:highlight>
                <a:latin typeface="Times New Roman" pitchFamily="18" charset="0"/>
              </a:rPr>
              <a:t> Klimazone</a:t>
            </a:r>
            <a:endParaRPr lang="sk-SK" sz="2800" b="1" dirty="0">
              <a:solidFill>
                <a:srgbClr val="7030A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045774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</TotalTime>
  <Words>235</Words>
  <Application>Microsoft Office PowerPoint</Application>
  <PresentationFormat>Prezentácia na obrazovke (4:3)</PresentationFormat>
  <Paragraphs>100</Paragraphs>
  <Slides>11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Times New Roman</vt:lpstr>
      <vt:lpstr>Wingdings 2</vt:lpstr>
      <vt:lpstr>Majetok</vt:lpstr>
      <vt:lpstr>Deutschland</vt:lpstr>
      <vt:lpstr>Prezentácia programu PowerPoint</vt:lpstr>
      <vt:lpstr>Deutschland</vt:lpstr>
      <vt:lpstr> Administrative Gliederung</vt:lpstr>
      <vt:lpstr>Nachbarländer</vt:lpstr>
      <vt:lpstr>die Grenze:  Im... grenzt Deutschland an.....</vt:lpstr>
      <vt:lpstr>  Oberfläche</vt:lpstr>
      <vt:lpstr>Prezentácia programu PowerPoint</vt:lpstr>
      <vt:lpstr>Prezentácia programu PowerPoint</vt:lpstr>
      <vt:lpstr>Industrie-entwickeln sich</vt:lpstr>
      <vt:lpstr>das Motto:     „Einigkeit und Recht und Freiheit“      (Jednota, spravodlivosť a sloboda)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Deutschsprachige Länder</dc:title>
  <dc:creator>Nemčina</dc:creator>
  <cp:lastModifiedBy>ucitel</cp:lastModifiedBy>
  <cp:revision>15</cp:revision>
  <dcterms:created xsi:type="dcterms:W3CDTF">2012-03-29T08:01:40Z</dcterms:created>
  <dcterms:modified xsi:type="dcterms:W3CDTF">2021-03-05T10:31:43Z</dcterms:modified>
</cp:coreProperties>
</file>