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57" r:id="rId3"/>
    <p:sldId id="258" r:id="rId4"/>
    <p:sldId id="260" r:id="rId5"/>
    <p:sldId id="270" r:id="rId6"/>
    <p:sldId id="265" r:id="rId7"/>
    <p:sldId id="264" r:id="rId8"/>
    <p:sldId id="261" r:id="rId9"/>
    <p:sldId id="262" r:id="rId10"/>
    <p:sldId id="263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-9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9B592-A6A7-4E52-8F61-D691EF7D249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D237324A-C189-4428-9CB8-B4964CCF8AB8}">
      <dgm:prSet phldrT="[Szöveg]"/>
      <dgm:spPr/>
      <dgm:t>
        <a:bodyPr/>
        <a:lstStyle/>
        <a:p>
          <a:r>
            <a:rPr lang="hu-HU" dirty="0" smtClean="0"/>
            <a:t>Die </a:t>
          </a:r>
          <a:r>
            <a:rPr lang="hu-HU" dirty="0" err="1" smtClean="0"/>
            <a:t>Fischerbastei</a:t>
          </a:r>
          <a:endParaRPr lang="hu-HU" dirty="0"/>
        </a:p>
      </dgm:t>
    </dgm:pt>
    <dgm:pt modelId="{F5B5D3CC-8D59-4DAC-BD0C-3C256A559C02}" type="parTrans" cxnId="{9BBD8D80-E965-4145-8C0A-73615520A801}">
      <dgm:prSet/>
      <dgm:spPr/>
      <dgm:t>
        <a:bodyPr/>
        <a:lstStyle/>
        <a:p>
          <a:endParaRPr lang="hu-HU"/>
        </a:p>
      </dgm:t>
    </dgm:pt>
    <dgm:pt modelId="{EDDD1E43-103F-4EA6-931F-F9A492E8CA28}" type="sibTrans" cxnId="{9BBD8D80-E965-4145-8C0A-73615520A801}">
      <dgm:prSet/>
      <dgm:spPr/>
      <dgm:t>
        <a:bodyPr/>
        <a:lstStyle/>
        <a:p>
          <a:endParaRPr lang="hu-HU"/>
        </a:p>
      </dgm:t>
    </dgm:pt>
    <dgm:pt modelId="{D31F0EB8-CCD0-45D0-BF4E-CA52853BC283}" type="pres">
      <dgm:prSet presAssocID="{DA49B592-A6A7-4E52-8F61-D691EF7D249A}" presName="diagram" presStyleCnt="0">
        <dgm:presLayoutVars>
          <dgm:dir/>
        </dgm:presLayoutVars>
      </dgm:prSet>
      <dgm:spPr/>
    </dgm:pt>
    <dgm:pt modelId="{0B42D859-F676-4C06-A55F-D563518BE6C9}" type="pres">
      <dgm:prSet presAssocID="{D237324A-C189-4428-9CB8-B4964CCF8AB8}" presName="composite" presStyleCnt="0"/>
      <dgm:spPr/>
    </dgm:pt>
    <dgm:pt modelId="{CFDB769C-B534-4DD8-8B79-7D2E84BE204D}" type="pres">
      <dgm:prSet presAssocID="{D237324A-C189-4428-9CB8-B4964CCF8AB8}" presName="Image" presStyleLbl="bgShp" presStyleIdx="0" presStyleCnt="1" custScaleX="101731" custScaleY="101746" custLinFactNeighborX="4767" custLinFactNeighborY="123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59FA7D39-44DC-4053-B8E3-E4BC4A69B647}" type="pres">
      <dgm:prSet presAssocID="{D237324A-C189-4428-9CB8-B4964CCF8AB8}" presName="Parent" presStyleLbl="node0" presStyleIdx="0" presStyleCnt="1" custScaleX="36383" custScaleY="72130" custLinFactY="-105794" custLinFactNeighborX="-47945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1E57862-E5B8-478A-BEFC-51BAD15FCDE8}" type="presOf" srcId="{DA49B592-A6A7-4E52-8F61-D691EF7D249A}" destId="{D31F0EB8-CCD0-45D0-BF4E-CA52853BC283}" srcOrd="0" destOrd="0" presId="urn:microsoft.com/office/officeart/2008/layout/BendingPictureCaption"/>
    <dgm:cxn modelId="{CBB40E5B-44E5-4FBA-83A2-8EFE287882CD}" type="presOf" srcId="{D237324A-C189-4428-9CB8-B4964CCF8AB8}" destId="{59FA7D39-44DC-4053-B8E3-E4BC4A69B647}" srcOrd="0" destOrd="0" presId="urn:microsoft.com/office/officeart/2008/layout/BendingPictureCaption"/>
    <dgm:cxn modelId="{9BBD8D80-E965-4145-8C0A-73615520A801}" srcId="{DA49B592-A6A7-4E52-8F61-D691EF7D249A}" destId="{D237324A-C189-4428-9CB8-B4964CCF8AB8}" srcOrd="0" destOrd="0" parTransId="{F5B5D3CC-8D59-4DAC-BD0C-3C256A559C02}" sibTransId="{EDDD1E43-103F-4EA6-931F-F9A492E8CA28}"/>
    <dgm:cxn modelId="{6543A829-A364-4CFA-99EA-18B3E964DD20}" type="presParOf" srcId="{D31F0EB8-CCD0-45D0-BF4E-CA52853BC283}" destId="{0B42D859-F676-4C06-A55F-D563518BE6C9}" srcOrd="0" destOrd="0" presId="urn:microsoft.com/office/officeart/2008/layout/BendingPictureCaption"/>
    <dgm:cxn modelId="{D1CCF866-4C6E-4011-8E7B-12CB4D931297}" type="presParOf" srcId="{0B42D859-F676-4C06-A55F-D563518BE6C9}" destId="{CFDB769C-B534-4DD8-8B79-7D2E84BE204D}" srcOrd="0" destOrd="0" presId="urn:microsoft.com/office/officeart/2008/layout/BendingPictureCaption"/>
    <dgm:cxn modelId="{D41BE831-439F-4725-9410-9ADD57078E31}" type="presParOf" srcId="{0B42D859-F676-4C06-A55F-D563518BE6C9}" destId="{59FA7D39-44DC-4053-B8E3-E4BC4A69B64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2636E-5442-4740-984D-A74186198F2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91DDBB50-2C86-4947-B962-FF57F669EF1E}">
      <dgm:prSet phldrT="[Szöveg]" custT="1"/>
      <dgm:spPr/>
      <dgm:t>
        <a:bodyPr/>
        <a:lstStyle/>
        <a:p>
          <a:endParaRPr lang="hu-HU" sz="700" dirty="0" smtClean="0"/>
        </a:p>
        <a:p>
          <a:r>
            <a:rPr lang="hu-HU" sz="2400" dirty="0" smtClean="0"/>
            <a:t>Die Matthias- </a:t>
          </a:r>
          <a:r>
            <a:rPr lang="hu-HU" sz="2400" dirty="0" err="1" smtClean="0"/>
            <a:t>Kirche</a:t>
          </a:r>
          <a:endParaRPr lang="hu-HU" sz="2400" dirty="0" smtClean="0"/>
        </a:p>
        <a:p>
          <a:endParaRPr lang="hu-HU" sz="700" dirty="0"/>
        </a:p>
      </dgm:t>
    </dgm:pt>
    <dgm:pt modelId="{FFAE85B1-4C54-4776-9E61-E872C831E37C}" type="parTrans" cxnId="{15EB619A-EB1A-4820-A9F8-98F8EC7A617D}">
      <dgm:prSet/>
      <dgm:spPr/>
      <dgm:t>
        <a:bodyPr/>
        <a:lstStyle/>
        <a:p>
          <a:endParaRPr lang="hu-HU"/>
        </a:p>
      </dgm:t>
    </dgm:pt>
    <dgm:pt modelId="{7468259C-9033-40F0-A6F8-434DDC6B3C7A}" type="sibTrans" cxnId="{15EB619A-EB1A-4820-A9F8-98F8EC7A617D}">
      <dgm:prSet/>
      <dgm:spPr/>
      <dgm:t>
        <a:bodyPr/>
        <a:lstStyle/>
        <a:p>
          <a:endParaRPr lang="hu-HU"/>
        </a:p>
      </dgm:t>
    </dgm:pt>
    <dgm:pt modelId="{89EE5480-4397-4D00-9AE5-0D4228179626}" type="pres">
      <dgm:prSet presAssocID="{59A2636E-5442-4740-984D-A74186198F22}" presName="Name0" presStyleCnt="0">
        <dgm:presLayoutVars>
          <dgm:dir/>
          <dgm:resizeHandles val="exact"/>
        </dgm:presLayoutVars>
      </dgm:prSet>
      <dgm:spPr/>
    </dgm:pt>
    <dgm:pt modelId="{B9F3DA31-9B67-47E4-BF04-62C4C428941C}" type="pres">
      <dgm:prSet presAssocID="{91DDBB50-2C86-4947-B962-FF57F669EF1E}" presName="composite" presStyleCnt="0"/>
      <dgm:spPr/>
    </dgm:pt>
    <dgm:pt modelId="{5EA77003-E1F5-4890-A76A-3BE5CC33B89E}" type="pres">
      <dgm:prSet presAssocID="{91DDBB50-2C86-4947-B962-FF57F669EF1E}" presName="rect1" presStyleLbl="bgShp" presStyleIdx="0" presStyleCnt="1" custScaleY="129916" custLinFactNeighborX="8046" custLinFactNeighborY="-356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8000" b="-28000"/>
          </a:stretch>
        </a:blipFill>
      </dgm:spPr>
      <dgm:extLst>
        <a:ext uri="{E40237B7-FDA0-4F09-8148-C483321AD2D9}">
          <dgm14:cNvPr xmlns:dgm14="http://schemas.microsoft.com/office/drawing/2010/diagram" xmlns="" id="0" name="" descr="https://upload.wikimedia.org/wikipedia/commons/thumb/7/7d/Matthias_Church%2C_Budapest.JPG/640px-Matthias_Church%2C_Budapest.JPG"/>
        </a:ext>
      </dgm:extLst>
    </dgm:pt>
    <dgm:pt modelId="{D69209DF-D26C-439D-A114-810EE33D4588}" type="pres">
      <dgm:prSet presAssocID="{91DDBB50-2C86-4947-B962-FF57F669EF1E}" presName="rect2" presStyleLbl="trBgShp" presStyleIdx="0" presStyleCnt="1" custScaleX="100080" custScaleY="77843" custLinFactY="50104" custLinFactNeighborX="-2271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B747BF0-22E6-4C70-B343-75CB091D9922}" type="presOf" srcId="{59A2636E-5442-4740-984D-A74186198F22}" destId="{89EE5480-4397-4D00-9AE5-0D4228179626}" srcOrd="0" destOrd="0" presId="urn:microsoft.com/office/officeart/2008/layout/BendingPictureSemiTransparentText"/>
    <dgm:cxn modelId="{1CB824B6-A494-4469-B421-478AE19DBF44}" type="presOf" srcId="{91DDBB50-2C86-4947-B962-FF57F669EF1E}" destId="{D69209DF-D26C-439D-A114-810EE33D4588}" srcOrd="0" destOrd="0" presId="urn:microsoft.com/office/officeart/2008/layout/BendingPictureSemiTransparentText"/>
    <dgm:cxn modelId="{15EB619A-EB1A-4820-A9F8-98F8EC7A617D}" srcId="{59A2636E-5442-4740-984D-A74186198F22}" destId="{91DDBB50-2C86-4947-B962-FF57F669EF1E}" srcOrd="0" destOrd="0" parTransId="{FFAE85B1-4C54-4776-9E61-E872C831E37C}" sibTransId="{7468259C-9033-40F0-A6F8-434DDC6B3C7A}"/>
    <dgm:cxn modelId="{4D95DAE8-1080-4B6D-99DF-53F9CC8921E6}" type="presParOf" srcId="{89EE5480-4397-4D00-9AE5-0D4228179626}" destId="{B9F3DA31-9B67-47E4-BF04-62C4C428941C}" srcOrd="0" destOrd="0" presId="urn:microsoft.com/office/officeart/2008/layout/BendingPictureSemiTransparentText"/>
    <dgm:cxn modelId="{85CF63CA-F29C-4AB9-819C-CFF1FFA3D8B3}" type="presParOf" srcId="{B9F3DA31-9B67-47E4-BF04-62C4C428941C}" destId="{5EA77003-E1F5-4890-A76A-3BE5CC33B89E}" srcOrd="0" destOrd="0" presId="urn:microsoft.com/office/officeart/2008/layout/BendingPictureSemiTransparentText"/>
    <dgm:cxn modelId="{FCB4935E-8EBE-4D03-A180-C117C0716E4E}" type="presParOf" srcId="{B9F3DA31-9B67-47E4-BF04-62C4C428941C}" destId="{D69209DF-D26C-439D-A114-810EE33D45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DBD84-AE23-4E32-9ECE-E351E471FD3D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1D74A705-0010-40B6-A8BA-100B13D3C238}">
      <dgm:prSet phldrT="[Szöveg]"/>
      <dgm:spPr/>
      <dgm:t>
        <a:bodyPr/>
        <a:lstStyle/>
        <a:p>
          <a:r>
            <a:rPr lang="hu-HU" dirty="0" smtClean="0"/>
            <a:t>Die </a:t>
          </a:r>
          <a:r>
            <a:rPr lang="hu-HU" dirty="0" err="1" smtClean="0"/>
            <a:t>Kettenbrücke</a:t>
          </a:r>
          <a:endParaRPr lang="hu-HU" dirty="0"/>
        </a:p>
      </dgm:t>
    </dgm:pt>
    <dgm:pt modelId="{1EA9778F-B069-4B65-9A3B-890B89266272}" type="parTrans" cxnId="{305EBE40-1753-46B8-9C80-91563EB33298}">
      <dgm:prSet/>
      <dgm:spPr/>
      <dgm:t>
        <a:bodyPr/>
        <a:lstStyle/>
        <a:p>
          <a:endParaRPr lang="hu-HU"/>
        </a:p>
      </dgm:t>
    </dgm:pt>
    <dgm:pt modelId="{A88EBDDC-D5DA-4596-AE24-F204CA2E4EE4}" type="sibTrans" cxnId="{305EBE40-1753-46B8-9C80-91563EB33298}">
      <dgm:prSet/>
      <dgm:spPr/>
      <dgm:t>
        <a:bodyPr/>
        <a:lstStyle/>
        <a:p>
          <a:endParaRPr lang="hu-HU"/>
        </a:p>
      </dgm:t>
    </dgm:pt>
    <dgm:pt modelId="{747E3BE2-552B-40C3-8F6E-30AB0E0A82AB}" type="pres">
      <dgm:prSet presAssocID="{74EDBD84-AE23-4E32-9ECE-E351E471FD3D}" presName="Name0" presStyleCnt="0">
        <dgm:presLayoutVars>
          <dgm:dir/>
          <dgm:resizeHandles/>
        </dgm:presLayoutVars>
      </dgm:prSet>
      <dgm:spPr/>
    </dgm:pt>
    <dgm:pt modelId="{D21D7A75-1F64-4207-9599-8221C544424B}" type="pres">
      <dgm:prSet presAssocID="{1D74A705-0010-40B6-A8BA-100B13D3C238}" presName="composite" presStyleCnt="0"/>
      <dgm:spPr/>
    </dgm:pt>
    <dgm:pt modelId="{42A669A0-AB0B-4915-B44B-15EEB257DB71}" type="pres">
      <dgm:prSet presAssocID="{1D74A705-0010-40B6-A8BA-100B13D3C238}" presName="rect1" presStyleLbl="bgImgPlace1" presStyleIdx="0" presStyleCnt="1" custScaleX="157590" custScaleY="117521" custLinFactNeighborX="2328" custLinFactNeighborY="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  <dgm:extLst>
        <a:ext uri="{E40237B7-FDA0-4F09-8148-C483321AD2D9}">
          <dgm14:cNvPr xmlns:dgm14="http://schemas.microsoft.com/office/drawing/2010/diagram" xmlns="" id="0" name="" descr="Budapest látképe a Lánchíddal és a Budai várral"/>
        </a:ext>
      </dgm:extLst>
    </dgm:pt>
    <dgm:pt modelId="{B21A07BC-6C06-4369-8222-E1FA1B9BCB5C}" type="pres">
      <dgm:prSet presAssocID="{1D74A705-0010-40B6-A8BA-100B13D3C238}" presName="rect2" presStyleLbl="node1" presStyleIdx="0" presStyleCnt="1" custScaleX="114149" custScaleY="60953" custLinFactNeighborX="-24301" custLinFactNeighborY="198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062036B-AB7F-4C96-8E5C-AFF40783C0D1}" type="presOf" srcId="{74EDBD84-AE23-4E32-9ECE-E351E471FD3D}" destId="{747E3BE2-552B-40C3-8F6E-30AB0E0A82AB}" srcOrd="0" destOrd="0" presId="urn:microsoft.com/office/officeart/2008/layout/BendingPictureBlocks"/>
    <dgm:cxn modelId="{305EBE40-1753-46B8-9C80-91563EB33298}" srcId="{74EDBD84-AE23-4E32-9ECE-E351E471FD3D}" destId="{1D74A705-0010-40B6-A8BA-100B13D3C238}" srcOrd="0" destOrd="0" parTransId="{1EA9778F-B069-4B65-9A3B-890B89266272}" sibTransId="{A88EBDDC-D5DA-4596-AE24-F204CA2E4EE4}"/>
    <dgm:cxn modelId="{9FE4B2FE-F736-4D0C-90A9-97753DAF5FE8}" type="presOf" srcId="{1D74A705-0010-40B6-A8BA-100B13D3C238}" destId="{B21A07BC-6C06-4369-8222-E1FA1B9BCB5C}" srcOrd="0" destOrd="0" presId="urn:microsoft.com/office/officeart/2008/layout/BendingPictureBlocks"/>
    <dgm:cxn modelId="{9DDBBB60-B73C-48E5-8E5E-041D6D39C190}" type="presParOf" srcId="{747E3BE2-552B-40C3-8F6E-30AB0E0A82AB}" destId="{D21D7A75-1F64-4207-9599-8221C544424B}" srcOrd="0" destOrd="0" presId="urn:microsoft.com/office/officeart/2008/layout/BendingPictureBlocks"/>
    <dgm:cxn modelId="{2F35D1B8-22E9-403B-9DCE-1B73966D7C53}" type="presParOf" srcId="{D21D7A75-1F64-4207-9599-8221C544424B}" destId="{42A669A0-AB0B-4915-B44B-15EEB257DB71}" srcOrd="0" destOrd="0" presId="urn:microsoft.com/office/officeart/2008/layout/BendingPictureBlocks"/>
    <dgm:cxn modelId="{B91AAC05-0736-4E1B-A568-5C123C4DE525}" type="presParOf" srcId="{D21D7A75-1F64-4207-9599-8221C544424B}" destId="{B21A07BC-6C06-4369-8222-E1FA1B9BCB5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39CBC-389A-4151-B351-29AC1438C65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CE7D9FAF-D216-47B6-AC66-D0C9A5E3080D}">
      <dgm:prSet phldrT="[Szöveg]"/>
      <dgm:spPr/>
      <dgm:t>
        <a:bodyPr/>
        <a:lstStyle/>
        <a:p>
          <a:r>
            <a:rPr lang="hu-HU" dirty="0" smtClean="0"/>
            <a:t>Die </a:t>
          </a:r>
          <a:r>
            <a:rPr lang="hu-HU" dirty="0" err="1" smtClean="0"/>
            <a:t>mittelalterliche</a:t>
          </a:r>
          <a:r>
            <a:rPr lang="hu-HU" dirty="0" smtClean="0"/>
            <a:t> </a:t>
          </a:r>
          <a:r>
            <a:rPr lang="hu-HU" dirty="0" err="1" smtClean="0"/>
            <a:t>Universität</a:t>
          </a:r>
          <a:endParaRPr lang="hu-HU" dirty="0"/>
        </a:p>
      </dgm:t>
    </dgm:pt>
    <dgm:pt modelId="{3F431D75-7D42-4FB0-8A24-76A322DA1B03}" type="parTrans" cxnId="{DF8381DB-9E64-4497-BB2C-9B6D8D2625E5}">
      <dgm:prSet/>
      <dgm:spPr/>
      <dgm:t>
        <a:bodyPr/>
        <a:lstStyle/>
        <a:p>
          <a:endParaRPr lang="hu-HU"/>
        </a:p>
      </dgm:t>
    </dgm:pt>
    <dgm:pt modelId="{1FFC0172-DEFC-454F-A1EF-CDE996EA0AD2}" type="sibTrans" cxnId="{DF8381DB-9E64-4497-BB2C-9B6D8D2625E5}">
      <dgm:prSet/>
      <dgm:spPr/>
      <dgm:t>
        <a:bodyPr/>
        <a:lstStyle/>
        <a:p>
          <a:endParaRPr lang="hu-HU"/>
        </a:p>
      </dgm:t>
    </dgm:pt>
    <dgm:pt modelId="{08F9377E-352A-4B6F-91C7-B349E6D67304}" type="pres">
      <dgm:prSet presAssocID="{46639CBC-389A-4151-B351-29AC1438C659}" presName="Name0" presStyleCnt="0">
        <dgm:presLayoutVars>
          <dgm:dir/>
          <dgm:resizeHandles val="exact"/>
        </dgm:presLayoutVars>
      </dgm:prSet>
      <dgm:spPr/>
    </dgm:pt>
    <dgm:pt modelId="{F8FDA1CC-E6BA-44A4-9454-F16EED0F05FF}" type="pres">
      <dgm:prSet presAssocID="{CE7D9FAF-D216-47B6-AC66-D0C9A5E3080D}" presName="composite" presStyleCnt="0"/>
      <dgm:spPr/>
    </dgm:pt>
    <dgm:pt modelId="{258388CA-85B1-4CAF-B52F-B42BC9E35DD9}" type="pres">
      <dgm:prSet presAssocID="{CE7D9FAF-D216-47B6-AC66-D0C9A5E3080D}" presName="rect1" presStyleLbl="bgShp" presStyleIdx="0" presStyleCnt="1" custScaleX="110821" custLinFactNeighborX="-1174" custLinFactNeighborY="13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xmlns="" id="0" name="" descr="Az egyetem feltételezett épülete 2015-ben"/>
        </a:ext>
      </dgm:extLst>
    </dgm:pt>
    <dgm:pt modelId="{7A4A3EAB-22FD-4FF2-B5C4-C426096EB1DF}" type="pres">
      <dgm:prSet presAssocID="{CE7D9FAF-D216-47B6-AC66-D0C9A5E3080D}" presName="rect2" presStyleLbl="trBgShp" presStyleIdx="0" presStyleCnt="1" custScaleX="79467" custScaleY="78816" custLinFactNeighborX="1702" custLinFactNeighborY="746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14FE672-21F2-4A60-B8B6-B71A3B13AB0C}" type="presOf" srcId="{46639CBC-389A-4151-B351-29AC1438C659}" destId="{08F9377E-352A-4B6F-91C7-B349E6D67304}" srcOrd="0" destOrd="0" presId="urn:microsoft.com/office/officeart/2008/layout/BendingPictureSemiTransparentText"/>
    <dgm:cxn modelId="{DF8381DB-9E64-4497-BB2C-9B6D8D2625E5}" srcId="{46639CBC-389A-4151-B351-29AC1438C659}" destId="{CE7D9FAF-D216-47B6-AC66-D0C9A5E3080D}" srcOrd="0" destOrd="0" parTransId="{3F431D75-7D42-4FB0-8A24-76A322DA1B03}" sibTransId="{1FFC0172-DEFC-454F-A1EF-CDE996EA0AD2}"/>
    <dgm:cxn modelId="{B3CE7D0E-75A4-45BB-A77F-FE712288229E}" type="presOf" srcId="{CE7D9FAF-D216-47B6-AC66-D0C9A5E3080D}" destId="{7A4A3EAB-22FD-4FF2-B5C4-C426096EB1DF}" srcOrd="0" destOrd="0" presId="urn:microsoft.com/office/officeart/2008/layout/BendingPictureSemiTransparentText"/>
    <dgm:cxn modelId="{FF29C5B2-D358-4E92-A62B-380264DEB319}" type="presParOf" srcId="{08F9377E-352A-4B6F-91C7-B349E6D67304}" destId="{F8FDA1CC-E6BA-44A4-9454-F16EED0F05FF}" srcOrd="0" destOrd="0" presId="urn:microsoft.com/office/officeart/2008/layout/BendingPictureSemiTransparentText"/>
    <dgm:cxn modelId="{36DCD38B-1C60-495D-974D-CB142B35D2F6}" type="presParOf" srcId="{F8FDA1CC-E6BA-44A4-9454-F16EED0F05FF}" destId="{258388CA-85B1-4CAF-B52F-B42BC9E35DD9}" srcOrd="0" destOrd="0" presId="urn:microsoft.com/office/officeart/2008/layout/BendingPictureSemiTransparentText"/>
    <dgm:cxn modelId="{3BF45FF7-0F99-4E54-9290-36A056B71744}" type="presParOf" srcId="{F8FDA1CC-E6BA-44A4-9454-F16EED0F05FF}" destId="{7A4A3EAB-22FD-4FF2-B5C4-C426096EB1DF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B2A9BD-3CD8-4DFF-AA39-3AEE15DCF2C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9A6537A-5707-4802-A09B-C290DCE7A7D1}">
      <dgm:prSet phldrT="[Szöveg]"/>
      <dgm:spPr/>
      <dgm:t>
        <a:bodyPr/>
        <a:lstStyle/>
        <a:p>
          <a:r>
            <a:rPr lang="hu-HU" dirty="0" smtClean="0"/>
            <a:t>Die </a:t>
          </a:r>
          <a:r>
            <a:rPr lang="hu-HU" dirty="0" err="1" smtClean="0"/>
            <a:t>Universität</a:t>
          </a:r>
          <a:r>
            <a:rPr lang="hu-HU" dirty="0" smtClean="0"/>
            <a:t> </a:t>
          </a:r>
          <a:r>
            <a:rPr lang="hu-HU" dirty="0" err="1" smtClean="0"/>
            <a:t>heute</a:t>
          </a:r>
          <a:endParaRPr lang="hu-HU" dirty="0"/>
        </a:p>
      </dgm:t>
    </dgm:pt>
    <dgm:pt modelId="{AFA4A36E-2565-449A-96BC-8053B7A1F2BA}" type="parTrans" cxnId="{67D5B546-003C-4A5A-A21B-B7A986A08E4C}">
      <dgm:prSet/>
      <dgm:spPr/>
      <dgm:t>
        <a:bodyPr/>
        <a:lstStyle/>
        <a:p>
          <a:endParaRPr lang="hu-HU"/>
        </a:p>
      </dgm:t>
    </dgm:pt>
    <dgm:pt modelId="{E668163F-3ACA-4BE3-A2ED-A9BEAB9F8056}" type="sibTrans" cxnId="{67D5B546-003C-4A5A-A21B-B7A986A08E4C}">
      <dgm:prSet/>
      <dgm:spPr/>
      <dgm:t>
        <a:bodyPr/>
        <a:lstStyle/>
        <a:p>
          <a:endParaRPr lang="hu-HU"/>
        </a:p>
      </dgm:t>
    </dgm:pt>
    <dgm:pt modelId="{E2403C0C-C8CC-4EE2-93FE-3BE006F3BCEF}" type="pres">
      <dgm:prSet presAssocID="{88B2A9BD-3CD8-4DFF-AA39-3AEE15DCF2CB}" presName="Name0" presStyleCnt="0">
        <dgm:presLayoutVars>
          <dgm:dir/>
          <dgm:resizeHandles val="exact"/>
        </dgm:presLayoutVars>
      </dgm:prSet>
      <dgm:spPr/>
    </dgm:pt>
    <dgm:pt modelId="{6E0BD266-D2E0-4F33-91CC-AA8150788C55}" type="pres">
      <dgm:prSet presAssocID="{B9A6537A-5707-4802-A09B-C290DCE7A7D1}" presName="composite" presStyleCnt="0"/>
      <dgm:spPr/>
    </dgm:pt>
    <dgm:pt modelId="{63A941C8-E7DA-4E2A-812B-BFE11A384379}" type="pres">
      <dgm:prSet presAssocID="{B9A6537A-5707-4802-A09B-C290DCE7A7D1}" presName="rect1" presStyleLbl="bgImgPlace1" presStyleIdx="0" presStyleCnt="1" custScaleX="131480" custScaleY="1111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xmlns="" id="0" name="" descr="https://civilhetes.net/sites/default/files/styles/large/public/kepek/2940b97ab5721a9e279f736f864f4ce6_xl_0.jpg?itok=YYcNkewF"/>
        </a:ext>
      </dgm:extLst>
    </dgm:pt>
    <dgm:pt modelId="{3E64E14C-A034-45FE-94E8-E1B15333F62B}" type="pres">
      <dgm:prSet presAssocID="{B9A6537A-5707-4802-A09B-C290DCE7A7D1}" presName="wedgeRectCallout1" presStyleLbl="node1" presStyleIdx="0" presStyleCnt="1" custScaleX="67124" custScaleY="516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7D5B546-003C-4A5A-A21B-B7A986A08E4C}" srcId="{88B2A9BD-3CD8-4DFF-AA39-3AEE15DCF2CB}" destId="{B9A6537A-5707-4802-A09B-C290DCE7A7D1}" srcOrd="0" destOrd="0" parTransId="{AFA4A36E-2565-449A-96BC-8053B7A1F2BA}" sibTransId="{E668163F-3ACA-4BE3-A2ED-A9BEAB9F8056}"/>
    <dgm:cxn modelId="{5E31A67E-2DEC-47AB-BE0E-8A2DE224F341}" type="presOf" srcId="{B9A6537A-5707-4802-A09B-C290DCE7A7D1}" destId="{3E64E14C-A034-45FE-94E8-E1B15333F62B}" srcOrd="0" destOrd="0" presId="urn:microsoft.com/office/officeart/2008/layout/BendingPictureCaptionList"/>
    <dgm:cxn modelId="{27A223EC-37E1-4FFE-A56C-AF51578C0DD0}" type="presOf" srcId="{88B2A9BD-3CD8-4DFF-AA39-3AEE15DCF2CB}" destId="{E2403C0C-C8CC-4EE2-93FE-3BE006F3BCEF}" srcOrd="0" destOrd="0" presId="urn:microsoft.com/office/officeart/2008/layout/BendingPictureCaptionList"/>
    <dgm:cxn modelId="{FCE458F3-554C-4C2D-AA72-82326B05A79E}" type="presParOf" srcId="{E2403C0C-C8CC-4EE2-93FE-3BE006F3BCEF}" destId="{6E0BD266-D2E0-4F33-91CC-AA8150788C55}" srcOrd="0" destOrd="0" presId="urn:microsoft.com/office/officeart/2008/layout/BendingPictureCaptionList"/>
    <dgm:cxn modelId="{003147FD-5ACC-4C0A-B288-3C9DD80DEED3}" type="presParOf" srcId="{6E0BD266-D2E0-4F33-91CC-AA8150788C55}" destId="{63A941C8-E7DA-4E2A-812B-BFE11A384379}" srcOrd="0" destOrd="0" presId="urn:microsoft.com/office/officeart/2008/layout/BendingPictureCaptionList"/>
    <dgm:cxn modelId="{B59C2C72-2E39-4545-B32F-0A9DF66800B8}" type="presParOf" srcId="{6E0BD266-D2E0-4F33-91CC-AA8150788C55}" destId="{3E64E14C-A034-45FE-94E8-E1B15333F62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B769C-B534-4DD8-8B79-7D2E84BE204D}">
      <dsp:nvSpPr>
        <dsp:cNvPr id="0" name=""/>
        <dsp:cNvSpPr/>
      </dsp:nvSpPr>
      <dsp:spPr>
        <a:xfrm>
          <a:off x="609594" y="106611"/>
          <a:ext cx="5333070" cy="394170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A7D39-44DC-4053-B8E3-E4BC4A69B647}">
      <dsp:nvSpPr>
        <dsp:cNvPr id="0" name=""/>
        <dsp:cNvSpPr/>
      </dsp:nvSpPr>
      <dsp:spPr>
        <a:xfrm>
          <a:off x="735746" y="95782"/>
          <a:ext cx="1643537" cy="783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2000" kern="1200" dirty="0" smtClean="0"/>
            <a:t>Die </a:t>
          </a:r>
          <a:r>
            <a:rPr lang="hu-HU" sz="2000" kern="1200" dirty="0" err="1" smtClean="0"/>
            <a:t>Fischerbastei</a:t>
          </a:r>
          <a:endParaRPr lang="hu-HU" sz="2000" kern="1200" dirty="0"/>
        </a:p>
      </dsp:txBody>
      <dsp:txXfrm>
        <a:off x="735746" y="95782"/>
        <a:ext cx="1643537" cy="783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77003-E1F5-4890-A76A-3BE5CC33B89E}">
      <dsp:nvSpPr>
        <dsp:cNvPr id="0" name=""/>
        <dsp:cNvSpPr/>
      </dsp:nvSpPr>
      <dsp:spPr>
        <a:xfrm>
          <a:off x="6038" y="0"/>
          <a:ext cx="2603403" cy="28989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209DF-D26C-439D-A114-810EE33D4588}">
      <dsp:nvSpPr>
        <dsp:cNvPr id="0" name=""/>
        <dsp:cNvSpPr/>
      </dsp:nvSpPr>
      <dsp:spPr>
        <a:xfrm>
          <a:off x="0" y="3048433"/>
          <a:ext cx="2605486" cy="41688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Die Matthias- </a:t>
          </a:r>
          <a:r>
            <a:rPr lang="hu-HU" sz="2400" kern="1200" dirty="0" err="1" smtClean="0"/>
            <a:t>Kirche</a:t>
          </a:r>
          <a:endParaRPr lang="hu-HU" sz="24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>
        <a:off x="0" y="3048433"/>
        <a:ext cx="2605486" cy="416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669A0-AB0B-4915-B44B-15EEB257DB71}">
      <dsp:nvSpPr>
        <dsp:cNvPr id="0" name=""/>
        <dsp:cNvSpPr/>
      </dsp:nvSpPr>
      <dsp:spPr>
        <a:xfrm>
          <a:off x="837894" y="2"/>
          <a:ext cx="5442675" cy="341375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A07BC-6C06-4369-8222-E1FA1B9BCB5C}">
      <dsp:nvSpPr>
        <dsp:cNvPr id="0" name=""/>
        <dsp:cNvSpPr/>
      </dsp:nvSpPr>
      <dsp:spPr>
        <a:xfrm>
          <a:off x="0" y="2211897"/>
          <a:ext cx="2136616" cy="1140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Die </a:t>
          </a:r>
          <a:r>
            <a:rPr lang="hu-HU" sz="2500" kern="1200" dirty="0" err="1" smtClean="0"/>
            <a:t>Kettenbrücke</a:t>
          </a:r>
          <a:endParaRPr lang="hu-HU" sz="2500" kern="1200" dirty="0"/>
        </a:p>
      </dsp:txBody>
      <dsp:txXfrm>
        <a:off x="0" y="2211897"/>
        <a:ext cx="2136616" cy="1140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388CA-85B1-4CAF-B52F-B42BC9E35DD9}">
      <dsp:nvSpPr>
        <dsp:cNvPr id="0" name=""/>
        <dsp:cNvSpPr/>
      </dsp:nvSpPr>
      <dsp:spPr>
        <a:xfrm>
          <a:off x="0" y="0"/>
          <a:ext cx="4872210" cy="37682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A3EAB-22FD-4FF2-B5C4-C426096EB1DF}">
      <dsp:nvSpPr>
        <dsp:cNvPr id="0" name=""/>
        <dsp:cNvSpPr/>
      </dsp:nvSpPr>
      <dsp:spPr>
        <a:xfrm>
          <a:off x="792483" y="3055489"/>
          <a:ext cx="3493741" cy="71280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Die </a:t>
          </a:r>
          <a:r>
            <a:rPr lang="hu-HU" sz="2200" kern="1200" dirty="0" err="1" smtClean="0"/>
            <a:t>mittelalterliche</a:t>
          </a:r>
          <a:r>
            <a:rPr lang="hu-HU" sz="2200" kern="1200" dirty="0" smtClean="0"/>
            <a:t> </a:t>
          </a:r>
          <a:r>
            <a:rPr lang="hu-HU" sz="2200" kern="1200" dirty="0" err="1" smtClean="0"/>
            <a:t>Universität</a:t>
          </a:r>
          <a:endParaRPr lang="hu-HU" sz="2200" kern="1200" dirty="0"/>
        </a:p>
      </dsp:txBody>
      <dsp:txXfrm>
        <a:off x="792483" y="3055489"/>
        <a:ext cx="3493741" cy="712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941C8-E7DA-4E2A-812B-BFE11A384379}">
      <dsp:nvSpPr>
        <dsp:cNvPr id="0" name=""/>
        <dsp:cNvSpPr/>
      </dsp:nvSpPr>
      <dsp:spPr>
        <a:xfrm>
          <a:off x="242461" y="620"/>
          <a:ext cx="4130619" cy="2794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4E14C-A034-45FE-94E8-E1B15333F62B}">
      <dsp:nvSpPr>
        <dsp:cNvPr id="0" name=""/>
        <dsp:cNvSpPr/>
      </dsp:nvSpPr>
      <dsp:spPr>
        <a:xfrm>
          <a:off x="1479316" y="2615910"/>
          <a:ext cx="1876823" cy="4543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Die </a:t>
          </a:r>
          <a:r>
            <a:rPr lang="hu-HU" sz="1400" kern="1200" dirty="0" err="1" smtClean="0"/>
            <a:t>Universität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heute</a:t>
          </a:r>
          <a:endParaRPr lang="hu-HU" sz="1400" kern="1200" dirty="0"/>
        </a:p>
      </dsp:txBody>
      <dsp:txXfrm>
        <a:off x="1479316" y="2615910"/>
        <a:ext cx="1876823" cy="45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1087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1845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3670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493857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48092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778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444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326302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30918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70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3337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64769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39162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31656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9733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53874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18562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25173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468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  <p:sldLayoutId id="2147484349" r:id="rId17"/>
    <p:sldLayoutId id="214748435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hyperlink" Target="https://hu.wikipedia.org/wiki/Budai_V%C3%A1rnegyed" TargetMode="External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Imre_Steindl" TargetMode="External"/><Relationship Id="rId2" Type="http://schemas.openxmlformats.org/officeDocument/2006/relationships/hyperlink" Target="https://de.wikipedia.org/wiki/Neugoti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2E73BA6-9B33-4D3F-B165-E88C96B37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879" y="205169"/>
            <a:ext cx="3239589" cy="1554480"/>
          </a:xfrm>
        </p:spPr>
        <p:txBody>
          <a:bodyPr>
            <a:normAutofit/>
          </a:bodyPr>
          <a:lstStyle/>
          <a:p>
            <a:pPr algn="l"/>
            <a:r>
              <a:rPr lang="hu-HU" sz="4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Welterbe in Ungarn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967E43D-5A8B-4164-996A-89332B184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6" y="687977"/>
            <a:ext cx="11843656" cy="1454331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  <a:effectLst/>
              </a:rPr>
              <a:t>Zum </a:t>
            </a:r>
            <a:r>
              <a:rPr lang="de-DE" b="1" dirty="0">
                <a:solidFill>
                  <a:schemeClr val="tx1"/>
                </a:solidFill>
                <a:effectLst/>
              </a:rPr>
              <a:t>Welterbe in Ungarn</a:t>
            </a:r>
            <a:r>
              <a:rPr lang="de-DE" dirty="0">
                <a:solidFill>
                  <a:schemeClr val="tx1"/>
                </a:solidFill>
                <a:effectLst/>
              </a:rPr>
              <a:t> gehören </a:t>
            </a:r>
            <a:r>
              <a:rPr lang="de-DE" dirty="0" smtClean="0">
                <a:solidFill>
                  <a:schemeClr val="tx1"/>
                </a:solidFill>
                <a:effectLst/>
              </a:rPr>
              <a:t>acht</a:t>
            </a:r>
            <a:r>
              <a:rPr lang="de-DE" dirty="0">
                <a:solidFill>
                  <a:schemeClr val="tx1"/>
                </a:solidFill>
                <a:effectLst/>
              </a:rPr>
              <a:t> </a:t>
            </a:r>
            <a:r>
              <a:rPr lang="de-DE" dirty="0" smtClean="0">
                <a:solidFill>
                  <a:schemeClr val="tx1"/>
                </a:solidFill>
                <a:effectLst/>
              </a:rPr>
              <a:t>UNESCO-</a:t>
            </a:r>
            <a:r>
              <a:rPr lang="de-DE" dirty="0" err="1" smtClean="0">
                <a:solidFill>
                  <a:schemeClr val="tx1"/>
                </a:solidFill>
                <a:effectLst/>
              </a:rPr>
              <a:t>Welterbestätten</a:t>
            </a:r>
            <a:r>
              <a:rPr lang="de-DE" dirty="0" smtClean="0">
                <a:solidFill>
                  <a:schemeClr val="tx1"/>
                </a:solidFill>
                <a:effectLst/>
              </a:rPr>
              <a:t> </a:t>
            </a:r>
            <a:endParaRPr lang="hu-HU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hu-HU" dirty="0" smtClean="0">
                <a:solidFill>
                  <a:schemeClr val="tx1"/>
                </a:solidFill>
                <a:effectLst/>
              </a:rPr>
              <a:t>7 </a:t>
            </a:r>
            <a:r>
              <a:rPr lang="de-DE" dirty="0" smtClean="0">
                <a:solidFill>
                  <a:schemeClr val="tx1"/>
                </a:solidFill>
                <a:effectLst/>
              </a:rPr>
              <a:t>Stätten des Weltkulturerbes </a:t>
            </a:r>
            <a:endParaRPr lang="hu-HU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hu-HU" dirty="0" smtClean="0">
                <a:solidFill>
                  <a:schemeClr val="tx1"/>
                </a:solidFill>
                <a:effectLst/>
              </a:rPr>
              <a:t>1 </a:t>
            </a:r>
            <a:r>
              <a:rPr lang="de-DE" dirty="0" smtClean="0">
                <a:solidFill>
                  <a:schemeClr val="tx1"/>
                </a:solidFill>
                <a:effectLst/>
              </a:rPr>
              <a:t>Stätte des Weltnaturerbes 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97" y="1907694"/>
            <a:ext cx="7147782" cy="47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416BF5-2EC1-458A-99F9-A5273AE4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1" y="635726"/>
            <a:ext cx="10353762" cy="1257300"/>
          </a:xfrm>
        </p:spPr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Hortobágyi-Nationalpark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6724885-193B-49DD-BD1B-3A605A48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85" y="2113499"/>
            <a:ext cx="10353762" cy="3714749"/>
          </a:xfrm>
        </p:spPr>
        <p:txBody>
          <a:bodyPr>
            <a:normAutofit/>
          </a:bodyPr>
          <a:lstStyle/>
          <a:p>
            <a:r>
              <a:rPr lang="de-DE" sz="1800" dirty="0"/>
              <a:t>Der Hortobágy-Nationalpark, ungarisch Hortobágyi Nemzeti Park, ist Ungarns </a:t>
            </a:r>
            <a:r>
              <a:rPr lang="de-DE" sz="1800" dirty="0" smtClean="0"/>
              <a:t>größter </a:t>
            </a:r>
            <a:r>
              <a:rPr lang="de-DE" sz="1800" dirty="0"/>
              <a:t>zusammenhängender </a:t>
            </a:r>
            <a:r>
              <a:rPr lang="de-DE" sz="1800" dirty="0" smtClean="0"/>
              <a:t>Nationalpark</a:t>
            </a:r>
            <a:r>
              <a:rPr lang="hu-HU" sz="1800" dirty="0" smtClean="0"/>
              <a:t> </a:t>
            </a:r>
            <a:r>
              <a:rPr lang="hu-HU" sz="1800" dirty="0" err="1" smtClean="0"/>
              <a:t>auf</a:t>
            </a:r>
            <a:r>
              <a:rPr lang="hu-HU" sz="1800" dirty="0" smtClean="0"/>
              <a:t> </a:t>
            </a:r>
            <a:r>
              <a:rPr lang="de-DE" sz="1800" dirty="0" smtClean="0"/>
              <a:t>52.000 Hektar. </a:t>
            </a:r>
            <a:endParaRPr lang="hu-HU" sz="1800" dirty="0" smtClean="0"/>
          </a:p>
          <a:p>
            <a:r>
              <a:rPr lang="de-DE" sz="1800" dirty="0" smtClean="0"/>
              <a:t>Die </a:t>
            </a:r>
            <a:r>
              <a:rPr lang="de-DE" sz="1800" dirty="0"/>
              <a:t>Puszta von Hortobágy ist das </a:t>
            </a:r>
            <a:r>
              <a:rPr lang="de-DE" sz="1800" dirty="0" smtClean="0"/>
              <a:t>bekannteste Steppengebiet</a:t>
            </a:r>
            <a:r>
              <a:rPr lang="hu-HU" sz="1800" dirty="0" smtClean="0"/>
              <a:t> in </a:t>
            </a:r>
            <a:r>
              <a:rPr lang="hu-HU" sz="1800" dirty="0" err="1" smtClean="0"/>
              <a:t>Mitteleuropa</a:t>
            </a:r>
            <a:r>
              <a:rPr lang="de-DE" sz="1800" dirty="0" smtClean="0"/>
              <a:t>. </a:t>
            </a:r>
            <a:endParaRPr lang="hu-HU" sz="1800" dirty="0" smtClean="0"/>
          </a:p>
          <a:p>
            <a:r>
              <a:rPr lang="de-DE" sz="1800" dirty="0" smtClean="0"/>
              <a:t>Hier </a:t>
            </a:r>
            <a:r>
              <a:rPr lang="de-DE" sz="1800" dirty="0"/>
              <a:t>kommen 90 Prozent </a:t>
            </a:r>
            <a:r>
              <a:rPr lang="hu-HU" sz="1800" dirty="0" smtClean="0"/>
              <a:t>der </a:t>
            </a:r>
            <a:r>
              <a:rPr lang="hu-HU" sz="1800" dirty="0" err="1" smtClean="0"/>
              <a:t>hier</a:t>
            </a:r>
            <a:r>
              <a:rPr lang="hu-HU" sz="1800" dirty="0" smtClean="0"/>
              <a:t> </a:t>
            </a:r>
            <a:r>
              <a:rPr lang="hu-HU" sz="1800" dirty="0" err="1" smtClean="0"/>
              <a:t>lebenden</a:t>
            </a:r>
            <a:r>
              <a:rPr lang="hu-HU" sz="1800" dirty="0" smtClean="0"/>
              <a:t> </a:t>
            </a:r>
            <a:r>
              <a:rPr lang="de-DE" sz="1800" dirty="0" smtClean="0"/>
              <a:t>Vogelarten </a:t>
            </a:r>
            <a:r>
              <a:rPr lang="de-DE" sz="1800" dirty="0"/>
              <a:t>vor. Es sind seltene und streng geschützte </a:t>
            </a:r>
            <a:r>
              <a:rPr lang="de-DE" sz="1800" dirty="0" smtClean="0"/>
              <a:t>Tierarten</a:t>
            </a:r>
            <a:r>
              <a:rPr lang="hu-HU" sz="1800" dirty="0" smtClean="0"/>
              <a:t>.</a:t>
            </a:r>
            <a:endParaRPr lang="hu-HU" sz="1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39CC707-6B7B-4A42-B6CC-1913D45B1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9" t="10641" r="-18029" b="8855"/>
          <a:stretch/>
        </p:blipFill>
        <p:spPr>
          <a:xfrm>
            <a:off x="1820090" y="4049486"/>
            <a:ext cx="4153989" cy="250806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2D1684EA-AEC9-4504-B85F-0F27F8692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712" y="3775541"/>
            <a:ext cx="3709350" cy="27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87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BFBEB8D-1E6D-4794-BFE8-A5549380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08" y="461665"/>
            <a:ext cx="10353762" cy="1257300"/>
          </a:xfrm>
        </p:spPr>
        <p:txBody>
          <a:bodyPr>
            <a:normAutofit/>
          </a:bodyPr>
          <a:lstStyle/>
          <a:p>
            <a:r>
              <a:rPr lang="hu-HU" dirty="0"/>
              <a:t>Kulturlandschaft Fertő/Neusiedler See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099DE256-6718-41BD-BB5B-D5C850D919E1}"/>
              </a:ext>
            </a:extLst>
          </p:cNvPr>
          <p:cNvSpPr/>
          <p:nvPr/>
        </p:nvSpPr>
        <p:spPr>
          <a:xfrm>
            <a:off x="374469" y="2189117"/>
            <a:ext cx="1078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Die Kulturlandschaft Fertő/Neusiedler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UNESCO-</a:t>
            </a:r>
            <a:r>
              <a:rPr lang="hu-HU" dirty="0" err="1" smtClean="0"/>
              <a:t>Welterbe</a:t>
            </a:r>
            <a:r>
              <a:rPr lang="hu-HU" dirty="0" smtClean="0"/>
              <a:t> </a:t>
            </a:r>
            <a:r>
              <a:rPr lang="hu-HU" dirty="0"/>
              <a:t>im österreichischen Burgenland und dem ungarischen Komitat Győr-Moson-Sopron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Das Gebiet wurde im Jahr 2001 zum Welterbe ernannt. </a:t>
            </a:r>
            <a:endParaRPr lang="de-DE" dirty="0"/>
          </a:p>
        </p:txBody>
      </p:sp>
      <p:pic>
        <p:nvPicPr>
          <p:cNvPr id="2050" name="Picture 2" descr="https://www.neusiedlersee.com/xstorage/1/_cache/42692_529f27cbb6e66e974a3f48e18dc1e3ff_56519_1_e567cb76aa5c6ee7288c55af98ca9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863" y="3516086"/>
            <a:ext cx="5875146" cy="29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65" b="17228"/>
          <a:stretch/>
        </p:blipFill>
        <p:spPr bwMode="auto">
          <a:xfrm>
            <a:off x="495684" y="3859598"/>
            <a:ext cx="4843123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95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111C9DC-F579-48FA-AB07-A32EEE40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70" y="827314"/>
            <a:ext cx="10338907" cy="796954"/>
          </a:xfrm>
        </p:spPr>
        <p:txBody>
          <a:bodyPr>
            <a:normAutofit/>
          </a:bodyPr>
          <a:lstStyle/>
          <a:p>
            <a:r>
              <a:rPr lang="hu-HU" dirty="0"/>
              <a:t>Tokaj-</a:t>
            </a:r>
            <a:r>
              <a:rPr lang="hu-HU" dirty="0" err="1"/>
              <a:t>Untergebirge</a:t>
            </a:r>
            <a:endParaRPr lang="hu-HU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1D4D741F-7B57-4E96-A50A-A67234F8DBF4}"/>
              </a:ext>
            </a:extLst>
          </p:cNvPr>
          <p:cNvSpPr/>
          <p:nvPr/>
        </p:nvSpPr>
        <p:spPr>
          <a:xfrm>
            <a:off x="334281" y="1997034"/>
            <a:ext cx="12170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Tokaj-Hegyalja</a:t>
            </a:r>
            <a:r>
              <a:rPr lang="de-DE" dirty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de-DE" dirty="0" smtClean="0"/>
              <a:t>Weingebiet, </a:t>
            </a:r>
            <a:r>
              <a:rPr lang="hu-HU" dirty="0" err="1" smtClean="0"/>
              <a:t>wo</a:t>
            </a:r>
            <a:r>
              <a:rPr lang="hu-HU" dirty="0" smtClean="0"/>
              <a:t> </a:t>
            </a:r>
            <a:r>
              <a:rPr lang="de-DE" dirty="0" smtClean="0"/>
              <a:t>der </a:t>
            </a:r>
            <a:r>
              <a:rPr lang="de-DE" dirty="0"/>
              <a:t>berühmte Süßwein Tokajer angebaut wird. </a:t>
            </a:r>
            <a:endParaRPr lang="hu-HU" dirty="0" smtClean="0"/>
          </a:p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Dieses </a:t>
            </a:r>
            <a:r>
              <a:rPr lang="de-DE" dirty="0"/>
              <a:t>Weinbaugebiet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de-DE" dirty="0" smtClean="0"/>
              <a:t>mit </a:t>
            </a:r>
            <a:r>
              <a:rPr lang="de-DE" dirty="0"/>
              <a:t>Weißweinsorten bepflanzt </a:t>
            </a:r>
            <a:r>
              <a:rPr lang="de-DE" dirty="0" smtClean="0"/>
              <a:t>.</a:t>
            </a:r>
            <a:endParaRPr lang="de-DE" dirty="0"/>
          </a:p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Seit</a:t>
            </a:r>
            <a:r>
              <a:rPr lang="hu-HU" dirty="0" smtClean="0"/>
              <a:t> </a:t>
            </a:r>
            <a:r>
              <a:rPr lang="de-DE" dirty="0" smtClean="0"/>
              <a:t>2002 </a:t>
            </a:r>
            <a:r>
              <a:rPr lang="hu-HU" dirty="0" err="1" smtClean="0"/>
              <a:t>gehört</a:t>
            </a:r>
            <a:r>
              <a:rPr lang="hu-HU" dirty="0" smtClean="0"/>
              <a:t> </a:t>
            </a:r>
            <a:r>
              <a:rPr lang="de-DE" dirty="0" err="1" smtClean="0"/>
              <a:t>Tokaj-Hegyalja</a:t>
            </a:r>
            <a:r>
              <a:rPr lang="de-DE" dirty="0" smtClean="0"/>
              <a:t> </a:t>
            </a:r>
            <a:r>
              <a:rPr lang="de-DE" dirty="0"/>
              <a:t>als Kulturlandschaft zum Weltkulturerbe.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1403A57-3EC8-4152-A7B3-43D71991AE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469" y="3887321"/>
            <a:ext cx="4983061" cy="274068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E1AFAE11-887D-4CEA-B54A-B86BFB433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093" y="3881179"/>
            <a:ext cx="4127384" cy="27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07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Aggtelek:  Die </a:t>
            </a:r>
            <a:r>
              <a:rPr lang="hu-HU" dirty="0"/>
              <a:t>B</a:t>
            </a:r>
            <a:r>
              <a:rPr lang="hu-HU" dirty="0" smtClean="0"/>
              <a:t>aradla - </a:t>
            </a:r>
            <a:r>
              <a:rPr lang="hu-HU" dirty="0" err="1" smtClean="0"/>
              <a:t>Tropfsteinhöhle</a:t>
            </a:r>
            <a:endParaRPr lang="hu-HU" dirty="0"/>
          </a:p>
        </p:txBody>
      </p:sp>
      <p:pic>
        <p:nvPicPr>
          <p:cNvPr id="2050" name="Picture 2" descr="https://upload.wikimedia.org/wikipedia/commons/thumb/5/51/Aggtelek_2SR5.jpg/1280px-Aggtelek_2S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188" y="4384377"/>
            <a:ext cx="2816289" cy="21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tei:Aggtelek - Barad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66" y="4024403"/>
            <a:ext cx="3885201" cy="26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e/e8/Hungary_Baradla.jpg/300px-Hungary_Barad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3798" y="2588532"/>
            <a:ext cx="3828989" cy="28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13509" y="2146107"/>
            <a:ext cx="7254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</a:rPr>
              <a:t>Die Höhle liegt im Nordosten Ungarns im Komitat Borsod-</a:t>
            </a:r>
            <a:r>
              <a:rPr lang="de-DE" dirty="0" err="1">
                <a:latin typeface="Arial" panose="020B0604020202020204" pitchFamily="34" charset="0"/>
              </a:rPr>
              <a:t>Abaúj</a:t>
            </a:r>
            <a:r>
              <a:rPr lang="de-DE" dirty="0">
                <a:latin typeface="Arial" panose="020B0604020202020204" pitchFamily="34" charset="0"/>
              </a:rPr>
              <a:t>-</a:t>
            </a:r>
            <a:r>
              <a:rPr lang="de-DE" dirty="0" err="1">
                <a:latin typeface="Arial" panose="020B0604020202020204" pitchFamily="34" charset="0"/>
              </a:rPr>
              <a:t>Zemplén</a:t>
            </a:r>
            <a:r>
              <a:rPr lang="de-DE" dirty="0" smtClean="0">
                <a:latin typeface="Arial" panose="020B0604020202020204" pitchFamily="34" charset="0"/>
              </a:rPr>
              <a:t>.</a:t>
            </a:r>
            <a:endParaRPr lang="hu-HU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Einige </a:t>
            </a:r>
            <a:r>
              <a:rPr lang="de-DE" dirty="0">
                <a:latin typeface="Arial" panose="020B0604020202020204" pitchFamily="34" charset="0"/>
              </a:rPr>
              <a:t>Teile der Höhle reichen über die </a:t>
            </a:r>
            <a:r>
              <a:rPr lang="de-DE" dirty="0" smtClean="0">
                <a:latin typeface="Arial" panose="020B0604020202020204" pitchFamily="34" charset="0"/>
              </a:rPr>
              <a:t>Grenze </a:t>
            </a:r>
            <a:r>
              <a:rPr lang="de-DE" dirty="0">
                <a:latin typeface="Arial" panose="020B0604020202020204" pitchFamily="34" charset="0"/>
              </a:rPr>
              <a:t>in die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de-DE" dirty="0" smtClean="0">
                <a:latin typeface="Arial" panose="020B0604020202020204" pitchFamily="34" charset="0"/>
              </a:rPr>
              <a:t>Slowakei</a:t>
            </a:r>
            <a:r>
              <a:rPr lang="hu-HU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der Höhle befindet sich </a:t>
            </a:r>
            <a:r>
              <a:rPr lang="hu-HU" dirty="0" err="1" smtClean="0"/>
              <a:t>auch</a:t>
            </a:r>
            <a:r>
              <a:rPr lang="hu-HU" dirty="0" smtClean="0"/>
              <a:t> </a:t>
            </a:r>
            <a:r>
              <a:rPr lang="de-DE" dirty="0" smtClean="0"/>
              <a:t>ein</a:t>
            </a:r>
            <a:r>
              <a:rPr lang="de-DE" dirty="0"/>
              <a:t> </a:t>
            </a:r>
            <a:r>
              <a:rPr lang="de-DE" dirty="0" smtClean="0"/>
              <a:t>Konzertsaal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8508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8541A5A-6731-477D-B374-1092F546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20" y="2919369"/>
            <a:ext cx="10353763" cy="509631"/>
          </a:xfrm>
        </p:spPr>
        <p:txBody>
          <a:bodyPr>
            <a:noAutofit/>
          </a:bodyPr>
          <a:lstStyle/>
          <a:p>
            <a:r>
              <a:rPr lang="hu-HU" sz="6000" dirty="0"/>
              <a:t>V</a:t>
            </a:r>
            <a:r>
              <a:rPr lang="de-DE" sz="6000" dirty="0" err="1"/>
              <a:t>ielen</a:t>
            </a:r>
            <a:r>
              <a:rPr lang="de-DE" sz="6000" dirty="0"/>
              <a:t> </a:t>
            </a:r>
            <a:r>
              <a:rPr lang="hu-HU" sz="6000" dirty="0" smtClean="0"/>
              <a:t>D</a:t>
            </a:r>
            <a:r>
              <a:rPr lang="de-DE" sz="6000" dirty="0" smtClean="0"/>
              <a:t>ank </a:t>
            </a:r>
            <a:r>
              <a:rPr lang="de-DE" sz="6000" dirty="0"/>
              <a:t>für eure </a:t>
            </a:r>
            <a:r>
              <a:rPr lang="hu-HU" sz="6000" dirty="0"/>
              <a:t>A</a:t>
            </a:r>
            <a:r>
              <a:rPr lang="de-DE" sz="6000" dirty="0"/>
              <a:t>ufmerksamkeit</a:t>
            </a:r>
            <a:r>
              <a:rPr lang="hu-HU" sz="6000" dirty="0"/>
              <a:t>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7D993A1-B2D8-47F5-9D72-C5F0224A0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1995" y="5797731"/>
            <a:ext cx="10352199" cy="1140644"/>
          </a:xfrm>
        </p:spPr>
        <p:txBody>
          <a:bodyPr>
            <a:normAutofit/>
          </a:bodyPr>
          <a:lstStyle/>
          <a:p>
            <a:r>
              <a:rPr lang="hu-HU" sz="2800" dirty="0"/>
              <a:t>Fanni Váldi 11.d </a:t>
            </a:r>
          </a:p>
        </p:txBody>
      </p:sp>
    </p:spTree>
    <p:extLst>
      <p:ext uri="{BB962C8B-B14F-4D97-AF65-F5344CB8AC3E}">
        <p14:creationId xmlns:p14="http://schemas.microsoft.com/office/powerpoint/2010/main" xmlns="" val="393214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91919D9-CC23-4D58-9717-2DA364AF3B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469" y="204788"/>
            <a:ext cx="5707063" cy="885825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Welterbestätten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 in Budapest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31C7372-ACF8-4A58-A8DA-F756317C89F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48046" y="1266825"/>
            <a:ext cx="4873000" cy="462221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Budapest ist die Hauptstadt </a:t>
            </a:r>
            <a:r>
              <a:rPr lang="hu-HU" dirty="0">
                <a:effectLst/>
              </a:rPr>
              <a:t>und </a:t>
            </a:r>
            <a:r>
              <a:rPr lang="hu-HU" dirty="0" err="1" smtClean="0">
                <a:effectLst/>
              </a:rPr>
              <a:t>die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größte</a:t>
            </a:r>
            <a:r>
              <a:rPr lang="hu-HU" dirty="0" smtClean="0">
                <a:effectLst/>
              </a:rPr>
              <a:t> </a:t>
            </a:r>
            <a:r>
              <a:rPr lang="hu-HU" dirty="0" err="1">
                <a:effectLst/>
              </a:rPr>
              <a:t>Stadt</a:t>
            </a:r>
            <a:r>
              <a:rPr lang="hu-HU" dirty="0">
                <a:effectLst/>
              </a:rPr>
              <a:t> </a:t>
            </a:r>
            <a:r>
              <a:rPr lang="hu-HU" dirty="0" err="1" smtClean="0">
                <a:effectLst/>
              </a:rPr>
              <a:t>Ungarns</a:t>
            </a:r>
            <a:r>
              <a:rPr lang="hu-HU" dirty="0"/>
              <a:t> </a:t>
            </a:r>
            <a:r>
              <a:rPr lang="hu-HU" dirty="0" smtClean="0"/>
              <a:t>m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über 1,7 Millionen Einwohnern</a:t>
            </a:r>
            <a:r>
              <a:rPr lang="hu-HU" dirty="0" smtClean="0">
                <a:effectLst/>
              </a:rPr>
              <a:t>.</a:t>
            </a:r>
          </a:p>
          <a:p>
            <a:pPr marL="0" indent="0">
              <a:buNone/>
            </a:pPr>
            <a:endParaRPr lang="hu-HU" dirty="0" smtClean="0">
              <a:effectLst/>
            </a:endParaRPr>
          </a:p>
          <a:p>
            <a:r>
              <a:rPr lang="de-DE" dirty="0" smtClean="0">
                <a:effectLst/>
              </a:rPr>
              <a:t>Die </a:t>
            </a:r>
            <a:r>
              <a:rPr lang="de-DE" dirty="0">
                <a:effectLst/>
              </a:rPr>
              <a:t>Gebäude des Burgviertels sind </a:t>
            </a:r>
            <a:r>
              <a:rPr lang="de-DE" dirty="0" smtClean="0">
                <a:effectLst/>
              </a:rPr>
              <a:t>im </a:t>
            </a:r>
            <a:r>
              <a:rPr lang="de-DE" dirty="0">
                <a:effectLst/>
              </a:rPr>
              <a:t>barocken Stil </a:t>
            </a:r>
            <a:r>
              <a:rPr lang="de-DE" dirty="0"/>
              <a:t>entlang des rechten Ufers der Donau erbaut </a:t>
            </a:r>
            <a:r>
              <a:rPr lang="de-DE" dirty="0">
                <a:effectLst/>
              </a:rPr>
              <a:t>worden.</a:t>
            </a:r>
            <a:r>
              <a:rPr lang="hu-HU" dirty="0">
                <a:effectLst/>
              </a:rPr>
              <a:t> </a:t>
            </a:r>
            <a:endParaRPr lang="hu-HU" dirty="0" smtClean="0">
              <a:effectLst/>
            </a:endParaRPr>
          </a:p>
          <a:p>
            <a:pPr marL="0" indent="0">
              <a:buNone/>
            </a:pPr>
            <a:endParaRPr lang="hu-HU" dirty="0" smtClean="0">
              <a:effectLst/>
            </a:endParaRPr>
          </a:p>
          <a:p>
            <a:r>
              <a:rPr lang="hu-HU" dirty="0" smtClean="0"/>
              <a:t>I</a:t>
            </a:r>
            <a:r>
              <a:rPr lang="de-DE" dirty="0" smtClean="0">
                <a:effectLst/>
              </a:rPr>
              <a:t>m </a:t>
            </a:r>
            <a:r>
              <a:rPr lang="de-DE" dirty="0">
                <a:effectLst/>
              </a:rPr>
              <a:t>13. Jahrhundert </a:t>
            </a:r>
            <a:r>
              <a:rPr lang="hu-HU" dirty="0" err="1" smtClean="0"/>
              <a:t>dachte</a:t>
            </a:r>
            <a:r>
              <a:rPr lang="hu-HU" dirty="0" smtClean="0"/>
              <a:t> </a:t>
            </a:r>
            <a:r>
              <a:rPr lang="de-DE" dirty="0" smtClean="0">
                <a:effectLst/>
              </a:rPr>
              <a:t>man </a:t>
            </a:r>
            <a:r>
              <a:rPr lang="hu-HU" dirty="0" smtClean="0">
                <a:effectLst/>
              </a:rPr>
              <a:t>es </a:t>
            </a:r>
            <a:r>
              <a:rPr lang="hu-HU" dirty="0" err="1" smtClean="0">
                <a:effectLst/>
              </a:rPr>
              <a:t>ist</a:t>
            </a:r>
            <a:r>
              <a:rPr lang="hu-HU" dirty="0" smtClean="0">
                <a:effectLst/>
              </a:rPr>
              <a:t> der </a:t>
            </a:r>
            <a:r>
              <a:rPr lang="de-DE" dirty="0" smtClean="0">
                <a:effectLst/>
              </a:rPr>
              <a:t>ideale </a:t>
            </a:r>
            <a:r>
              <a:rPr lang="de-DE" dirty="0">
                <a:effectLst/>
              </a:rPr>
              <a:t>Platz für die Residenz des ungarischen </a:t>
            </a:r>
            <a:r>
              <a:rPr lang="de-DE" dirty="0" smtClean="0">
                <a:effectLst/>
              </a:rPr>
              <a:t>Königs</a:t>
            </a:r>
            <a:r>
              <a:rPr lang="hu-HU" dirty="0" smtClean="0">
                <a:effectLst/>
              </a:rPr>
              <a:t>.</a:t>
            </a:r>
            <a:endParaRPr lang="hu-HU" dirty="0"/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endParaRPr lang="hu-HU" dirty="0"/>
          </a:p>
        </p:txBody>
      </p:sp>
      <p:pic>
        <p:nvPicPr>
          <p:cNvPr id="1030" name="Picture 6" descr="A Budai Vár látképe a pesti oldalró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840" y="1349712"/>
            <a:ext cx="6465560" cy="42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917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82C0A0F-DE9A-4920-A26B-3613F535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13" y="822897"/>
            <a:ext cx="9976895" cy="1080937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Bell MT" panose="02020503060305020303" pitchFamily="18" charset="0"/>
                <a:cs typeface="Arial" panose="020B0604020202020204" pitchFamily="34" charset="0"/>
              </a:rPr>
              <a:t>Burgviertel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AB0F34E6-E5A4-417A-BC66-939A37A9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3462" y="994180"/>
            <a:ext cx="6859135" cy="1126174"/>
          </a:xfrm>
        </p:spPr>
        <p:txBody>
          <a:bodyPr>
            <a:normAutofit fontScale="92500"/>
          </a:bodyPr>
          <a:lstStyle/>
          <a:p>
            <a:r>
              <a:rPr lang="de-DE" dirty="0"/>
              <a:t>Das Burgviertel (ungarisch </a:t>
            </a:r>
            <a:r>
              <a:rPr lang="de-DE" dirty="0" err="1"/>
              <a:t>Várnegyed</a:t>
            </a:r>
            <a:r>
              <a:rPr lang="de-DE" dirty="0"/>
              <a:t>) neben dem Burgpalast auf dem </a:t>
            </a:r>
            <a:r>
              <a:rPr lang="de-DE" dirty="0" err="1"/>
              <a:t>Burgberg</a:t>
            </a:r>
            <a:r>
              <a:rPr lang="de-DE" dirty="0"/>
              <a:t> </a:t>
            </a:r>
            <a:r>
              <a:rPr lang="de-DE" dirty="0" smtClean="0"/>
              <a:t>ist eine </a:t>
            </a:r>
            <a:r>
              <a:rPr lang="de-DE" dirty="0"/>
              <a:t>der großen Sehenswürdigkeiten der ungarischen Hauptstadt.</a:t>
            </a:r>
            <a:endParaRPr lang="hu-HU" dirty="0"/>
          </a:p>
          <a:p>
            <a:endParaRPr lang="hu-HU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D02E4CAE-0DBD-44F7-9E98-63A139DB82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8713" y="2120354"/>
            <a:ext cx="3936568" cy="2624379"/>
          </a:xfrm>
        </p:spPr>
      </p:pic>
      <p:graphicFrame>
        <p:nvGraphicFramePr>
          <p:cNvPr id="4" name="Tartalom helye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16968532"/>
              </p:ext>
            </p:extLst>
          </p:nvPr>
        </p:nvGraphicFramePr>
        <p:xfrm>
          <a:off x="5869577" y="2291638"/>
          <a:ext cx="6052457" cy="425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4017089831"/>
              </p:ext>
            </p:extLst>
          </p:nvPr>
        </p:nvGraphicFramePr>
        <p:xfrm>
          <a:off x="2991347" y="3291972"/>
          <a:ext cx="2609442" cy="347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13327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276285F-D405-4B21-8B85-02AABD04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>
                <a:latin typeface="Bell MT" panose="02020503060305020303" pitchFamily="18" charset="0"/>
              </a:rPr>
              <a:t>Donau </a:t>
            </a:r>
            <a:r>
              <a:rPr lang="hu-HU" sz="1800" dirty="0" smtClean="0">
                <a:latin typeface="Bell MT" panose="02020503060305020303" pitchFamily="18" charset="0"/>
              </a:rPr>
              <a:t>     </a:t>
            </a:r>
            <a:r>
              <a:rPr lang="de-DE" sz="1800" dirty="0" smtClean="0"/>
              <a:t>Der </a:t>
            </a:r>
            <a:r>
              <a:rPr lang="de-DE" sz="1800" dirty="0"/>
              <a:t>zweitgrößte Fluss in Europa, die </a:t>
            </a:r>
            <a:r>
              <a:rPr lang="de-DE" sz="1800" dirty="0" smtClean="0"/>
              <a:t>Budapest</a:t>
            </a:r>
            <a:r>
              <a:rPr lang="hu-HU" sz="1800" dirty="0" smtClean="0"/>
              <a:t> in der </a:t>
            </a:r>
            <a:r>
              <a:rPr lang="hu-HU" sz="1800" dirty="0" err="1" smtClean="0"/>
              <a:t>Mitte</a:t>
            </a:r>
            <a:r>
              <a:rPr lang="hu-HU" sz="1800" dirty="0" smtClean="0"/>
              <a:t> </a:t>
            </a:r>
            <a:r>
              <a:rPr lang="hu-HU" sz="1800" dirty="0" err="1" smtClean="0"/>
              <a:t>teilt</a:t>
            </a:r>
            <a:r>
              <a:rPr lang="de-DE" sz="1800" dirty="0" smtClean="0"/>
              <a:t>.</a:t>
            </a:r>
            <a:r>
              <a:rPr lang="hu-HU" sz="1800" dirty="0" smtClean="0"/>
              <a:t> D</a:t>
            </a:r>
            <a:r>
              <a:rPr lang="de-DE" sz="1800" dirty="0" err="1" smtClean="0"/>
              <a:t>ie</a:t>
            </a:r>
            <a:r>
              <a:rPr lang="de-DE" sz="1800" dirty="0" smtClean="0"/>
              <a:t> Brücken </a:t>
            </a:r>
            <a:r>
              <a:rPr lang="de-DE" sz="1800" dirty="0"/>
              <a:t>bieten von beiden Ufern eine wunderschöne Aussicht. </a:t>
            </a:r>
            <a:endParaRPr lang="hu-HU" sz="1800" dirty="0">
              <a:latin typeface="Bell MT" panose="02020503060305020303" pitchFamily="18" charset="0"/>
            </a:endParaRP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9B7B31BA-5F9D-4913-A0B7-29F507CBD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842" y="2561936"/>
            <a:ext cx="5132720" cy="3150885"/>
          </a:xfrm>
        </p:spPr>
      </p:pic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93355253"/>
              </p:ext>
            </p:extLst>
          </p:nvPr>
        </p:nvGraphicFramePr>
        <p:xfrm>
          <a:off x="271734" y="2299063"/>
          <a:ext cx="6533108" cy="341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7560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435429"/>
            <a:ext cx="9613861" cy="1741714"/>
          </a:xfrm>
        </p:spPr>
        <p:txBody>
          <a:bodyPr>
            <a:normAutofit fontScale="90000"/>
          </a:bodyPr>
          <a:lstStyle/>
          <a:p>
            <a:r>
              <a:rPr lang="hu-HU" sz="5300" dirty="0" smtClean="0"/>
              <a:t>D</a:t>
            </a:r>
            <a:r>
              <a:rPr lang="de-DE" sz="5300" dirty="0" err="1" smtClean="0"/>
              <a:t>as</a:t>
            </a:r>
            <a:r>
              <a:rPr lang="de-DE" sz="5300" dirty="0" smtClean="0"/>
              <a:t> Parlament</a:t>
            </a:r>
            <a:r>
              <a:rPr lang="hu-HU" sz="5300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de-DE" sz="3100" dirty="0" smtClean="0"/>
              <a:t>Architekt </a:t>
            </a:r>
            <a:r>
              <a:rPr lang="de-DE" sz="3100" dirty="0"/>
              <a:t>des im </a:t>
            </a:r>
            <a:r>
              <a:rPr lang="de-DE" sz="3100" dirty="0">
                <a:hlinkClick r:id="rId2" tooltip="Neugotik"/>
              </a:rPr>
              <a:t>neogotischen</a:t>
            </a:r>
            <a:r>
              <a:rPr lang="de-DE" sz="3100" dirty="0"/>
              <a:t> Stil </a:t>
            </a:r>
            <a:r>
              <a:rPr lang="hu-HU" sz="3100" dirty="0" err="1" smtClean="0"/>
              <a:t>erbauten</a:t>
            </a:r>
            <a:r>
              <a:rPr lang="hu-HU" sz="3100" dirty="0" smtClean="0"/>
              <a:t> </a:t>
            </a:r>
            <a:r>
              <a:rPr lang="de-DE" sz="3100" dirty="0" smtClean="0"/>
              <a:t>Gebäudes </a:t>
            </a:r>
            <a:r>
              <a:rPr lang="de-DE" sz="3100" dirty="0"/>
              <a:t>war </a:t>
            </a:r>
            <a:r>
              <a:rPr lang="de-DE" sz="3100" dirty="0">
                <a:hlinkClick r:id="rId3" tooltip="Imre Steindl"/>
              </a:rPr>
              <a:t>Imre Steindl</a:t>
            </a:r>
            <a:r>
              <a:rPr lang="de-DE" sz="3100" dirty="0"/>
              <a:t>. Die Bauzeit war von 1885 bis 1904.</a:t>
            </a:r>
            <a:endParaRPr lang="hu-HU" sz="3100" dirty="0"/>
          </a:p>
        </p:txBody>
      </p:sp>
      <p:pic>
        <p:nvPicPr>
          <p:cNvPr id="4098" name="Picture 2" descr="https://www.kekelit.com/var/site/storage/images/_aliases/fancybox/3/9/0/1/2651093-1-ger-DE/Ref_Parlament%20HU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01" y="2464526"/>
            <a:ext cx="6085523" cy="38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kekelit.com/var/site/storage/images/_aliases/fancybox/1/0/1/1/2651101-1-ger-DE/Ref_Parlament%20HU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29" y="2638697"/>
            <a:ext cx="5258916" cy="32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291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E51DAA0-63BB-4EE9-A963-D7B91115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31" y="795423"/>
            <a:ext cx="10353762" cy="741028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Universität</a:t>
            </a:r>
            <a:r>
              <a:rPr lang="hu-HU" dirty="0"/>
              <a:t> Pécs </a:t>
            </a:r>
            <a:r>
              <a:rPr lang="hu-HU" dirty="0" smtClean="0"/>
              <a:t>(</a:t>
            </a:r>
            <a:r>
              <a:rPr lang="hu-HU" dirty="0" err="1" smtClean="0"/>
              <a:t>Fünfkirchen</a:t>
            </a:r>
            <a:r>
              <a:rPr lang="hu-HU" dirty="0" smtClean="0"/>
              <a:t>)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B7A6534C-0D87-48D1-B05A-1931FDCD7A73}"/>
              </a:ext>
            </a:extLst>
          </p:cNvPr>
          <p:cNvSpPr/>
          <p:nvPr/>
        </p:nvSpPr>
        <p:spPr>
          <a:xfrm>
            <a:off x="164285" y="2020389"/>
            <a:ext cx="7053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</a:t>
            </a:r>
            <a:r>
              <a:rPr lang="de-DE" dirty="0"/>
              <a:t>erste Universität in Pécs wurde </a:t>
            </a:r>
            <a:r>
              <a:rPr lang="de-DE" dirty="0" smtClean="0"/>
              <a:t>1367 </a:t>
            </a:r>
            <a:r>
              <a:rPr lang="hu-HU" dirty="0" smtClean="0"/>
              <a:t>von </a:t>
            </a:r>
            <a:r>
              <a:rPr lang="de-DE" dirty="0" smtClean="0"/>
              <a:t>König </a:t>
            </a:r>
            <a:r>
              <a:rPr lang="de-DE" dirty="0"/>
              <a:t>Ludwig I. dem Großen </a:t>
            </a:r>
            <a:r>
              <a:rPr lang="de-DE" dirty="0" smtClean="0"/>
              <a:t>gegründet</a:t>
            </a:r>
            <a:r>
              <a:rPr lang="hu-HU" dirty="0" smtClean="0"/>
              <a:t>.</a:t>
            </a:r>
            <a:r>
              <a:rPr lang="de-DE" dirty="0" smtClean="0"/>
              <a:t> </a:t>
            </a:r>
            <a:endParaRPr lang="hu-HU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heutige Universität Pécs entstand im Jahre 2000 </a:t>
            </a:r>
            <a:r>
              <a:rPr lang="hu-HU" dirty="0" smtClean="0"/>
              <a:t>und hat </a:t>
            </a:r>
            <a:r>
              <a:rPr lang="de-DE" dirty="0" smtClean="0"/>
              <a:t>heute  </a:t>
            </a:r>
            <a:r>
              <a:rPr lang="de-DE" dirty="0"/>
              <a:t>zehn Fakultäten mit rund 30.000 </a:t>
            </a:r>
            <a:r>
              <a:rPr lang="de-DE" dirty="0" smtClean="0"/>
              <a:t>Studenten</a:t>
            </a:r>
            <a:r>
              <a:rPr lang="hu-HU" dirty="0"/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190401647"/>
              </p:ext>
            </p:extLst>
          </p:nvPr>
        </p:nvGraphicFramePr>
        <p:xfrm>
          <a:off x="7149737" y="2020389"/>
          <a:ext cx="4929053" cy="376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904900848"/>
              </p:ext>
            </p:extLst>
          </p:nvPr>
        </p:nvGraphicFramePr>
        <p:xfrm>
          <a:off x="1632268" y="3637853"/>
          <a:ext cx="4615542" cy="307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38653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ADB3C77-E207-45A9-9FF7-E9A9885A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896982"/>
            <a:ext cx="10022230" cy="673826"/>
          </a:xfrm>
        </p:spPr>
        <p:txBody>
          <a:bodyPr>
            <a:normAutofit/>
          </a:bodyPr>
          <a:lstStyle/>
          <a:p>
            <a:r>
              <a:rPr lang="hu-HU" dirty="0">
                <a:latin typeface="Bell MT" panose="02020503060305020303" pitchFamily="18" charset="0"/>
              </a:rPr>
              <a:t>Frühchristlicher Friedhof von Pécs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86D99427-5A9D-471D-869A-4620B7324193}"/>
              </a:ext>
            </a:extLst>
          </p:cNvPr>
          <p:cNvSpPr/>
          <p:nvPr/>
        </p:nvSpPr>
        <p:spPr>
          <a:xfrm>
            <a:off x="470263" y="2213546"/>
            <a:ext cx="11007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Der frühchristliche Friedhof von Pécs </a:t>
            </a:r>
            <a:r>
              <a:rPr lang="de-DE" dirty="0" smtClean="0"/>
              <a:t>gehört </a:t>
            </a:r>
            <a:r>
              <a:rPr lang="de-DE" dirty="0"/>
              <a:t>seit 2000 zum UNESCO-Weltkulturerbe.</a:t>
            </a:r>
            <a:r>
              <a:rPr lang="hu-HU" dirty="0"/>
              <a:t> </a:t>
            </a:r>
            <a:r>
              <a:rPr lang="de-DE" dirty="0"/>
              <a:t>Die Stadt Sopianae wurde im 2. Jahrhundert </a:t>
            </a:r>
            <a:r>
              <a:rPr lang="de-DE" dirty="0" smtClean="0"/>
              <a:t>n</a:t>
            </a:r>
            <a:r>
              <a:rPr lang="hu-HU" dirty="0" err="1" smtClean="0"/>
              <a:t>ach</a:t>
            </a:r>
            <a:r>
              <a:rPr lang="de-DE" dirty="0" smtClean="0"/>
              <a:t> </a:t>
            </a:r>
            <a:r>
              <a:rPr lang="de-DE" dirty="0" err="1" smtClean="0"/>
              <a:t>Chr</a:t>
            </a:r>
            <a:r>
              <a:rPr lang="hu-HU" dirty="0" err="1" smtClean="0"/>
              <a:t>istus</a:t>
            </a:r>
            <a:r>
              <a:rPr lang="de-DE" dirty="0" smtClean="0"/>
              <a:t> gegründet</a:t>
            </a:r>
            <a:r>
              <a:rPr lang="de-DE" dirty="0"/>
              <a:t>. </a:t>
            </a:r>
            <a:r>
              <a:rPr lang="de-DE" dirty="0" smtClean="0"/>
              <a:t>Es </a:t>
            </a:r>
            <a:r>
              <a:rPr lang="de-DE" dirty="0"/>
              <a:t>gab mehrere </a:t>
            </a:r>
            <a:r>
              <a:rPr lang="de-DE" dirty="0" smtClean="0"/>
              <a:t>Gräberfelder</a:t>
            </a:r>
            <a:r>
              <a:rPr lang="hu-HU" dirty="0" smtClean="0"/>
              <a:t>, </a:t>
            </a:r>
            <a:r>
              <a:rPr lang="hu-HU" dirty="0" err="1" smtClean="0"/>
              <a:t>auf</a:t>
            </a:r>
            <a:r>
              <a:rPr lang="hu-HU" dirty="0" smtClean="0"/>
              <a:t> </a:t>
            </a:r>
            <a:r>
              <a:rPr lang="hu-HU" dirty="0" err="1" smtClean="0"/>
              <a:t>unserer</a:t>
            </a:r>
            <a:r>
              <a:rPr lang="hu-HU" dirty="0" smtClean="0"/>
              <a:t> </a:t>
            </a:r>
            <a:r>
              <a:rPr lang="hu-HU" dirty="0" err="1" smtClean="0"/>
              <a:t>Reise</a:t>
            </a:r>
            <a:r>
              <a:rPr lang="hu-HU" dirty="0" smtClean="0"/>
              <a:t> </a:t>
            </a:r>
            <a:r>
              <a:rPr lang="hu-HU" dirty="0" err="1" smtClean="0"/>
              <a:t>nach</a:t>
            </a:r>
            <a:r>
              <a:rPr lang="hu-HU" dirty="0" smtClean="0"/>
              <a:t> Pécs </a:t>
            </a:r>
            <a:r>
              <a:rPr lang="hu-HU" dirty="0" err="1" smtClean="0"/>
              <a:t>werden</a:t>
            </a:r>
            <a:r>
              <a:rPr lang="hu-HU" dirty="0" smtClean="0"/>
              <a:t> </a:t>
            </a:r>
            <a:r>
              <a:rPr lang="hu-HU" dirty="0" err="1" smtClean="0"/>
              <a:t>wir</a:t>
            </a:r>
            <a:r>
              <a:rPr lang="hu-HU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/>
              <a:t>B</a:t>
            </a:r>
            <a:r>
              <a:rPr lang="hu-HU" dirty="0" err="1" smtClean="0"/>
              <a:t>esucherzentrum</a:t>
            </a:r>
            <a:r>
              <a:rPr lang="hu-HU" dirty="0" smtClean="0"/>
              <a:t> </a:t>
            </a:r>
            <a:r>
              <a:rPr lang="hu-HU" dirty="0" err="1" smtClean="0"/>
              <a:t>besichtigen</a:t>
            </a:r>
            <a:r>
              <a:rPr lang="hu-HU" dirty="0" smtClean="0"/>
              <a:t>. 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6F8516C-2D6C-4492-9AE7-CE36AAA6C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32" y="3534061"/>
            <a:ext cx="3971108" cy="297833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r="12534"/>
          <a:stretch/>
        </p:blipFill>
        <p:spPr>
          <a:xfrm>
            <a:off x="4763589" y="3381660"/>
            <a:ext cx="6844937" cy="29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11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2211A402-ADD0-4B94-8036-D9C36C608D17}"/>
              </a:ext>
            </a:extLst>
          </p:cNvPr>
          <p:cNvSpPr/>
          <p:nvPr/>
        </p:nvSpPr>
        <p:spPr>
          <a:xfrm>
            <a:off x="435429" y="942007"/>
            <a:ext cx="99451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Hollókő (deutsch Rabenstein) </a:t>
            </a:r>
            <a:r>
              <a:rPr lang="hu-HU" dirty="0" err="1" smtClean="0"/>
              <a:t>liegt</a:t>
            </a:r>
            <a:r>
              <a:rPr lang="hu-HU" dirty="0" smtClean="0"/>
              <a:t> </a:t>
            </a:r>
            <a:r>
              <a:rPr lang="de-DE" dirty="0" smtClean="0"/>
              <a:t>in </a:t>
            </a:r>
            <a:r>
              <a:rPr lang="de-DE" dirty="0"/>
              <a:t>Nordungarn. </a:t>
            </a:r>
            <a:r>
              <a:rPr lang="de-DE" dirty="0" smtClean="0"/>
              <a:t>Die </a:t>
            </a:r>
            <a:r>
              <a:rPr lang="de-DE" dirty="0"/>
              <a:t>Gemeinde gehört seit 1987 zum Weltkulturerbe der UNESCO.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Hollókő besteht aus zwei Teilen, der Altstadt und der Neustadt. Teile der Altstadt dienen heute dem Tourismus (Postmuseum, Volkshaus, Touristenherberge).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Jedes Jahr zu Ostern können </a:t>
            </a:r>
            <a:r>
              <a:rPr lang="de-DE" dirty="0" smtClean="0"/>
              <a:t>die </a:t>
            </a:r>
            <a:r>
              <a:rPr lang="de-DE" dirty="0"/>
              <a:t>Touristen </a:t>
            </a:r>
            <a:r>
              <a:rPr lang="de-DE" dirty="0" smtClean="0"/>
              <a:t>eine alte ungarische Tradition</a:t>
            </a:r>
            <a:r>
              <a:rPr lang="hu-HU" dirty="0" smtClean="0"/>
              <a:t> </a:t>
            </a:r>
            <a:r>
              <a:rPr lang="hu-HU" dirty="0" err="1" smtClean="0"/>
              <a:t>anschauen</a:t>
            </a:r>
            <a:r>
              <a:rPr lang="de-DE" dirty="0" smtClean="0"/>
              <a:t>, </a:t>
            </a:r>
            <a:r>
              <a:rPr lang="de-DE" dirty="0"/>
              <a:t>bei der die </a:t>
            </a:r>
            <a:r>
              <a:rPr lang="de-DE" dirty="0" smtClean="0"/>
              <a:t>Jung</a:t>
            </a:r>
            <a:r>
              <a:rPr lang="hu-HU" dirty="0" smtClean="0"/>
              <a:t>en</a:t>
            </a:r>
            <a:r>
              <a:rPr lang="de-DE" dirty="0" smtClean="0"/>
              <a:t> </a:t>
            </a:r>
            <a:r>
              <a:rPr lang="de-DE" dirty="0"/>
              <a:t>des Dorfes die Mädchen mit einem Kübel Wasser </a:t>
            </a:r>
            <a:r>
              <a:rPr lang="hu-HU" dirty="0" smtClean="0"/>
              <a:t>be</a:t>
            </a:r>
            <a:r>
              <a:rPr lang="de-DE" dirty="0" smtClean="0"/>
              <a:t>gießen.</a:t>
            </a:r>
            <a:endParaRPr lang="de-DE" dirty="0"/>
          </a:p>
          <a:p>
            <a:endParaRPr lang="de-DE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A9474F8E-218E-48F1-9A37-FC53B3D89F70}"/>
              </a:ext>
            </a:extLst>
          </p:cNvPr>
          <p:cNvSpPr/>
          <p:nvPr/>
        </p:nvSpPr>
        <p:spPr>
          <a:xfrm>
            <a:off x="3280095" y="134224"/>
            <a:ext cx="4622334" cy="646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Bell MT" panose="02020503060305020303" pitchFamily="18" charset="0"/>
              </a:rPr>
              <a:t>Rabenstein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BD7F102-9D1A-4C16-8473-DEF8A9EE0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560" y="3527330"/>
            <a:ext cx="4796474" cy="293456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1DCE146-FC63-4A3F-BB45-DCCF6014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132" y="3530503"/>
            <a:ext cx="4429785" cy="29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3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398B976A-75A4-4770-A608-40AAEF6D1793}"/>
              </a:ext>
            </a:extLst>
          </p:cNvPr>
          <p:cNvSpPr/>
          <p:nvPr/>
        </p:nvSpPr>
        <p:spPr>
          <a:xfrm>
            <a:off x="487682" y="217714"/>
            <a:ext cx="8404330" cy="87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i="1" dirty="0" smtClean="0">
                <a:latin typeface="Bell MT" panose="02020503060305020303" pitchFamily="18" charset="0"/>
              </a:rPr>
              <a:t>Die </a:t>
            </a:r>
            <a:r>
              <a:rPr lang="hu-HU" sz="5400" i="1" dirty="0" err="1" smtClean="0">
                <a:latin typeface="Bell MT" panose="02020503060305020303" pitchFamily="18" charset="0"/>
              </a:rPr>
              <a:t>Abtei</a:t>
            </a:r>
            <a:r>
              <a:rPr lang="hu-HU" sz="5400" i="1" dirty="0" smtClean="0">
                <a:latin typeface="Bell MT" panose="02020503060305020303" pitchFamily="18" charset="0"/>
              </a:rPr>
              <a:t> von Pannonhalma</a:t>
            </a:r>
            <a:endParaRPr lang="hu-HU" sz="5400" i="1" dirty="0">
              <a:latin typeface="Bell MT" panose="02020503060305020303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C6AAF62A-666E-4F98-B7E6-2550C5A3A232}"/>
              </a:ext>
            </a:extLst>
          </p:cNvPr>
          <p:cNvSpPr/>
          <p:nvPr/>
        </p:nvSpPr>
        <p:spPr>
          <a:xfrm>
            <a:off x="426720" y="1176895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Die Erzabtei Pannonhalma ist </a:t>
            </a:r>
            <a:r>
              <a:rPr lang="hu-HU" dirty="0" err="1"/>
              <a:t>eine</a:t>
            </a:r>
            <a:r>
              <a:rPr lang="hu-HU" dirty="0"/>
              <a:t> </a:t>
            </a:r>
            <a:r>
              <a:rPr lang="hu-HU" dirty="0" err="1" smtClean="0"/>
              <a:t>Gemeinde</a:t>
            </a:r>
            <a:r>
              <a:rPr lang="hu-HU" dirty="0" smtClean="0"/>
              <a:t>,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bis</a:t>
            </a:r>
            <a:r>
              <a:rPr lang="hu-HU" dirty="0" smtClean="0"/>
              <a:t> </a:t>
            </a:r>
            <a:r>
              <a:rPr lang="hu-HU" dirty="0"/>
              <a:t>heute von Benediktinern </a:t>
            </a:r>
            <a:r>
              <a:rPr lang="hu-HU" dirty="0" err="1"/>
              <a:t>bewohnt</a:t>
            </a:r>
            <a:r>
              <a:rPr lang="hu-HU" dirty="0"/>
              <a:t> </a:t>
            </a:r>
            <a:r>
              <a:rPr lang="hu-HU" dirty="0" err="1" smtClean="0"/>
              <a:t>wird</a:t>
            </a:r>
            <a:r>
              <a:rPr lang="hu-H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Benediktinerkloster</a:t>
            </a:r>
            <a:r>
              <a:rPr lang="hu-HU" dirty="0" smtClean="0"/>
              <a:t> </a:t>
            </a:r>
            <a:r>
              <a:rPr lang="hu-HU" dirty="0" err="1"/>
              <a:t>befindet</a:t>
            </a:r>
            <a:r>
              <a:rPr lang="hu-HU" dirty="0"/>
              <a:t> </a:t>
            </a:r>
            <a:r>
              <a:rPr lang="hu-HU" dirty="0" err="1" smtClean="0"/>
              <a:t>sich</a:t>
            </a:r>
            <a:r>
              <a:rPr lang="hu-HU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Gebäude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Seit 1996 gehört die Abtei zum UNESCO-</a:t>
            </a:r>
            <a:r>
              <a:rPr lang="hu-HU" dirty="0" err="1"/>
              <a:t>Welterbe</a:t>
            </a:r>
            <a:r>
              <a:rPr lang="hu-HU" dirty="0"/>
              <a:t>.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Den </a:t>
            </a:r>
            <a:r>
              <a:rPr lang="de-DE" dirty="0"/>
              <a:t>Namen Pannonhalma erhielt die Abtei erst seit </a:t>
            </a:r>
            <a:r>
              <a:rPr lang="de-DE" dirty="0" smtClean="0"/>
              <a:t>1823</a:t>
            </a:r>
            <a:r>
              <a:rPr lang="hu-HU" dirty="0"/>
              <a:t>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BEACEBB-64E1-49EC-AFB1-2FA3E8DDCC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593" y="2678469"/>
            <a:ext cx="8176390" cy="39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1913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741</TotalTime>
  <Words>458</Words>
  <Application>Microsoft Office PowerPoint</Application>
  <PresentationFormat>Custom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Berlin</vt:lpstr>
      <vt:lpstr>Welterbe in Ungarn</vt:lpstr>
      <vt:lpstr>Welterbestätten  in Budapest</vt:lpstr>
      <vt:lpstr>Burgviertel</vt:lpstr>
      <vt:lpstr>Donau      Der zweitgrößte Fluss in Europa, die Budapest in der Mitte teilt. Die Brücken bieten von beiden Ufern eine wunderschöne Aussicht. </vt:lpstr>
      <vt:lpstr>Das Parlament  Architekt des im neogotischen Stil erbauten Gebäudes war Imre Steindl. Die Bauzeit war von 1885 bis 1904.</vt:lpstr>
      <vt:lpstr>Universität Pécs (Fünfkirchen)  </vt:lpstr>
      <vt:lpstr>Frühchristlicher Friedhof von Pécs</vt:lpstr>
      <vt:lpstr>Slide 8</vt:lpstr>
      <vt:lpstr>Slide 9</vt:lpstr>
      <vt:lpstr>Hortobágyi-Nationalpark</vt:lpstr>
      <vt:lpstr>Kulturlandschaft Fertő/Neusiedler See</vt:lpstr>
      <vt:lpstr>Tokaj-Untergebirge</vt:lpstr>
      <vt:lpstr>Aggtelek:  Die Baradla - Tropfsteinhöhle</vt:lpstr>
      <vt:lpstr>Vielen Dank für eure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Welterbe in Ungarn</dc:title>
  <dc:creator>User</dc:creator>
  <cp:lastModifiedBy>Ado</cp:lastModifiedBy>
  <cp:revision>44</cp:revision>
  <dcterms:created xsi:type="dcterms:W3CDTF">2019-11-27T17:02:17Z</dcterms:created>
  <dcterms:modified xsi:type="dcterms:W3CDTF">2020-02-02T12:36:18Z</dcterms:modified>
</cp:coreProperties>
</file>