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3"/>
  </p:notesMasterIdLst>
  <p:sldIdLst>
    <p:sldId id="298" r:id="rId2"/>
    <p:sldId id="297" r:id="rId3"/>
    <p:sldId id="286" r:id="rId4"/>
    <p:sldId id="281" r:id="rId5"/>
    <p:sldId id="257" r:id="rId6"/>
    <p:sldId id="256" r:id="rId7"/>
    <p:sldId id="287" r:id="rId8"/>
    <p:sldId id="288" r:id="rId9"/>
    <p:sldId id="292" r:id="rId10"/>
    <p:sldId id="291" r:id="rId11"/>
    <p:sldId id="290" r:id="rId12"/>
    <p:sldId id="289" r:id="rId13"/>
    <p:sldId id="316" r:id="rId14"/>
    <p:sldId id="317" r:id="rId15"/>
    <p:sldId id="258" r:id="rId16"/>
    <p:sldId id="294" r:id="rId17"/>
    <p:sldId id="295" r:id="rId18"/>
    <p:sldId id="293" r:id="rId19"/>
    <p:sldId id="299" r:id="rId20"/>
    <p:sldId id="300" r:id="rId21"/>
    <p:sldId id="301" r:id="rId22"/>
    <p:sldId id="304" r:id="rId23"/>
    <p:sldId id="303" r:id="rId24"/>
    <p:sldId id="302" r:id="rId25"/>
    <p:sldId id="305" r:id="rId26"/>
    <p:sldId id="306" r:id="rId27"/>
    <p:sldId id="308" r:id="rId28"/>
    <p:sldId id="307" r:id="rId29"/>
    <p:sldId id="309" r:id="rId30"/>
    <p:sldId id="310" r:id="rId31"/>
    <p:sldId id="311" r:id="rId32"/>
    <p:sldId id="312" r:id="rId33"/>
    <p:sldId id="313" r:id="rId34"/>
    <p:sldId id="315" r:id="rId35"/>
    <p:sldId id="314" r:id="rId36"/>
    <p:sldId id="324" r:id="rId37"/>
    <p:sldId id="321" r:id="rId38"/>
    <p:sldId id="322" r:id="rId39"/>
    <p:sldId id="318" r:id="rId40"/>
    <p:sldId id="319" r:id="rId41"/>
    <p:sldId id="320" r:id="rId42"/>
  </p:sldIdLst>
  <p:sldSz cx="9144000" cy="5143500" type="screen16x9"/>
  <p:notesSz cx="6858000" cy="9144000"/>
  <p:embeddedFontLst>
    <p:embeddedFont>
      <p:font typeface="Megrim" charset="0"/>
      <p:regular r:id="rId44"/>
    </p:embeddedFont>
    <p:embeddedFont>
      <p:font typeface="Abel" charset="0"/>
      <p:regular r:id="rId45"/>
    </p:embeddedFont>
    <p:embeddedFont>
      <p:font typeface="Amatic SC" charset="-79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3124D6E-C1D8-43DD-BB79-D6FE1D2E118C}">
  <a:tblStyle styleId="{23124D6E-C1D8-43DD-BB79-D6FE1D2E11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98" d="100"/>
          <a:sy n="98" d="100"/>
        </p:scale>
        <p:origin x="-3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746A8-1DCB-4AD6-B51C-8FF7180AE3CB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8E54C8DE-D6E1-4200-8969-DE014585BF3F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D0A3E6-47C8-44AC-AB48-48818334F0ED}" type="parTrans" cxnId="{2F220450-DD2E-4C94-946B-E0AABEEAA36A}">
      <dgm:prSet/>
      <dgm:spPr/>
      <dgm:t>
        <a:bodyPr/>
        <a:lstStyle/>
        <a:p>
          <a:endParaRPr lang="hr-HR"/>
        </a:p>
      </dgm:t>
    </dgm:pt>
    <dgm:pt modelId="{9943ECFF-5A9C-4D2C-8AD9-8C0983E42092}" type="sibTrans" cxnId="{2F220450-DD2E-4C94-946B-E0AABEEAA36A}">
      <dgm:prSet/>
      <dgm:spPr/>
      <dgm:t>
        <a:bodyPr/>
        <a:lstStyle/>
        <a:p>
          <a:endParaRPr lang="hr-HR"/>
        </a:p>
      </dgm:t>
    </dgm:pt>
    <dgm:pt modelId="{12629E7E-E98B-40B4-844A-3D2B29A4D8BB}">
      <dgm:prSet phldrT="[Teks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E5530496-6ADB-4ED2-86E6-FC6E021D747B}" type="parTrans" cxnId="{858E6C3C-2601-4451-A72F-FB42C96229FC}">
      <dgm:prSet/>
      <dgm:spPr/>
      <dgm:t>
        <a:bodyPr/>
        <a:lstStyle/>
        <a:p>
          <a:endParaRPr lang="hr-HR"/>
        </a:p>
      </dgm:t>
    </dgm:pt>
    <dgm:pt modelId="{394C44CE-E148-466E-9D1E-317948D2807C}" type="sibTrans" cxnId="{858E6C3C-2601-4451-A72F-FB42C96229FC}">
      <dgm:prSet/>
      <dgm:spPr/>
      <dgm:t>
        <a:bodyPr/>
        <a:lstStyle/>
        <a:p>
          <a:endParaRPr lang="hr-HR"/>
        </a:p>
      </dgm:t>
    </dgm:pt>
    <dgm:pt modelId="{BB94FC49-3CA5-44A3-AC59-263806D8A0FF}">
      <dgm:prSet phldrT="[Teks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05EDAD6E-57C6-46B6-9353-61579CDD897C}" type="parTrans" cxnId="{2892A239-9023-4E2E-832E-0FA6878C01AD}">
      <dgm:prSet/>
      <dgm:spPr/>
      <dgm:t>
        <a:bodyPr/>
        <a:lstStyle/>
        <a:p>
          <a:endParaRPr lang="hr-HR"/>
        </a:p>
      </dgm:t>
    </dgm:pt>
    <dgm:pt modelId="{165E8437-27B9-4F83-96B1-BE63685EB183}" type="sibTrans" cxnId="{2892A239-9023-4E2E-832E-0FA6878C01AD}">
      <dgm:prSet/>
      <dgm:spPr/>
      <dgm:t>
        <a:bodyPr/>
        <a:lstStyle/>
        <a:p>
          <a:endParaRPr lang="hr-HR"/>
        </a:p>
      </dgm:t>
    </dgm:pt>
    <dgm:pt modelId="{84D5D75F-C0D1-4F8F-9E66-C3647BF3BB73}">
      <dgm:prSet phldrT="[Teks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0C5B4DA6-5545-475D-B97B-23C53F014EB6}" type="parTrans" cxnId="{61F43049-1399-413B-AB95-B95FA91C9EDA}">
      <dgm:prSet/>
      <dgm:spPr/>
      <dgm:t>
        <a:bodyPr/>
        <a:lstStyle/>
        <a:p>
          <a:endParaRPr lang="hr-HR"/>
        </a:p>
      </dgm:t>
    </dgm:pt>
    <dgm:pt modelId="{B345B6A4-3AFB-4944-8AEA-A0AB883BF3D7}" type="sibTrans" cxnId="{61F43049-1399-413B-AB95-B95FA91C9EDA}">
      <dgm:prSet/>
      <dgm:spPr/>
      <dgm:t>
        <a:bodyPr/>
        <a:lstStyle/>
        <a:p>
          <a:endParaRPr lang="hr-HR"/>
        </a:p>
      </dgm:t>
    </dgm:pt>
    <dgm:pt modelId="{0CA24456-7DBC-4CC3-979B-8EAF1AE16126}">
      <dgm:prSet phldrT="[Teks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5177C22D-2A0F-4485-93A6-BA769B495713}" type="parTrans" cxnId="{33ED170F-0195-4E76-B028-D6D044DEC8DF}">
      <dgm:prSet/>
      <dgm:spPr/>
      <dgm:t>
        <a:bodyPr/>
        <a:lstStyle/>
        <a:p>
          <a:endParaRPr lang="hr-HR"/>
        </a:p>
      </dgm:t>
    </dgm:pt>
    <dgm:pt modelId="{41DBEFFF-0DFA-4A09-9923-6CB0CF6FC4F9}" type="sibTrans" cxnId="{33ED170F-0195-4E76-B028-D6D044DEC8DF}">
      <dgm:prSet/>
      <dgm:spPr/>
      <dgm:t>
        <a:bodyPr/>
        <a:lstStyle/>
        <a:p>
          <a:endParaRPr lang="hr-HR"/>
        </a:p>
      </dgm:t>
    </dgm:pt>
    <dgm:pt modelId="{8C43E6DB-907E-4065-B979-225E64187A08}">
      <dgm:prSet phldrT="[Teks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AC39E59C-5E2E-48BA-8FEA-5109BD724811}" type="parTrans" cxnId="{89D52037-52B6-40DE-B580-887FBADF12AD}">
      <dgm:prSet/>
      <dgm:spPr/>
      <dgm:t>
        <a:bodyPr/>
        <a:lstStyle/>
        <a:p>
          <a:endParaRPr lang="hr-HR"/>
        </a:p>
      </dgm:t>
    </dgm:pt>
    <dgm:pt modelId="{273A600E-C83B-4DA9-964C-07A14DE99AC2}" type="sibTrans" cxnId="{89D52037-52B6-40DE-B580-887FBADF12AD}">
      <dgm:prSet/>
      <dgm:spPr/>
      <dgm:t>
        <a:bodyPr/>
        <a:lstStyle/>
        <a:p>
          <a:endParaRPr lang="hr-HR"/>
        </a:p>
      </dgm:t>
    </dgm:pt>
    <dgm:pt modelId="{8DA583C1-4472-4203-84C6-9AB525448FEC}" type="pres">
      <dgm:prSet presAssocID="{BA6746A8-1DCB-4AD6-B51C-8FF7180AE3C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1BB93A4-06C8-4DAC-9DA7-A418A72E1780}" type="pres">
      <dgm:prSet presAssocID="{BA6746A8-1DCB-4AD6-B51C-8FF7180AE3CB}" presName="comp1" presStyleCnt="0"/>
      <dgm:spPr/>
    </dgm:pt>
    <dgm:pt modelId="{633EB514-015D-4100-8452-806C289818BB}" type="pres">
      <dgm:prSet presAssocID="{BA6746A8-1DCB-4AD6-B51C-8FF7180AE3CB}" presName="circle1" presStyleLbl="node1" presStyleIdx="0" presStyleCnt="6"/>
      <dgm:spPr/>
      <dgm:t>
        <a:bodyPr/>
        <a:lstStyle/>
        <a:p>
          <a:endParaRPr lang="hr-HR"/>
        </a:p>
      </dgm:t>
    </dgm:pt>
    <dgm:pt modelId="{015E451E-85EC-42DA-A7CE-3E6D6C793A03}" type="pres">
      <dgm:prSet presAssocID="{BA6746A8-1DCB-4AD6-B51C-8FF7180AE3CB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127BF2-DF40-4380-8967-51256FEBD130}" type="pres">
      <dgm:prSet presAssocID="{BA6746A8-1DCB-4AD6-B51C-8FF7180AE3CB}" presName="comp2" presStyleCnt="0"/>
      <dgm:spPr/>
    </dgm:pt>
    <dgm:pt modelId="{BCA060D8-37C4-41E6-910A-93A34D71DDE0}" type="pres">
      <dgm:prSet presAssocID="{BA6746A8-1DCB-4AD6-B51C-8FF7180AE3CB}" presName="circle2" presStyleLbl="node1" presStyleIdx="1" presStyleCnt="6"/>
      <dgm:spPr/>
      <dgm:t>
        <a:bodyPr/>
        <a:lstStyle/>
        <a:p>
          <a:endParaRPr lang="hr-HR"/>
        </a:p>
      </dgm:t>
    </dgm:pt>
    <dgm:pt modelId="{9F1B199E-5BB9-44F3-858C-A48B03789BBF}" type="pres">
      <dgm:prSet presAssocID="{BA6746A8-1DCB-4AD6-B51C-8FF7180AE3CB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35FADB-D1C2-4F0A-8C2A-B19865DB4521}" type="pres">
      <dgm:prSet presAssocID="{BA6746A8-1DCB-4AD6-B51C-8FF7180AE3CB}" presName="comp3" presStyleCnt="0"/>
      <dgm:spPr/>
    </dgm:pt>
    <dgm:pt modelId="{F919CE63-AB27-4DF3-B7F0-5C494264964E}" type="pres">
      <dgm:prSet presAssocID="{BA6746A8-1DCB-4AD6-B51C-8FF7180AE3CB}" presName="circle3" presStyleLbl="node1" presStyleIdx="2" presStyleCnt="6"/>
      <dgm:spPr/>
      <dgm:t>
        <a:bodyPr/>
        <a:lstStyle/>
        <a:p>
          <a:endParaRPr lang="hr-HR"/>
        </a:p>
      </dgm:t>
    </dgm:pt>
    <dgm:pt modelId="{BB17DD2B-50C2-45BF-A111-ADB6595902C8}" type="pres">
      <dgm:prSet presAssocID="{BA6746A8-1DCB-4AD6-B51C-8FF7180AE3CB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172E29-8779-4887-A3DE-2E03767E56A3}" type="pres">
      <dgm:prSet presAssocID="{BA6746A8-1DCB-4AD6-B51C-8FF7180AE3CB}" presName="comp4" presStyleCnt="0"/>
      <dgm:spPr/>
    </dgm:pt>
    <dgm:pt modelId="{174D6750-971D-4901-B0C5-D4347A0C52D5}" type="pres">
      <dgm:prSet presAssocID="{BA6746A8-1DCB-4AD6-B51C-8FF7180AE3CB}" presName="circle4" presStyleLbl="node1" presStyleIdx="3" presStyleCnt="6"/>
      <dgm:spPr/>
      <dgm:t>
        <a:bodyPr/>
        <a:lstStyle/>
        <a:p>
          <a:endParaRPr lang="hr-HR"/>
        </a:p>
      </dgm:t>
    </dgm:pt>
    <dgm:pt modelId="{E1EC6E67-E78B-41C9-B300-27EE2BBE5057}" type="pres">
      <dgm:prSet presAssocID="{BA6746A8-1DCB-4AD6-B51C-8FF7180AE3CB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810608-C3EA-4377-B2F0-C4FFDDD9FDD5}" type="pres">
      <dgm:prSet presAssocID="{BA6746A8-1DCB-4AD6-B51C-8FF7180AE3CB}" presName="comp5" presStyleCnt="0"/>
      <dgm:spPr/>
    </dgm:pt>
    <dgm:pt modelId="{0A80001C-D59C-4C20-B4BA-C9F05BE818EB}" type="pres">
      <dgm:prSet presAssocID="{BA6746A8-1DCB-4AD6-B51C-8FF7180AE3CB}" presName="circle5" presStyleLbl="node1" presStyleIdx="4" presStyleCnt="6" custLinFactNeighborY="1296"/>
      <dgm:spPr/>
      <dgm:t>
        <a:bodyPr/>
        <a:lstStyle/>
        <a:p>
          <a:endParaRPr lang="hr-HR"/>
        </a:p>
      </dgm:t>
    </dgm:pt>
    <dgm:pt modelId="{BACA444C-9F4F-4724-A8B8-41A48C7A2720}" type="pres">
      <dgm:prSet presAssocID="{BA6746A8-1DCB-4AD6-B51C-8FF7180AE3CB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279BC1-69F0-4E0E-8457-8EEF8FB130E2}" type="pres">
      <dgm:prSet presAssocID="{BA6746A8-1DCB-4AD6-B51C-8FF7180AE3CB}" presName="comp6" presStyleCnt="0"/>
      <dgm:spPr/>
    </dgm:pt>
    <dgm:pt modelId="{B858242C-FC2A-45CC-840E-ABDFC7D30A09}" type="pres">
      <dgm:prSet presAssocID="{BA6746A8-1DCB-4AD6-B51C-8FF7180AE3CB}" presName="circle6" presStyleLbl="node1" presStyleIdx="5" presStyleCnt="6"/>
      <dgm:spPr/>
      <dgm:t>
        <a:bodyPr/>
        <a:lstStyle/>
        <a:p>
          <a:endParaRPr lang="hr-HR"/>
        </a:p>
      </dgm:t>
    </dgm:pt>
    <dgm:pt modelId="{04401310-F71B-4A49-8519-B83A9B283572}" type="pres">
      <dgm:prSet presAssocID="{BA6746A8-1DCB-4AD6-B51C-8FF7180AE3CB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E4C001-38BF-4C41-B0FB-CBBA26CE1E0D}" type="presOf" srcId="{0CA24456-7DBC-4CC3-979B-8EAF1AE16126}" destId="{F919CE63-AB27-4DF3-B7F0-5C494264964E}" srcOrd="0" destOrd="0" presId="urn:microsoft.com/office/officeart/2005/8/layout/venn2"/>
    <dgm:cxn modelId="{9930F686-10E9-4DE9-9778-84C4DAD46C1C}" type="presOf" srcId="{12629E7E-E98B-40B4-844A-3D2B29A4D8BB}" destId="{174D6750-971D-4901-B0C5-D4347A0C52D5}" srcOrd="0" destOrd="0" presId="urn:microsoft.com/office/officeart/2005/8/layout/venn2"/>
    <dgm:cxn modelId="{858E6C3C-2601-4451-A72F-FB42C96229FC}" srcId="{BA6746A8-1DCB-4AD6-B51C-8FF7180AE3CB}" destId="{12629E7E-E98B-40B4-844A-3D2B29A4D8BB}" srcOrd="3" destOrd="0" parTransId="{E5530496-6ADB-4ED2-86E6-FC6E021D747B}" sibTransId="{394C44CE-E148-466E-9D1E-317948D2807C}"/>
    <dgm:cxn modelId="{89D52037-52B6-40DE-B580-887FBADF12AD}" srcId="{BA6746A8-1DCB-4AD6-B51C-8FF7180AE3CB}" destId="{8C43E6DB-907E-4065-B979-225E64187A08}" srcOrd="1" destOrd="0" parTransId="{AC39E59C-5E2E-48BA-8FEA-5109BD724811}" sibTransId="{273A600E-C83B-4DA9-964C-07A14DE99AC2}"/>
    <dgm:cxn modelId="{2F220450-DD2E-4C94-946B-E0AABEEAA36A}" srcId="{BA6746A8-1DCB-4AD6-B51C-8FF7180AE3CB}" destId="{8E54C8DE-D6E1-4200-8969-DE014585BF3F}" srcOrd="0" destOrd="0" parTransId="{09D0A3E6-47C8-44AC-AB48-48818334F0ED}" sibTransId="{9943ECFF-5A9C-4D2C-8AD9-8C0983E42092}"/>
    <dgm:cxn modelId="{10AB5D87-DA21-4A64-A0B4-BA001F3F61A8}" type="presOf" srcId="{8C43E6DB-907E-4065-B979-225E64187A08}" destId="{BCA060D8-37C4-41E6-910A-93A34D71DDE0}" srcOrd="0" destOrd="0" presId="urn:microsoft.com/office/officeart/2005/8/layout/venn2"/>
    <dgm:cxn modelId="{E6F3FAF5-28F9-4259-8B8B-35F99379E1D3}" type="presOf" srcId="{BB94FC49-3CA5-44A3-AC59-263806D8A0FF}" destId="{BACA444C-9F4F-4724-A8B8-41A48C7A2720}" srcOrd="1" destOrd="0" presId="urn:microsoft.com/office/officeart/2005/8/layout/venn2"/>
    <dgm:cxn modelId="{985C7C15-3F3E-4987-BA16-BAF9F652655E}" type="presOf" srcId="{12629E7E-E98B-40B4-844A-3D2B29A4D8BB}" destId="{E1EC6E67-E78B-41C9-B300-27EE2BBE5057}" srcOrd="1" destOrd="0" presId="urn:microsoft.com/office/officeart/2005/8/layout/venn2"/>
    <dgm:cxn modelId="{61F43049-1399-413B-AB95-B95FA91C9EDA}" srcId="{BA6746A8-1DCB-4AD6-B51C-8FF7180AE3CB}" destId="{84D5D75F-C0D1-4F8F-9E66-C3647BF3BB73}" srcOrd="5" destOrd="0" parTransId="{0C5B4DA6-5545-475D-B97B-23C53F014EB6}" sibTransId="{B345B6A4-3AFB-4944-8AEA-A0AB883BF3D7}"/>
    <dgm:cxn modelId="{2CD12916-DBF7-4903-A738-34D9EA35B207}" type="presOf" srcId="{8E54C8DE-D6E1-4200-8969-DE014585BF3F}" destId="{633EB514-015D-4100-8452-806C289818BB}" srcOrd="0" destOrd="0" presId="urn:microsoft.com/office/officeart/2005/8/layout/venn2"/>
    <dgm:cxn modelId="{2892A239-9023-4E2E-832E-0FA6878C01AD}" srcId="{BA6746A8-1DCB-4AD6-B51C-8FF7180AE3CB}" destId="{BB94FC49-3CA5-44A3-AC59-263806D8A0FF}" srcOrd="4" destOrd="0" parTransId="{05EDAD6E-57C6-46B6-9353-61579CDD897C}" sibTransId="{165E8437-27B9-4F83-96B1-BE63685EB183}"/>
    <dgm:cxn modelId="{55751483-6C7A-4C6D-BA90-F8E0B4B698F4}" type="presOf" srcId="{84D5D75F-C0D1-4F8F-9E66-C3647BF3BB73}" destId="{04401310-F71B-4A49-8519-B83A9B283572}" srcOrd="1" destOrd="0" presId="urn:microsoft.com/office/officeart/2005/8/layout/venn2"/>
    <dgm:cxn modelId="{11715C2A-3A58-4EED-A448-ED9D08EF9F37}" type="presOf" srcId="{0CA24456-7DBC-4CC3-979B-8EAF1AE16126}" destId="{BB17DD2B-50C2-45BF-A111-ADB6595902C8}" srcOrd="1" destOrd="0" presId="urn:microsoft.com/office/officeart/2005/8/layout/venn2"/>
    <dgm:cxn modelId="{5DB0BC5E-2B1A-481E-9763-11466F3439E3}" type="presOf" srcId="{8E54C8DE-D6E1-4200-8969-DE014585BF3F}" destId="{015E451E-85EC-42DA-A7CE-3E6D6C793A03}" srcOrd="1" destOrd="0" presId="urn:microsoft.com/office/officeart/2005/8/layout/venn2"/>
    <dgm:cxn modelId="{1A2DF0DA-8185-4BC8-B786-92AF8A3F68C8}" type="presOf" srcId="{84D5D75F-C0D1-4F8F-9E66-C3647BF3BB73}" destId="{B858242C-FC2A-45CC-840E-ABDFC7D30A09}" srcOrd="0" destOrd="0" presId="urn:microsoft.com/office/officeart/2005/8/layout/venn2"/>
    <dgm:cxn modelId="{1F4DD33B-792F-4315-8EB3-E0F8C30ACAD2}" type="presOf" srcId="{BB94FC49-3CA5-44A3-AC59-263806D8A0FF}" destId="{0A80001C-D59C-4C20-B4BA-C9F05BE818EB}" srcOrd="0" destOrd="0" presId="urn:microsoft.com/office/officeart/2005/8/layout/venn2"/>
    <dgm:cxn modelId="{3CD3A944-CC34-470E-BF4C-391CAED173F2}" type="presOf" srcId="{BA6746A8-1DCB-4AD6-B51C-8FF7180AE3CB}" destId="{8DA583C1-4472-4203-84C6-9AB525448FEC}" srcOrd="0" destOrd="0" presId="urn:microsoft.com/office/officeart/2005/8/layout/venn2"/>
    <dgm:cxn modelId="{C9CAFDFA-8497-4414-A859-E99210FFC7DA}" type="presOf" srcId="{8C43E6DB-907E-4065-B979-225E64187A08}" destId="{9F1B199E-5BB9-44F3-858C-A48B03789BBF}" srcOrd="1" destOrd="0" presId="urn:microsoft.com/office/officeart/2005/8/layout/venn2"/>
    <dgm:cxn modelId="{33ED170F-0195-4E76-B028-D6D044DEC8DF}" srcId="{BA6746A8-1DCB-4AD6-B51C-8FF7180AE3CB}" destId="{0CA24456-7DBC-4CC3-979B-8EAF1AE16126}" srcOrd="2" destOrd="0" parTransId="{5177C22D-2A0F-4485-93A6-BA769B495713}" sibTransId="{41DBEFFF-0DFA-4A09-9923-6CB0CF6FC4F9}"/>
    <dgm:cxn modelId="{835FD3A3-FDD7-40C0-9B5D-73F543996E76}" type="presParOf" srcId="{8DA583C1-4472-4203-84C6-9AB525448FEC}" destId="{01BB93A4-06C8-4DAC-9DA7-A418A72E1780}" srcOrd="0" destOrd="0" presId="urn:microsoft.com/office/officeart/2005/8/layout/venn2"/>
    <dgm:cxn modelId="{AB43B9B5-3990-482A-8A62-97C359227C73}" type="presParOf" srcId="{01BB93A4-06C8-4DAC-9DA7-A418A72E1780}" destId="{633EB514-015D-4100-8452-806C289818BB}" srcOrd="0" destOrd="0" presId="urn:microsoft.com/office/officeart/2005/8/layout/venn2"/>
    <dgm:cxn modelId="{12FF9E67-FD97-4F5A-B974-61D94C0B56DE}" type="presParOf" srcId="{01BB93A4-06C8-4DAC-9DA7-A418A72E1780}" destId="{015E451E-85EC-42DA-A7CE-3E6D6C793A03}" srcOrd="1" destOrd="0" presId="urn:microsoft.com/office/officeart/2005/8/layout/venn2"/>
    <dgm:cxn modelId="{28327816-48D2-42D4-904D-688F84BCDB64}" type="presParOf" srcId="{8DA583C1-4472-4203-84C6-9AB525448FEC}" destId="{69127BF2-DF40-4380-8967-51256FEBD130}" srcOrd="1" destOrd="0" presId="urn:microsoft.com/office/officeart/2005/8/layout/venn2"/>
    <dgm:cxn modelId="{A08201AF-A756-4390-A998-167FD198E596}" type="presParOf" srcId="{69127BF2-DF40-4380-8967-51256FEBD130}" destId="{BCA060D8-37C4-41E6-910A-93A34D71DDE0}" srcOrd="0" destOrd="0" presId="urn:microsoft.com/office/officeart/2005/8/layout/venn2"/>
    <dgm:cxn modelId="{E9EB7650-D652-42A5-9AA0-D3A3E6F1B546}" type="presParOf" srcId="{69127BF2-DF40-4380-8967-51256FEBD130}" destId="{9F1B199E-5BB9-44F3-858C-A48B03789BBF}" srcOrd="1" destOrd="0" presId="urn:microsoft.com/office/officeart/2005/8/layout/venn2"/>
    <dgm:cxn modelId="{2CCABBCB-819A-48D2-B7AC-79C9EE83933F}" type="presParOf" srcId="{8DA583C1-4472-4203-84C6-9AB525448FEC}" destId="{5035FADB-D1C2-4F0A-8C2A-B19865DB4521}" srcOrd="2" destOrd="0" presId="urn:microsoft.com/office/officeart/2005/8/layout/venn2"/>
    <dgm:cxn modelId="{5725DB90-AAB1-4211-83DC-F01F9CE7F953}" type="presParOf" srcId="{5035FADB-D1C2-4F0A-8C2A-B19865DB4521}" destId="{F919CE63-AB27-4DF3-B7F0-5C494264964E}" srcOrd="0" destOrd="0" presId="urn:microsoft.com/office/officeart/2005/8/layout/venn2"/>
    <dgm:cxn modelId="{58CB3105-5FBE-4C3D-8174-8BAC9EB078D3}" type="presParOf" srcId="{5035FADB-D1C2-4F0A-8C2A-B19865DB4521}" destId="{BB17DD2B-50C2-45BF-A111-ADB6595902C8}" srcOrd="1" destOrd="0" presId="urn:microsoft.com/office/officeart/2005/8/layout/venn2"/>
    <dgm:cxn modelId="{A16982A5-7873-4925-B48C-5C79DED96033}" type="presParOf" srcId="{8DA583C1-4472-4203-84C6-9AB525448FEC}" destId="{2E172E29-8779-4887-A3DE-2E03767E56A3}" srcOrd="3" destOrd="0" presId="urn:microsoft.com/office/officeart/2005/8/layout/venn2"/>
    <dgm:cxn modelId="{08EE66A9-E0C0-4FBB-A983-9C067DF84358}" type="presParOf" srcId="{2E172E29-8779-4887-A3DE-2E03767E56A3}" destId="{174D6750-971D-4901-B0C5-D4347A0C52D5}" srcOrd="0" destOrd="0" presId="urn:microsoft.com/office/officeart/2005/8/layout/venn2"/>
    <dgm:cxn modelId="{EA054E3E-92EE-46AF-9B29-4F3766F06642}" type="presParOf" srcId="{2E172E29-8779-4887-A3DE-2E03767E56A3}" destId="{E1EC6E67-E78B-41C9-B300-27EE2BBE5057}" srcOrd="1" destOrd="0" presId="urn:microsoft.com/office/officeart/2005/8/layout/venn2"/>
    <dgm:cxn modelId="{2603138C-7671-408C-AA12-33046ACE45E3}" type="presParOf" srcId="{8DA583C1-4472-4203-84C6-9AB525448FEC}" destId="{AD810608-C3EA-4377-B2F0-C4FFDDD9FDD5}" srcOrd="4" destOrd="0" presId="urn:microsoft.com/office/officeart/2005/8/layout/venn2"/>
    <dgm:cxn modelId="{A5588A1D-B5A0-4490-A805-1E0EA77CEA66}" type="presParOf" srcId="{AD810608-C3EA-4377-B2F0-C4FFDDD9FDD5}" destId="{0A80001C-D59C-4C20-B4BA-C9F05BE818EB}" srcOrd="0" destOrd="0" presId="urn:microsoft.com/office/officeart/2005/8/layout/venn2"/>
    <dgm:cxn modelId="{50ADE56F-71D4-410F-AF77-8BBEE4A75351}" type="presParOf" srcId="{AD810608-C3EA-4377-B2F0-C4FFDDD9FDD5}" destId="{BACA444C-9F4F-4724-A8B8-41A48C7A2720}" srcOrd="1" destOrd="0" presId="urn:microsoft.com/office/officeart/2005/8/layout/venn2"/>
    <dgm:cxn modelId="{8A18E376-5889-4944-BEE9-3A1349C7D296}" type="presParOf" srcId="{8DA583C1-4472-4203-84C6-9AB525448FEC}" destId="{84279BC1-69F0-4E0E-8457-8EEF8FB130E2}" srcOrd="5" destOrd="0" presId="urn:microsoft.com/office/officeart/2005/8/layout/venn2"/>
    <dgm:cxn modelId="{CEE3DEEB-3AD3-429F-89ED-FD4491042D20}" type="presParOf" srcId="{84279BC1-69F0-4E0E-8457-8EEF8FB130E2}" destId="{B858242C-FC2A-45CC-840E-ABDFC7D30A09}" srcOrd="0" destOrd="0" presId="urn:microsoft.com/office/officeart/2005/8/layout/venn2"/>
    <dgm:cxn modelId="{0297B1E2-F519-4F90-A61B-A6E0B3E9B700}" type="presParOf" srcId="{84279BC1-69F0-4E0E-8457-8EEF8FB130E2}" destId="{04401310-F71B-4A49-8519-B83A9B28357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DBB06-6D35-46B8-9855-F1A967FF60D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E9B1A114-0603-4189-AAF3-135F92E6A5E0}">
      <dgm:prSet phldrT="[Tekst]"/>
      <dgm:spPr/>
      <dgm:t>
        <a:bodyPr/>
        <a:lstStyle/>
        <a:p>
          <a:r>
            <a:rPr lang="hr-HR" dirty="0"/>
            <a:t>ASTEROIDI </a:t>
          </a:r>
        </a:p>
        <a:p>
          <a:r>
            <a:rPr lang="hr-HR" dirty="0"/>
            <a:t>su </a:t>
          </a:r>
          <a:r>
            <a:rPr lang="hr-HR" dirty="0" err="1"/>
            <a:t>planetolika</a:t>
          </a:r>
          <a:r>
            <a:rPr lang="hr-HR" dirty="0"/>
            <a:t> tijela koja se kreću oko Sunca</a:t>
          </a:r>
        </a:p>
      </dgm:t>
    </dgm:pt>
    <dgm:pt modelId="{9E260B8E-6728-4240-8104-51D15047ABED}" type="parTrans" cxnId="{8A4558CC-71B7-42C1-BFB3-854D3CD85800}">
      <dgm:prSet/>
      <dgm:spPr/>
      <dgm:t>
        <a:bodyPr/>
        <a:lstStyle/>
        <a:p>
          <a:endParaRPr lang="hr-HR"/>
        </a:p>
      </dgm:t>
    </dgm:pt>
    <dgm:pt modelId="{7620DD89-4CA2-448A-A476-CD84913EC1F7}" type="sibTrans" cxnId="{8A4558CC-71B7-42C1-BFB3-854D3CD85800}">
      <dgm:prSet/>
      <dgm:spPr>
        <a:blipFill rotWithShape="0">
          <a:blip xmlns:r="http://schemas.openxmlformats.org/officeDocument/2006/relationships" r:embed="rId1"/>
          <a:srcRect/>
          <a:stretch>
            <a:fillRect l="-45000" r="-45000"/>
          </a:stretch>
        </a:blipFill>
      </dgm:spPr>
      <dgm:t>
        <a:bodyPr/>
        <a:lstStyle/>
        <a:p>
          <a:endParaRPr lang="hr-HR"/>
        </a:p>
      </dgm:t>
    </dgm:pt>
    <dgm:pt modelId="{2F86BE9F-8B8F-4DC6-9BE0-EF4CC5407E47}">
      <dgm:prSet phldrT="[Tekst]" phldr="1"/>
      <dgm:spPr/>
      <dgm:t>
        <a:bodyPr/>
        <a:lstStyle/>
        <a:p>
          <a:endParaRPr lang="hr-HR"/>
        </a:p>
      </dgm:t>
    </dgm:pt>
    <dgm:pt modelId="{AEF1CB70-5401-4F49-91DA-BCA3EB0A3539}" type="parTrans" cxnId="{A7E1FFD4-D14F-41C9-844F-5FFBC09C5D8D}">
      <dgm:prSet/>
      <dgm:spPr/>
      <dgm:t>
        <a:bodyPr/>
        <a:lstStyle/>
        <a:p>
          <a:endParaRPr lang="hr-HR"/>
        </a:p>
      </dgm:t>
    </dgm:pt>
    <dgm:pt modelId="{1B8D91D8-3555-4612-A67C-88F099AF7CBA}" type="sibTrans" cxnId="{A7E1FFD4-D14F-41C9-844F-5FFBC09C5D8D}">
      <dgm:prSet/>
      <dgm:spPr/>
      <dgm:t>
        <a:bodyPr/>
        <a:lstStyle/>
        <a:p>
          <a:endParaRPr lang="hr-HR"/>
        </a:p>
      </dgm:t>
    </dgm:pt>
    <dgm:pt modelId="{EA95323A-F224-44BB-B371-80A277563750}">
      <dgm:prSet phldrT="[Tekst]"/>
      <dgm:spPr/>
      <dgm:t>
        <a:bodyPr/>
        <a:lstStyle/>
        <a:p>
          <a:r>
            <a:rPr lang="hr-HR" dirty="0"/>
            <a:t>KOMETI se sastoje od leda  i stijena.</a:t>
          </a:r>
        </a:p>
      </dgm:t>
    </dgm:pt>
    <dgm:pt modelId="{52F57E55-DD3F-4EE1-B60E-6ED46802CA19}" type="parTrans" cxnId="{3E181BE6-8D30-45C2-8D52-B2F0BA4A8124}">
      <dgm:prSet/>
      <dgm:spPr/>
      <dgm:t>
        <a:bodyPr/>
        <a:lstStyle/>
        <a:p>
          <a:endParaRPr lang="hr-HR"/>
        </a:p>
      </dgm:t>
    </dgm:pt>
    <dgm:pt modelId="{A1AE90B8-FCC4-4F61-85F1-83F3C9B4E145}" type="sibTrans" cxnId="{3E181BE6-8D30-45C2-8D52-B2F0BA4A8124}">
      <dgm:prSet/>
      <dgm:spPr>
        <a:blipFill rotWithShape="0">
          <a:blip xmlns:r="http://schemas.openxmlformats.org/officeDocument/2006/relationships" r:embed="rId2"/>
          <a:srcRect/>
          <a:stretch>
            <a:fillRect l="-40000" r="-40000"/>
          </a:stretch>
        </a:blipFill>
      </dgm:spPr>
      <dgm:t>
        <a:bodyPr/>
        <a:lstStyle/>
        <a:p>
          <a:endParaRPr lang="hr-HR"/>
        </a:p>
      </dgm:t>
    </dgm:pt>
    <dgm:pt modelId="{89DD7A38-192B-4EE5-A23A-77156398B86B}">
      <dgm:prSet phldrT="[Tekst]" phldr="1"/>
      <dgm:spPr/>
      <dgm:t>
        <a:bodyPr/>
        <a:lstStyle/>
        <a:p>
          <a:endParaRPr lang="hr-HR"/>
        </a:p>
      </dgm:t>
    </dgm:pt>
    <dgm:pt modelId="{3E40B7D4-B5B7-480A-A158-F5F29D877F09}" type="parTrans" cxnId="{2035850A-8240-4422-AC38-98C77AE22EC3}">
      <dgm:prSet/>
      <dgm:spPr/>
      <dgm:t>
        <a:bodyPr/>
        <a:lstStyle/>
        <a:p>
          <a:endParaRPr lang="hr-HR"/>
        </a:p>
      </dgm:t>
    </dgm:pt>
    <dgm:pt modelId="{E67B64E7-7B8E-4FEA-B0DF-64D14FFA26A6}" type="sibTrans" cxnId="{2035850A-8240-4422-AC38-98C77AE22EC3}">
      <dgm:prSet/>
      <dgm:spPr/>
      <dgm:t>
        <a:bodyPr/>
        <a:lstStyle/>
        <a:p>
          <a:endParaRPr lang="hr-HR"/>
        </a:p>
      </dgm:t>
    </dgm:pt>
    <dgm:pt modelId="{22F63A8B-71EA-4B3D-9CCE-931592095D1C}">
      <dgm:prSet phldrT="[Tekst]"/>
      <dgm:spPr/>
      <dgm:t>
        <a:bodyPr/>
        <a:lstStyle/>
        <a:p>
          <a:r>
            <a:rPr lang="hr-HR" dirty="0"/>
            <a:t>METEORI su svemirska tijela koja udaraju u Zemljinu atmosferu.  </a:t>
          </a:r>
        </a:p>
      </dgm:t>
    </dgm:pt>
    <dgm:pt modelId="{85C4C2D2-87A3-4FCD-A584-069F68E4EB75}" type="parTrans" cxnId="{C4EBECE9-EE83-4374-ABDD-FA7B3A19CD59}">
      <dgm:prSet/>
      <dgm:spPr/>
      <dgm:t>
        <a:bodyPr/>
        <a:lstStyle/>
        <a:p>
          <a:endParaRPr lang="hr-HR"/>
        </a:p>
      </dgm:t>
    </dgm:pt>
    <dgm:pt modelId="{CB94E8F9-235D-4F4B-BBE3-C483D91D24FB}" type="sibTrans" cxnId="{C4EBECE9-EE83-4374-ABDD-FA7B3A19CD59}">
      <dgm:prSet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D71C601F-13EC-451A-B47B-8608B89B70C4}">
      <dgm:prSet phldrT="[Tekst]" phldr="1"/>
      <dgm:spPr/>
      <dgm:t>
        <a:bodyPr/>
        <a:lstStyle/>
        <a:p>
          <a:endParaRPr lang="hr-HR"/>
        </a:p>
      </dgm:t>
    </dgm:pt>
    <dgm:pt modelId="{6BB302B3-69D8-41BE-9BB2-7399F06B8F32}" type="parTrans" cxnId="{956F6034-4E27-4CE7-B869-DE260DDBBDED}">
      <dgm:prSet/>
      <dgm:spPr/>
      <dgm:t>
        <a:bodyPr/>
        <a:lstStyle/>
        <a:p>
          <a:endParaRPr lang="hr-HR"/>
        </a:p>
      </dgm:t>
    </dgm:pt>
    <dgm:pt modelId="{E625DBC0-4E8C-4331-9F2B-6D5AFFCC0805}" type="sibTrans" cxnId="{956F6034-4E27-4CE7-B869-DE260DDBBDED}">
      <dgm:prSet/>
      <dgm:spPr/>
      <dgm:t>
        <a:bodyPr/>
        <a:lstStyle/>
        <a:p>
          <a:endParaRPr lang="hr-HR"/>
        </a:p>
      </dgm:t>
    </dgm:pt>
    <dgm:pt modelId="{17172722-3171-40A5-A478-0DD3553D28AB}" type="pres">
      <dgm:prSet presAssocID="{5A9DBB06-6D35-46B8-9855-F1A967FF60D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D8BB964-AF12-4772-BB2F-32AB15B2A17B}" type="pres">
      <dgm:prSet presAssocID="{E9B1A114-0603-4189-AAF3-135F92E6A5E0}" presName="composite" presStyleCnt="0"/>
      <dgm:spPr/>
    </dgm:pt>
    <dgm:pt modelId="{3C1CDF8B-89EE-424F-BBB4-456FECEC9F6C}" type="pres">
      <dgm:prSet presAssocID="{E9B1A114-0603-4189-AAF3-135F92E6A5E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F23DEA-0CBD-40DA-AF81-635D31A45A79}" type="pres">
      <dgm:prSet presAssocID="{E9B1A114-0603-4189-AAF3-135F92E6A5E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037BBA-5F2F-4CC9-8426-E09E662ED22B}" type="pres">
      <dgm:prSet presAssocID="{E9B1A114-0603-4189-AAF3-135F92E6A5E0}" presName="BalanceSpacing" presStyleCnt="0"/>
      <dgm:spPr/>
    </dgm:pt>
    <dgm:pt modelId="{384725D0-880B-4404-B810-D700606137CD}" type="pres">
      <dgm:prSet presAssocID="{E9B1A114-0603-4189-AAF3-135F92E6A5E0}" presName="BalanceSpacing1" presStyleCnt="0"/>
      <dgm:spPr/>
    </dgm:pt>
    <dgm:pt modelId="{6C1772D5-332A-4BF4-B1AE-732E3C11D9B0}" type="pres">
      <dgm:prSet presAssocID="{7620DD89-4CA2-448A-A476-CD84913EC1F7}" presName="Accent1Text" presStyleLbl="node1" presStyleIdx="1" presStyleCnt="6" custLinFactX="100000" custLinFactNeighborX="111667" custLinFactNeighborY="-564"/>
      <dgm:spPr/>
      <dgm:t>
        <a:bodyPr/>
        <a:lstStyle/>
        <a:p>
          <a:endParaRPr lang="hr-HR"/>
        </a:p>
      </dgm:t>
    </dgm:pt>
    <dgm:pt modelId="{6B6E8326-6C49-4FB8-B7D2-5F398CF10263}" type="pres">
      <dgm:prSet presAssocID="{7620DD89-4CA2-448A-A476-CD84913EC1F7}" presName="spaceBetweenRectangles" presStyleCnt="0"/>
      <dgm:spPr/>
    </dgm:pt>
    <dgm:pt modelId="{C08773ED-8667-4B01-8FBE-E8FFB7877725}" type="pres">
      <dgm:prSet presAssocID="{EA95323A-F224-44BB-B371-80A277563750}" presName="composite" presStyleCnt="0"/>
      <dgm:spPr/>
    </dgm:pt>
    <dgm:pt modelId="{83825034-2E3F-4D9B-B003-7F31B909DD74}" type="pres">
      <dgm:prSet presAssocID="{EA95323A-F224-44BB-B371-80A27756375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E7A61A-7E29-475F-87E7-516B82928808}" type="pres">
      <dgm:prSet presAssocID="{EA95323A-F224-44BB-B371-80A27756375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5BE8F2-6177-4193-81AB-55C1C052C107}" type="pres">
      <dgm:prSet presAssocID="{EA95323A-F224-44BB-B371-80A277563750}" presName="BalanceSpacing" presStyleCnt="0"/>
      <dgm:spPr/>
    </dgm:pt>
    <dgm:pt modelId="{B3520B96-961C-402A-B84C-C299950FF106}" type="pres">
      <dgm:prSet presAssocID="{EA95323A-F224-44BB-B371-80A277563750}" presName="BalanceSpacing1" presStyleCnt="0"/>
      <dgm:spPr/>
    </dgm:pt>
    <dgm:pt modelId="{7287D275-920D-4C13-9886-FE26F1D44BDE}" type="pres">
      <dgm:prSet presAssocID="{A1AE90B8-FCC4-4F61-85F1-83F3C9B4E145}" presName="Accent1Text" presStyleLbl="node1" presStyleIdx="3" presStyleCnt="6" custLinFactX="-100000" custLinFactNeighborX="-112509" custLinFactNeighborY="-2342"/>
      <dgm:spPr/>
      <dgm:t>
        <a:bodyPr/>
        <a:lstStyle/>
        <a:p>
          <a:endParaRPr lang="hr-HR"/>
        </a:p>
      </dgm:t>
    </dgm:pt>
    <dgm:pt modelId="{FFFA582E-064E-4EE5-BD4D-A185077E2465}" type="pres">
      <dgm:prSet presAssocID="{A1AE90B8-FCC4-4F61-85F1-83F3C9B4E145}" presName="spaceBetweenRectangles" presStyleCnt="0"/>
      <dgm:spPr/>
    </dgm:pt>
    <dgm:pt modelId="{3DA7E658-6B0B-447F-A118-6ABECDC9AEAA}" type="pres">
      <dgm:prSet presAssocID="{22F63A8B-71EA-4B3D-9CCE-931592095D1C}" presName="composite" presStyleCnt="0"/>
      <dgm:spPr/>
    </dgm:pt>
    <dgm:pt modelId="{1CDF8085-7288-42ED-A389-052F1F5E2315}" type="pres">
      <dgm:prSet presAssocID="{22F63A8B-71EA-4B3D-9CCE-931592095D1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EF08F2-1921-4890-BE5E-A77124E068C9}" type="pres">
      <dgm:prSet presAssocID="{22F63A8B-71EA-4B3D-9CCE-931592095D1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5441CE-FF8B-4D39-87C3-426E0657B3D3}" type="pres">
      <dgm:prSet presAssocID="{22F63A8B-71EA-4B3D-9CCE-931592095D1C}" presName="BalanceSpacing" presStyleCnt="0"/>
      <dgm:spPr/>
    </dgm:pt>
    <dgm:pt modelId="{94B22354-6304-46B8-80EF-628BAAD837E8}" type="pres">
      <dgm:prSet presAssocID="{22F63A8B-71EA-4B3D-9CCE-931592095D1C}" presName="BalanceSpacing1" presStyleCnt="0"/>
      <dgm:spPr/>
    </dgm:pt>
    <dgm:pt modelId="{5CEE21A9-4194-4E30-A4FE-CB4F16D750FE}" type="pres">
      <dgm:prSet presAssocID="{CB94E8F9-235D-4F4B-BBE3-C483D91D24FB}" presName="Accent1Text" presStyleLbl="node1" presStyleIdx="5" presStyleCnt="6" custLinFactX="100000" custLinFactNeighborX="112513" custLinFactNeighborY="938"/>
      <dgm:spPr/>
      <dgm:t>
        <a:bodyPr/>
        <a:lstStyle/>
        <a:p>
          <a:endParaRPr lang="hr-HR"/>
        </a:p>
      </dgm:t>
    </dgm:pt>
  </dgm:ptLst>
  <dgm:cxnLst>
    <dgm:cxn modelId="{A7E1FFD4-D14F-41C9-844F-5FFBC09C5D8D}" srcId="{E9B1A114-0603-4189-AAF3-135F92E6A5E0}" destId="{2F86BE9F-8B8F-4DC6-9BE0-EF4CC5407E47}" srcOrd="0" destOrd="0" parTransId="{AEF1CB70-5401-4F49-91DA-BCA3EB0A3539}" sibTransId="{1B8D91D8-3555-4612-A67C-88F099AF7CBA}"/>
    <dgm:cxn modelId="{9D20D2F0-C254-4DF1-A22B-2DC08B3005A0}" type="presOf" srcId="{D71C601F-13EC-451A-B47B-8608B89B70C4}" destId="{05EF08F2-1921-4890-BE5E-A77124E068C9}" srcOrd="0" destOrd="0" presId="urn:microsoft.com/office/officeart/2008/layout/AlternatingHexagons"/>
    <dgm:cxn modelId="{2035850A-8240-4422-AC38-98C77AE22EC3}" srcId="{EA95323A-F224-44BB-B371-80A277563750}" destId="{89DD7A38-192B-4EE5-A23A-77156398B86B}" srcOrd="0" destOrd="0" parTransId="{3E40B7D4-B5B7-480A-A158-F5F29D877F09}" sibTransId="{E67B64E7-7B8E-4FEA-B0DF-64D14FFA26A6}"/>
    <dgm:cxn modelId="{89D70444-ACB6-438C-92D8-521E00D77C2E}" type="presOf" srcId="{EA95323A-F224-44BB-B371-80A277563750}" destId="{83825034-2E3F-4D9B-B003-7F31B909DD74}" srcOrd="0" destOrd="0" presId="urn:microsoft.com/office/officeart/2008/layout/AlternatingHexagons"/>
    <dgm:cxn modelId="{14115CEE-5E68-469F-9D33-A9C6E0C0CA8B}" type="presOf" srcId="{89DD7A38-192B-4EE5-A23A-77156398B86B}" destId="{8DE7A61A-7E29-475F-87E7-516B82928808}" srcOrd="0" destOrd="0" presId="urn:microsoft.com/office/officeart/2008/layout/AlternatingHexagons"/>
    <dgm:cxn modelId="{D9F5EAFF-1BC9-4A01-AF1D-9B580F723DEC}" type="presOf" srcId="{2F86BE9F-8B8F-4DC6-9BE0-EF4CC5407E47}" destId="{E2F23DEA-0CBD-40DA-AF81-635D31A45A79}" srcOrd="0" destOrd="0" presId="urn:microsoft.com/office/officeart/2008/layout/AlternatingHexagons"/>
    <dgm:cxn modelId="{956F6034-4E27-4CE7-B869-DE260DDBBDED}" srcId="{22F63A8B-71EA-4B3D-9CCE-931592095D1C}" destId="{D71C601F-13EC-451A-B47B-8608B89B70C4}" srcOrd="0" destOrd="0" parTransId="{6BB302B3-69D8-41BE-9BB2-7399F06B8F32}" sibTransId="{E625DBC0-4E8C-4331-9F2B-6D5AFFCC0805}"/>
    <dgm:cxn modelId="{8A4558CC-71B7-42C1-BFB3-854D3CD85800}" srcId="{5A9DBB06-6D35-46B8-9855-F1A967FF60DD}" destId="{E9B1A114-0603-4189-AAF3-135F92E6A5E0}" srcOrd="0" destOrd="0" parTransId="{9E260B8E-6728-4240-8104-51D15047ABED}" sibTransId="{7620DD89-4CA2-448A-A476-CD84913EC1F7}"/>
    <dgm:cxn modelId="{8705196C-B017-44B1-BF5E-EBF479BD0A8B}" type="presOf" srcId="{E9B1A114-0603-4189-AAF3-135F92E6A5E0}" destId="{3C1CDF8B-89EE-424F-BBB4-456FECEC9F6C}" srcOrd="0" destOrd="0" presId="urn:microsoft.com/office/officeart/2008/layout/AlternatingHexagons"/>
    <dgm:cxn modelId="{618460BA-9F05-47AD-84D9-5BD437F30343}" type="presOf" srcId="{22F63A8B-71EA-4B3D-9CCE-931592095D1C}" destId="{1CDF8085-7288-42ED-A389-052F1F5E2315}" srcOrd="0" destOrd="0" presId="urn:microsoft.com/office/officeart/2008/layout/AlternatingHexagons"/>
    <dgm:cxn modelId="{4443E5CC-3F66-4816-8294-043652DE22E6}" type="presOf" srcId="{7620DD89-4CA2-448A-A476-CD84913EC1F7}" destId="{6C1772D5-332A-4BF4-B1AE-732E3C11D9B0}" srcOrd="0" destOrd="0" presId="urn:microsoft.com/office/officeart/2008/layout/AlternatingHexagons"/>
    <dgm:cxn modelId="{DF60AAD4-7722-49AD-87A6-EF4E28E6D3FC}" type="presOf" srcId="{CB94E8F9-235D-4F4B-BBE3-C483D91D24FB}" destId="{5CEE21A9-4194-4E30-A4FE-CB4F16D750FE}" srcOrd="0" destOrd="0" presId="urn:microsoft.com/office/officeart/2008/layout/AlternatingHexagons"/>
    <dgm:cxn modelId="{6CB60D96-1635-418B-AAF0-58565C51D95A}" type="presOf" srcId="{A1AE90B8-FCC4-4F61-85F1-83F3C9B4E145}" destId="{7287D275-920D-4C13-9886-FE26F1D44BDE}" srcOrd="0" destOrd="0" presId="urn:microsoft.com/office/officeart/2008/layout/AlternatingHexagons"/>
    <dgm:cxn modelId="{C4EBECE9-EE83-4374-ABDD-FA7B3A19CD59}" srcId="{5A9DBB06-6D35-46B8-9855-F1A967FF60DD}" destId="{22F63A8B-71EA-4B3D-9CCE-931592095D1C}" srcOrd="2" destOrd="0" parTransId="{85C4C2D2-87A3-4FCD-A584-069F68E4EB75}" sibTransId="{CB94E8F9-235D-4F4B-BBE3-C483D91D24FB}"/>
    <dgm:cxn modelId="{3E181BE6-8D30-45C2-8D52-B2F0BA4A8124}" srcId="{5A9DBB06-6D35-46B8-9855-F1A967FF60DD}" destId="{EA95323A-F224-44BB-B371-80A277563750}" srcOrd="1" destOrd="0" parTransId="{52F57E55-DD3F-4EE1-B60E-6ED46802CA19}" sibTransId="{A1AE90B8-FCC4-4F61-85F1-83F3C9B4E145}"/>
    <dgm:cxn modelId="{840A579D-61EA-4A85-89C4-55258B957AAE}" type="presOf" srcId="{5A9DBB06-6D35-46B8-9855-F1A967FF60DD}" destId="{17172722-3171-40A5-A478-0DD3553D28AB}" srcOrd="0" destOrd="0" presId="urn:microsoft.com/office/officeart/2008/layout/AlternatingHexagons"/>
    <dgm:cxn modelId="{F2325623-C7A1-4BA7-A3E8-E74716FD2434}" type="presParOf" srcId="{17172722-3171-40A5-A478-0DD3553D28AB}" destId="{0D8BB964-AF12-4772-BB2F-32AB15B2A17B}" srcOrd="0" destOrd="0" presId="urn:microsoft.com/office/officeart/2008/layout/AlternatingHexagons"/>
    <dgm:cxn modelId="{8D0267D3-D598-494C-9B25-3F8C793942E2}" type="presParOf" srcId="{0D8BB964-AF12-4772-BB2F-32AB15B2A17B}" destId="{3C1CDF8B-89EE-424F-BBB4-456FECEC9F6C}" srcOrd="0" destOrd="0" presId="urn:microsoft.com/office/officeart/2008/layout/AlternatingHexagons"/>
    <dgm:cxn modelId="{1E2EAAA3-4E33-4E17-BEA9-9FF0AB974F91}" type="presParOf" srcId="{0D8BB964-AF12-4772-BB2F-32AB15B2A17B}" destId="{E2F23DEA-0CBD-40DA-AF81-635D31A45A79}" srcOrd="1" destOrd="0" presId="urn:microsoft.com/office/officeart/2008/layout/AlternatingHexagons"/>
    <dgm:cxn modelId="{E6399FE4-47A9-45D3-BCD6-617F8A036D55}" type="presParOf" srcId="{0D8BB964-AF12-4772-BB2F-32AB15B2A17B}" destId="{77037BBA-5F2F-4CC9-8426-E09E662ED22B}" srcOrd="2" destOrd="0" presId="urn:microsoft.com/office/officeart/2008/layout/AlternatingHexagons"/>
    <dgm:cxn modelId="{2C167D21-088B-4D5D-B82F-54307246B8E6}" type="presParOf" srcId="{0D8BB964-AF12-4772-BB2F-32AB15B2A17B}" destId="{384725D0-880B-4404-B810-D700606137CD}" srcOrd="3" destOrd="0" presId="urn:microsoft.com/office/officeart/2008/layout/AlternatingHexagons"/>
    <dgm:cxn modelId="{D7CD3ECA-53C3-4C82-9160-A99D031B8DD1}" type="presParOf" srcId="{0D8BB964-AF12-4772-BB2F-32AB15B2A17B}" destId="{6C1772D5-332A-4BF4-B1AE-732E3C11D9B0}" srcOrd="4" destOrd="0" presId="urn:microsoft.com/office/officeart/2008/layout/AlternatingHexagons"/>
    <dgm:cxn modelId="{D7F4F927-E6F5-4586-BB5F-F2432457A62F}" type="presParOf" srcId="{17172722-3171-40A5-A478-0DD3553D28AB}" destId="{6B6E8326-6C49-4FB8-B7D2-5F398CF10263}" srcOrd="1" destOrd="0" presId="urn:microsoft.com/office/officeart/2008/layout/AlternatingHexagons"/>
    <dgm:cxn modelId="{E8D38108-DDEE-45CB-BCFC-DADADB7F8018}" type="presParOf" srcId="{17172722-3171-40A5-A478-0DD3553D28AB}" destId="{C08773ED-8667-4B01-8FBE-E8FFB7877725}" srcOrd="2" destOrd="0" presId="urn:microsoft.com/office/officeart/2008/layout/AlternatingHexagons"/>
    <dgm:cxn modelId="{1F93341E-DA25-4DC8-B2B5-E7B282BF8D75}" type="presParOf" srcId="{C08773ED-8667-4B01-8FBE-E8FFB7877725}" destId="{83825034-2E3F-4D9B-B003-7F31B909DD74}" srcOrd="0" destOrd="0" presId="urn:microsoft.com/office/officeart/2008/layout/AlternatingHexagons"/>
    <dgm:cxn modelId="{B4F64064-6195-4B15-B117-09375462049E}" type="presParOf" srcId="{C08773ED-8667-4B01-8FBE-E8FFB7877725}" destId="{8DE7A61A-7E29-475F-87E7-516B82928808}" srcOrd="1" destOrd="0" presId="urn:microsoft.com/office/officeart/2008/layout/AlternatingHexagons"/>
    <dgm:cxn modelId="{1C7A7915-CB52-4A7A-89F1-CB6CA84091A1}" type="presParOf" srcId="{C08773ED-8667-4B01-8FBE-E8FFB7877725}" destId="{A45BE8F2-6177-4193-81AB-55C1C052C107}" srcOrd="2" destOrd="0" presId="urn:microsoft.com/office/officeart/2008/layout/AlternatingHexagons"/>
    <dgm:cxn modelId="{4EDABDB9-2972-4B81-B836-13D28B936CE3}" type="presParOf" srcId="{C08773ED-8667-4B01-8FBE-E8FFB7877725}" destId="{B3520B96-961C-402A-B84C-C299950FF106}" srcOrd="3" destOrd="0" presId="urn:microsoft.com/office/officeart/2008/layout/AlternatingHexagons"/>
    <dgm:cxn modelId="{19F20DBF-602F-4121-ABF4-A9F2AC321FFA}" type="presParOf" srcId="{C08773ED-8667-4B01-8FBE-E8FFB7877725}" destId="{7287D275-920D-4C13-9886-FE26F1D44BDE}" srcOrd="4" destOrd="0" presId="urn:microsoft.com/office/officeart/2008/layout/AlternatingHexagons"/>
    <dgm:cxn modelId="{D620755B-F0F0-4911-9BB7-3E3AD5BEF740}" type="presParOf" srcId="{17172722-3171-40A5-A478-0DD3553D28AB}" destId="{FFFA582E-064E-4EE5-BD4D-A185077E2465}" srcOrd="3" destOrd="0" presId="urn:microsoft.com/office/officeart/2008/layout/AlternatingHexagons"/>
    <dgm:cxn modelId="{1620DACB-3F5C-4C7E-A7D6-836C7AFABB4A}" type="presParOf" srcId="{17172722-3171-40A5-A478-0DD3553D28AB}" destId="{3DA7E658-6B0B-447F-A118-6ABECDC9AEAA}" srcOrd="4" destOrd="0" presId="urn:microsoft.com/office/officeart/2008/layout/AlternatingHexagons"/>
    <dgm:cxn modelId="{CC06AC8C-10BF-4152-9A3E-40C405DE8B61}" type="presParOf" srcId="{3DA7E658-6B0B-447F-A118-6ABECDC9AEAA}" destId="{1CDF8085-7288-42ED-A389-052F1F5E2315}" srcOrd="0" destOrd="0" presId="urn:microsoft.com/office/officeart/2008/layout/AlternatingHexagons"/>
    <dgm:cxn modelId="{759D7E7D-892D-4365-BEA8-662DC514A36C}" type="presParOf" srcId="{3DA7E658-6B0B-447F-A118-6ABECDC9AEAA}" destId="{05EF08F2-1921-4890-BE5E-A77124E068C9}" srcOrd="1" destOrd="0" presId="urn:microsoft.com/office/officeart/2008/layout/AlternatingHexagons"/>
    <dgm:cxn modelId="{9D6D21D9-4BAA-4787-B732-83AFF85531BB}" type="presParOf" srcId="{3DA7E658-6B0B-447F-A118-6ABECDC9AEAA}" destId="{115441CE-FF8B-4D39-87C3-426E0657B3D3}" srcOrd="2" destOrd="0" presId="urn:microsoft.com/office/officeart/2008/layout/AlternatingHexagons"/>
    <dgm:cxn modelId="{4F641B77-3AA2-4085-AF31-A90B48D766FD}" type="presParOf" srcId="{3DA7E658-6B0B-447F-A118-6ABECDC9AEAA}" destId="{94B22354-6304-46B8-80EF-628BAAD837E8}" srcOrd="3" destOrd="0" presId="urn:microsoft.com/office/officeart/2008/layout/AlternatingHexagons"/>
    <dgm:cxn modelId="{05414DBA-F462-471F-AE10-02C7568D5D9C}" type="presParOf" srcId="{3DA7E658-6B0B-447F-A118-6ABECDC9AEAA}" destId="{5CEE21A9-4194-4E30-A4FE-CB4F16D750F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EB514-015D-4100-8452-806C289818BB}">
      <dsp:nvSpPr>
        <dsp:cNvPr id="0" name=""/>
        <dsp:cNvSpPr/>
      </dsp:nvSpPr>
      <dsp:spPr>
        <a:xfrm>
          <a:off x="1263158" y="0"/>
          <a:ext cx="5143500" cy="5143500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0501" y="257175"/>
        <a:ext cx="1928812" cy="514350"/>
      </dsp:txXfrm>
    </dsp:sp>
    <dsp:sp modelId="{BCA060D8-37C4-41E6-910A-93A34D71DDE0}">
      <dsp:nvSpPr>
        <dsp:cNvPr id="0" name=""/>
        <dsp:cNvSpPr/>
      </dsp:nvSpPr>
      <dsp:spPr>
        <a:xfrm>
          <a:off x="1648920" y="771524"/>
          <a:ext cx="4371975" cy="4371975"/>
        </a:xfrm>
        <a:prstGeom prst="ellipse">
          <a:avLst/>
        </a:prstGeom>
        <a:gradFill rotWithShape="0">
          <a:gsLst>
            <a:gs pos="0">
              <a:schemeClr val="accent5">
                <a:hueOff val="-420146"/>
                <a:satOff val="2731"/>
                <a:lumOff val="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20146"/>
                <a:satOff val="2731"/>
                <a:lumOff val="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2892200" y="1022913"/>
        <a:ext cx="1885414" cy="502777"/>
      </dsp:txXfrm>
    </dsp:sp>
    <dsp:sp modelId="{F919CE63-AB27-4DF3-B7F0-5C494264964E}">
      <dsp:nvSpPr>
        <dsp:cNvPr id="0" name=""/>
        <dsp:cNvSpPr/>
      </dsp:nvSpPr>
      <dsp:spPr>
        <a:xfrm>
          <a:off x="2034683" y="1543049"/>
          <a:ext cx="3600450" cy="3600450"/>
        </a:xfrm>
        <a:prstGeom prst="ellipse">
          <a:avLst/>
        </a:prstGeom>
        <a:gradFill rotWithShape="0">
          <a:gsLst>
            <a:gs pos="0">
              <a:schemeClr val="accent5">
                <a:hueOff val="-840293"/>
                <a:satOff val="5461"/>
                <a:lumOff val="7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840293"/>
                <a:satOff val="5461"/>
                <a:lumOff val="7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2903291" y="1791481"/>
        <a:ext cx="1863232" cy="496862"/>
      </dsp:txXfrm>
    </dsp:sp>
    <dsp:sp modelId="{174D6750-971D-4901-B0C5-D4347A0C52D5}">
      <dsp:nvSpPr>
        <dsp:cNvPr id="0" name=""/>
        <dsp:cNvSpPr/>
      </dsp:nvSpPr>
      <dsp:spPr>
        <a:xfrm>
          <a:off x="2420445" y="2314574"/>
          <a:ext cx="2828925" cy="2828925"/>
        </a:xfrm>
        <a:prstGeom prst="ellipse">
          <a:avLst/>
        </a:prstGeom>
        <a:gradFill rotWithShape="0">
          <a:gsLst>
            <a:gs pos="0">
              <a:schemeClr val="accent5">
                <a:hueOff val="-1260439"/>
                <a:satOff val="8192"/>
                <a:lumOff val="1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260439"/>
                <a:satOff val="8192"/>
                <a:lumOff val="1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3071098" y="2569178"/>
        <a:ext cx="1527619" cy="509206"/>
      </dsp:txXfrm>
    </dsp:sp>
    <dsp:sp modelId="{0A80001C-D59C-4C20-B4BA-C9F05BE818EB}">
      <dsp:nvSpPr>
        <dsp:cNvPr id="0" name=""/>
        <dsp:cNvSpPr/>
      </dsp:nvSpPr>
      <dsp:spPr>
        <a:xfrm>
          <a:off x="2806208" y="3086099"/>
          <a:ext cx="2057400" cy="2057400"/>
        </a:xfrm>
        <a:prstGeom prst="ellipse">
          <a:avLst/>
        </a:prstGeom>
        <a:gradFill rotWithShape="0">
          <a:gsLst>
            <a:gs pos="0">
              <a:schemeClr val="accent5">
                <a:hueOff val="-1680586"/>
                <a:satOff val="10922"/>
                <a:lumOff val="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680586"/>
                <a:satOff val="10922"/>
                <a:lumOff val="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3166253" y="3343274"/>
        <a:ext cx="1337310" cy="514350"/>
      </dsp:txXfrm>
    </dsp:sp>
    <dsp:sp modelId="{B858242C-FC2A-45CC-840E-ABDFC7D30A09}">
      <dsp:nvSpPr>
        <dsp:cNvPr id="0" name=""/>
        <dsp:cNvSpPr/>
      </dsp:nvSpPr>
      <dsp:spPr>
        <a:xfrm>
          <a:off x="3191970" y="3857625"/>
          <a:ext cx="1285875" cy="1285875"/>
        </a:xfrm>
        <a:prstGeom prst="ellipse">
          <a:avLst/>
        </a:prstGeom>
        <a:gradFill rotWithShape="0">
          <a:gsLst>
            <a:gs pos="0">
              <a:schemeClr val="accent5">
                <a:hueOff val="-2100732"/>
                <a:satOff val="13653"/>
                <a:lumOff val="19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100732"/>
                <a:satOff val="13653"/>
                <a:lumOff val="1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3380282" y="4179093"/>
        <a:ext cx="909250" cy="6429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CDF8B-89EE-424F-BBB4-456FECEC9F6C}">
      <dsp:nvSpPr>
        <dsp:cNvPr id="0" name=""/>
        <dsp:cNvSpPr/>
      </dsp:nvSpPr>
      <dsp:spPr>
        <a:xfrm rot="5400000">
          <a:off x="2690305" y="104470"/>
          <a:ext cx="1584245" cy="13782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ASTEROIDI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su </a:t>
          </a:r>
          <a:r>
            <a:rPr lang="hr-HR" sz="1100" kern="1200" dirty="0" err="1"/>
            <a:t>planetolika</a:t>
          </a:r>
          <a:r>
            <a:rPr lang="hr-HR" sz="1100" kern="1200" dirty="0"/>
            <a:t> tijela koja se kreću oko Sunca</a:t>
          </a:r>
        </a:p>
      </dsp:txBody>
      <dsp:txXfrm rot="5400000">
        <a:off x="2690305" y="104470"/>
        <a:ext cx="1584245" cy="1378293"/>
      </dsp:txXfrm>
    </dsp:sp>
    <dsp:sp modelId="{E2F23DEA-0CBD-40DA-AF81-635D31A45A79}">
      <dsp:nvSpPr>
        <dsp:cNvPr id="0" name=""/>
        <dsp:cNvSpPr/>
      </dsp:nvSpPr>
      <dsp:spPr>
        <a:xfrm>
          <a:off x="4213399" y="318343"/>
          <a:ext cx="1768017" cy="95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4213399" y="318343"/>
        <a:ext cx="1768017" cy="950547"/>
      </dsp:txXfrm>
    </dsp:sp>
    <dsp:sp modelId="{6C1772D5-332A-4BF4-B1AE-732E3C11D9B0}">
      <dsp:nvSpPr>
        <dsp:cNvPr id="0" name=""/>
        <dsp:cNvSpPr/>
      </dsp:nvSpPr>
      <dsp:spPr>
        <a:xfrm rot="5400000">
          <a:off x="4119141" y="102975"/>
          <a:ext cx="1584245" cy="137829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5400000">
        <a:off x="4119141" y="102975"/>
        <a:ext cx="1584245" cy="1378293"/>
      </dsp:txXfrm>
    </dsp:sp>
    <dsp:sp modelId="{83825034-2E3F-4D9B-B003-7F31B909DD74}">
      <dsp:nvSpPr>
        <dsp:cNvPr id="0" name=""/>
        <dsp:cNvSpPr/>
      </dsp:nvSpPr>
      <dsp:spPr>
        <a:xfrm rot="5400000">
          <a:off x="1943175" y="1449177"/>
          <a:ext cx="1584245" cy="13782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141765"/>
            <a:satOff val="-13746"/>
            <a:lumOff val="132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KOMETI se sastoje od leda  i stijena.</a:t>
          </a:r>
        </a:p>
      </dsp:txBody>
      <dsp:txXfrm rot="5400000">
        <a:off x="1943175" y="1449177"/>
        <a:ext cx="1584245" cy="1378293"/>
      </dsp:txXfrm>
    </dsp:sp>
    <dsp:sp modelId="{8DE7A61A-7E29-475F-87E7-516B82928808}">
      <dsp:nvSpPr>
        <dsp:cNvPr id="0" name=""/>
        <dsp:cNvSpPr/>
      </dsp:nvSpPr>
      <dsp:spPr>
        <a:xfrm>
          <a:off x="278134" y="1663050"/>
          <a:ext cx="1710984" cy="95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278134" y="1663050"/>
        <a:ext cx="1710984" cy="950547"/>
      </dsp:txXfrm>
    </dsp:sp>
    <dsp:sp modelId="{7287D275-920D-4C13-9886-FE26F1D44BDE}">
      <dsp:nvSpPr>
        <dsp:cNvPr id="0" name=""/>
        <dsp:cNvSpPr/>
      </dsp:nvSpPr>
      <dsp:spPr>
        <a:xfrm rot="5400000">
          <a:off x="502735" y="1412074"/>
          <a:ext cx="1584245" cy="137829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5400000">
        <a:off x="502735" y="1412074"/>
        <a:ext cx="1584245" cy="1378293"/>
      </dsp:txXfrm>
    </dsp:sp>
    <dsp:sp modelId="{1CDF8085-7288-42ED-A389-052F1F5E2315}">
      <dsp:nvSpPr>
        <dsp:cNvPr id="0" name=""/>
        <dsp:cNvSpPr/>
      </dsp:nvSpPr>
      <dsp:spPr>
        <a:xfrm rot="5400000">
          <a:off x="2690305" y="2793884"/>
          <a:ext cx="1584245" cy="13782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283531"/>
            <a:satOff val="-27493"/>
            <a:lumOff val="26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METEORI su svemirska tijela koja udaraju u Zemljinu atmosferu.  </a:t>
          </a:r>
        </a:p>
      </dsp:txBody>
      <dsp:txXfrm rot="5400000">
        <a:off x="2690305" y="2793884"/>
        <a:ext cx="1584245" cy="1378293"/>
      </dsp:txXfrm>
    </dsp:sp>
    <dsp:sp modelId="{05EF08F2-1921-4890-BE5E-A77124E068C9}">
      <dsp:nvSpPr>
        <dsp:cNvPr id="0" name=""/>
        <dsp:cNvSpPr/>
      </dsp:nvSpPr>
      <dsp:spPr>
        <a:xfrm>
          <a:off x="4213399" y="3007757"/>
          <a:ext cx="1768017" cy="95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4213399" y="3007757"/>
        <a:ext cx="1768017" cy="950547"/>
      </dsp:txXfrm>
    </dsp:sp>
    <dsp:sp modelId="{5CEE21A9-4194-4E30-A4FE-CB4F16D750FE}">
      <dsp:nvSpPr>
        <dsp:cNvPr id="0" name=""/>
        <dsp:cNvSpPr/>
      </dsp:nvSpPr>
      <dsp:spPr>
        <a:xfrm rot="5400000">
          <a:off x="4130801" y="2795378"/>
          <a:ext cx="1584245" cy="137829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5400000">
        <a:off x="4130801" y="2795378"/>
        <a:ext cx="1584245" cy="137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5a9d1b0a2e_2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5a9d1b0a2e_2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5835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Da nema te velike sile i mase, većina bi objekata udarala u Zemlju što bi moglo dovesti do izumiranja. </a:t>
            </a:r>
          </a:p>
        </p:txBody>
      </p:sp>
    </p:spTree>
    <p:extLst>
      <p:ext uri="{BB962C8B-B14F-4D97-AF65-F5344CB8AC3E}">
        <p14:creationId xmlns:p14="http://schemas.microsoft.com/office/powerpoint/2010/main" xmlns="" val="625125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313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Nazvan je po starorimskom bogu sjetve i žetve. Nije čvrst već se sastoji od plinova. Na njemu bi lebdjeli u zraku. </a:t>
            </a:r>
          </a:p>
        </p:txBody>
      </p:sp>
    </p:spTree>
    <p:extLst>
      <p:ext uri="{BB962C8B-B14F-4D97-AF65-F5344CB8AC3E}">
        <p14:creationId xmlns:p14="http://schemas.microsoft.com/office/powerpoint/2010/main" xmlns="" val="314154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9367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328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našem SS postoji nekoliko tisuća asteroida od kojih se većina nalazi u području između Marsa i Jupitera. To se naziva ASTEROIDNI POJAS. </a:t>
            </a:r>
          </a:p>
          <a:p>
            <a:r>
              <a:rPr lang="hr-HR" dirty="0"/>
              <a:t>Kada komet prolazi blizu Sunca, ledene jezgre se otope i ispuštaju mlazove plina i čestice prašine. </a:t>
            </a:r>
          </a:p>
          <a:p>
            <a:r>
              <a:rPr lang="hr-HR" dirty="0"/>
              <a:t>Udarac velikog meteora možda je ohladio Zemlju i uništio dinosaure. Kiše meteora nastaju kad Zemlja prođe kroz rep kometa. </a:t>
            </a:r>
          </a:p>
        </p:txBody>
      </p:sp>
    </p:spTree>
    <p:extLst>
      <p:ext uri="{BB962C8B-B14F-4D97-AF65-F5344CB8AC3E}">
        <p14:creationId xmlns:p14="http://schemas.microsoft.com/office/powerpoint/2010/main" xmlns="" val="259282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14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610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60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Znanstvenici vjeruju da je voda nekad tekla Marsom. Smatraju da je na planetu bilo jezera, rijeka, a </a:t>
            </a:r>
            <a:r>
              <a:rPr lang="hr-HR" dirty="0" err="1"/>
              <a:t>možd</a:t>
            </a:r>
            <a:r>
              <a:rPr lang="hr-HR" dirty="0"/>
              <a:t> </a:t>
            </a:r>
            <a:r>
              <a:rPr lang="hr-HR" dirty="0" err="1"/>
              <a:t>ai</a:t>
            </a:r>
            <a:r>
              <a:rPr lang="hr-HR" dirty="0"/>
              <a:t> mora. Kad se Mars počeo hladiti, voda na njegovoj površini počela se smrzavati. Time bi se mogla objasniti trajna prisutnost smrznute vode u vidu ledenih kapa na polovima planeta. </a:t>
            </a:r>
          </a:p>
          <a:p>
            <a:r>
              <a:rPr lang="hr-HR" dirty="0"/>
              <a:t>Olympus </a:t>
            </a:r>
            <a:r>
              <a:rPr lang="hr-HR" dirty="0" err="1"/>
              <a:t>Mons</a:t>
            </a:r>
            <a:r>
              <a:rPr lang="hr-HR" dirty="0"/>
              <a:t> najveći je vulkan Sunčeva sustava. Triput je viši od Mount Everesta. </a:t>
            </a:r>
          </a:p>
        </p:txBody>
      </p:sp>
    </p:spTree>
    <p:extLst>
      <p:ext uri="{BB962C8B-B14F-4D97-AF65-F5344CB8AC3E}">
        <p14:creationId xmlns:p14="http://schemas.microsoft.com/office/powerpoint/2010/main" xmlns="" val="212751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F3C2EF-222A-46CD-A2CA-7743C1CA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E23C17-2A03-4DF6-ABCD-AEE21238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C0669B6-F918-4240-89C3-39528310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D13D-2D08-46E5-846D-0D4A6067E959}" type="datetimeFigureOut">
              <a:rPr lang="hr-HR" smtClean="0"/>
              <a:pPr/>
              <a:t>10.10.2019.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CC2DFC-CD61-4ABE-A169-F182BE6D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DA1DD7E-08A6-4CB3-9CCD-08ED69ED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2FAE-3C75-4AF2-B54F-841F80A95CF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886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RMINSD7MmT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A05943-F9F9-40BC-8B4A-F5A9BF7B1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Tjedan Svemira u našoj učionici</a:t>
            </a:r>
          </a:p>
        </p:txBody>
      </p:sp>
    </p:spTree>
    <p:extLst>
      <p:ext uri="{BB962C8B-B14F-4D97-AF65-F5344CB8AC3E}">
        <p14:creationId xmlns:p14="http://schemas.microsoft.com/office/powerpoint/2010/main" xmlns="" val="22112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42E8A4F-CA14-4CC7-9C27-2E55F35F5A43}"/>
              </a:ext>
            </a:extLst>
          </p:cNvPr>
          <p:cNvSpPr txBox="1"/>
          <p:nvPr/>
        </p:nvSpPr>
        <p:spPr>
          <a:xfrm>
            <a:off x="1925445" y="1711496"/>
            <a:ext cx="5107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</a:rPr>
              <a:t>Sunčev sustav ima oblik jajeta. Prije više od 4 milijarde godina, Sunčev sustav je bio masa plina, stijenja, ledenih čestica koje su lebdjele Mliječnom stazom. Na koncu se ta masa počela skupljati, stvarajući usput toplinu. Naposljetku, središte je eksplodiralo i tako je nastalo Sunce. Zatim su se formirali PLANETI. 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E462246-42DE-4A6A-87CA-9C179BA25C77}"/>
              </a:ext>
            </a:extLst>
          </p:cNvPr>
          <p:cNvSpPr/>
          <p:nvPr/>
        </p:nvSpPr>
        <p:spPr>
          <a:xfrm>
            <a:off x="1776761" y="1524000"/>
            <a:ext cx="5583044" cy="23640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7030A0"/>
                </a:solidFill>
              </a:rPr>
              <a:t>PLANET</a:t>
            </a:r>
            <a:r>
              <a:rPr lang="hr-HR" dirty="0"/>
              <a:t> je veliko nebesko tijelo koje kruži oko zvijezde. Planeti najbliži Suncu su poznati kao unutarnji planeti stoga su i najtopliji. Ti planeti su: MERKUR, VENERA, ZEMLJA i MARS. Oni su stjenoviti. </a:t>
            </a:r>
          </a:p>
          <a:p>
            <a:pPr algn="ctr"/>
            <a:r>
              <a:rPr lang="hr-HR" dirty="0"/>
              <a:t>Planeti udaljeniji od Sunca poznati su kao vanjski planeti. To su: JUPITER, SATURN, URAN I NEPTUN. Plinovi su planeti s velikim masama. </a:t>
            </a:r>
          </a:p>
        </p:txBody>
      </p:sp>
    </p:spTree>
    <p:extLst>
      <p:ext uri="{BB962C8B-B14F-4D97-AF65-F5344CB8AC3E}">
        <p14:creationId xmlns:p14="http://schemas.microsoft.com/office/powerpoint/2010/main" xmlns="" val="16661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CC5B193-9DF7-4234-B9BB-3EDFAD6D1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9" t="2007" r="14733"/>
          <a:stretch/>
        </p:blipFill>
        <p:spPr>
          <a:xfrm>
            <a:off x="1873046" y="103239"/>
            <a:ext cx="4535128" cy="50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69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2F550E-C03E-4C54-95B9-72B0F155B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600" y="2179350"/>
            <a:ext cx="5236800" cy="784800"/>
          </a:xfrm>
        </p:spPr>
        <p:txBody>
          <a:bodyPr/>
          <a:lstStyle/>
          <a:p>
            <a:r>
              <a:rPr lang="hr-HR" dirty="0"/>
              <a:t>ZVIJEZDE su velike kugle pune vrućih, svjetlećih plinova. U svemiru ih ima milijarde, a najbliža zvijezda Zemlji je Sunce.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B6E72945-23BD-44E6-9A6B-F19CFADD3B50}"/>
              </a:ext>
            </a:extLst>
          </p:cNvPr>
          <p:cNvSpPr/>
          <p:nvPr/>
        </p:nvSpPr>
        <p:spPr>
          <a:xfrm>
            <a:off x="1776761" y="1524000"/>
            <a:ext cx="5583044" cy="23640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7030A0"/>
                </a:solidFill>
              </a:rPr>
              <a:t>SUNCE</a:t>
            </a:r>
            <a:r>
              <a:rPr lang="hr-HR" dirty="0"/>
              <a:t> je srednje velika zvijezda. Temperatura površine Sunca iznosi 6000 ⁰C. Svaki centimetar gori sjajno poput 250 000 svijeća!</a:t>
            </a:r>
          </a:p>
        </p:txBody>
      </p:sp>
      <p:pic>
        <p:nvPicPr>
          <p:cNvPr id="5" name="Picture 2" descr="Povezana slika">
            <a:extLst>
              <a:ext uri="{FF2B5EF4-FFF2-40B4-BE49-F238E27FC236}">
                <a16:creationId xmlns:a16="http://schemas.microsoft.com/office/drawing/2014/main" xmlns="" id="{595FAC71-360C-4527-85D9-2CBA37F9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580" y="752117"/>
            <a:ext cx="5427406" cy="407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5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BCE6D44-0501-4E9F-A491-5BBD32111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956" y="605673"/>
            <a:ext cx="5236800" cy="784800"/>
          </a:xfrm>
        </p:spPr>
        <p:txBody>
          <a:bodyPr/>
          <a:lstStyle/>
          <a:p>
            <a:r>
              <a:rPr lang="hr-HR" sz="6000" dirty="0">
                <a:latin typeface="Amatic SC" panose="00000800000000000000" pitchFamily="2" charset="-79"/>
                <a:cs typeface="Amatic SC" panose="00000800000000000000" pitchFamily="2" charset="-79"/>
              </a:rPr>
              <a:t>MJESEC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C22A8EA-BCD6-47E9-ADA6-EAC825E74EFB}"/>
              </a:ext>
            </a:extLst>
          </p:cNvPr>
          <p:cNvSpPr txBox="1"/>
          <p:nvPr/>
        </p:nvSpPr>
        <p:spPr>
          <a:xfrm>
            <a:off x="1467464" y="2042652"/>
            <a:ext cx="6496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Mjesec je jedini svijet na koji je kročila ljudska noga. Tamo ne postoji atmosfera niti vjetar. 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Mjesec sjaji jer njegova svijetla površina odbija Sunčeve zrake. Najsjajniji je objekt na nebu.</a:t>
            </a:r>
          </a:p>
          <a:p>
            <a:pPr algn="ctr"/>
            <a:endParaRPr lang="hr-HR" sz="1600" dirty="0">
              <a:solidFill>
                <a:schemeClr val="bg1"/>
              </a:solidFill>
            </a:endParaRP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Njegova se površina sastoji od bijele prašine; istočkan je kraterima nastalim od udaraca meteora. </a:t>
            </a:r>
          </a:p>
        </p:txBody>
      </p:sp>
    </p:spTree>
    <p:extLst>
      <p:ext uri="{BB962C8B-B14F-4D97-AF65-F5344CB8AC3E}">
        <p14:creationId xmlns:p14="http://schemas.microsoft.com/office/powerpoint/2010/main" xmlns="" val="390454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CAF77-5296-414C-9C06-9AA965122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Amatic SC" panose="00000800000000000000" pitchFamily="2" charset="-79"/>
                <a:cs typeface="Amatic SC" panose="00000800000000000000" pitchFamily="2" charset="-79"/>
              </a:rPr>
              <a:t>Prvi čovjek na mjesecu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0D0CC49-8B5E-4F3C-9178-9F3863CDF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https://www.youtube.com/watch?v=RMINSD7MmT4</a:t>
            </a:r>
            <a:endParaRPr lang="hr-HR" dirty="0"/>
          </a:p>
        </p:txBody>
      </p:sp>
      <p:pic>
        <p:nvPicPr>
          <p:cNvPr id="15362" name="Picture 2" descr="Slikovni rezultat za first man on the moon">
            <a:extLst>
              <a:ext uri="{FF2B5EF4-FFF2-40B4-BE49-F238E27FC236}">
                <a16:creationId xmlns:a16="http://schemas.microsoft.com/office/drawing/2014/main" xmlns="" id="{D1950B51-E744-47E6-B1AF-BA86B1A4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150" y="333988"/>
            <a:ext cx="2133600" cy="1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843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MERKUR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C3E8C712-1EA1-4197-9165-4C56035108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4098" name="Picture 2" descr="Slikovni rezultat za MERCURY">
            <a:extLst>
              <a:ext uri="{FF2B5EF4-FFF2-40B4-BE49-F238E27FC236}">
                <a16:creationId xmlns:a16="http://schemas.microsoft.com/office/drawing/2014/main" xmlns="" id="{C3D12549-EF42-4206-B59E-CAEB3FBB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CCB7297-94AC-4B9B-8B84-D346AAC46A3E}"/>
              </a:ext>
            </a:extLst>
          </p:cNvPr>
          <p:cNvSpPr txBox="1"/>
          <p:nvPr/>
        </p:nvSpPr>
        <p:spPr>
          <a:xfrm>
            <a:off x="619432" y="413199"/>
            <a:ext cx="262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Najbliži je Suncu od svih planeta.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B0AF5FE-8FEB-43F7-9ED3-7D84B54758F8}"/>
              </a:ext>
            </a:extLst>
          </p:cNvPr>
          <p:cNvSpPr txBox="1"/>
          <p:nvPr/>
        </p:nvSpPr>
        <p:spPr>
          <a:xfrm>
            <a:off x="0" y="2233196"/>
            <a:ext cx="262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Najbrži je od svih planeta.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71C8953-CE6B-41AB-B635-C3E580B14C6E}"/>
              </a:ext>
            </a:extLst>
          </p:cNvPr>
          <p:cNvSpPr txBox="1"/>
          <p:nvPr/>
        </p:nvSpPr>
        <p:spPr>
          <a:xfrm>
            <a:off x="619431" y="3934169"/>
            <a:ext cx="262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Sunce obiđe za samo 88 dana.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62AE048-9369-4F3A-A3E1-C87E45ACF946}"/>
              </a:ext>
            </a:extLst>
          </p:cNvPr>
          <p:cNvSpPr txBox="1"/>
          <p:nvPr/>
        </p:nvSpPr>
        <p:spPr>
          <a:xfrm>
            <a:off x="6073877" y="501445"/>
            <a:ext cx="262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Jedan dan na Merkuru traje 59 puta dulje nego na Zemlji!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F066F37-DB3B-42D7-9FF7-4B42F390613F}"/>
              </a:ext>
            </a:extLst>
          </p:cNvPr>
          <p:cNvSpPr txBox="1"/>
          <p:nvPr/>
        </p:nvSpPr>
        <p:spPr>
          <a:xfrm>
            <a:off x="6666271" y="2061987"/>
            <a:ext cx="262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Planet je žute površine, prekriven kraterima kao Mjesec.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E4212B4-6975-4033-BCFC-BA661FC6EF8E}"/>
              </a:ext>
            </a:extLst>
          </p:cNvPr>
          <p:cNvSpPr txBox="1"/>
          <p:nvPr/>
        </p:nvSpPr>
        <p:spPr>
          <a:xfrm>
            <a:off x="5845277" y="4057280"/>
            <a:ext cx="2853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Temperatura doseže 427 ⁰C.</a:t>
            </a:r>
          </a:p>
        </p:txBody>
      </p:sp>
      <p:cxnSp>
        <p:nvCxnSpPr>
          <p:cNvPr id="11" name="Google Shape;858;p23">
            <a:extLst>
              <a:ext uri="{FF2B5EF4-FFF2-40B4-BE49-F238E27FC236}">
                <a16:creationId xmlns:a16="http://schemas.microsoft.com/office/drawing/2014/main" xmlns="" id="{8ED65855-F4B1-4F1A-ACD4-E3BF1F767902}"/>
              </a:ext>
            </a:extLst>
          </p:cNvPr>
          <p:cNvCxnSpPr>
            <a:cxnSpLocks/>
          </p:cNvCxnSpPr>
          <p:nvPr/>
        </p:nvCxnSpPr>
        <p:spPr>
          <a:xfrm>
            <a:off x="2566219" y="870777"/>
            <a:ext cx="1136118" cy="25314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" name="Google Shape;858;p23">
            <a:extLst>
              <a:ext uri="{FF2B5EF4-FFF2-40B4-BE49-F238E27FC236}">
                <a16:creationId xmlns:a16="http://schemas.microsoft.com/office/drawing/2014/main" xmlns="" id="{CB0A804B-ABE7-4845-BB43-2D25B4329B26}"/>
              </a:ext>
            </a:extLst>
          </p:cNvPr>
          <p:cNvCxnSpPr/>
          <p:nvPr/>
        </p:nvCxnSpPr>
        <p:spPr>
          <a:xfrm rot="-5400000">
            <a:off x="5577201" y="686517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" name="Google Shape;858;p23">
            <a:extLst>
              <a:ext uri="{FF2B5EF4-FFF2-40B4-BE49-F238E27FC236}">
                <a16:creationId xmlns:a16="http://schemas.microsoft.com/office/drawing/2014/main" xmlns="" id="{670AC869-C678-40BF-AA14-D4EC955333C2}"/>
              </a:ext>
            </a:extLst>
          </p:cNvPr>
          <p:cNvCxnSpPr/>
          <p:nvPr/>
        </p:nvCxnSpPr>
        <p:spPr>
          <a:xfrm rot="-5400000">
            <a:off x="2658741" y="2645601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" name="Google Shape;858;p23">
            <a:extLst>
              <a:ext uri="{FF2B5EF4-FFF2-40B4-BE49-F238E27FC236}">
                <a16:creationId xmlns:a16="http://schemas.microsoft.com/office/drawing/2014/main" xmlns="" id="{35CFBF7D-A4C1-4C0B-8BC6-E016031D9C6E}"/>
              </a:ext>
            </a:extLst>
          </p:cNvPr>
          <p:cNvCxnSpPr/>
          <p:nvPr/>
        </p:nvCxnSpPr>
        <p:spPr>
          <a:xfrm rot="-5400000">
            <a:off x="1412502" y="966008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6" name="Google Shape;858;p23">
            <a:extLst>
              <a:ext uri="{FF2B5EF4-FFF2-40B4-BE49-F238E27FC236}">
                <a16:creationId xmlns:a16="http://schemas.microsoft.com/office/drawing/2014/main" xmlns="" id="{BF8ED69D-4948-443C-A904-DCC4615F7D23}"/>
              </a:ext>
            </a:extLst>
          </p:cNvPr>
          <p:cNvCxnSpPr>
            <a:cxnSpLocks/>
          </p:cNvCxnSpPr>
          <p:nvPr/>
        </p:nvCxnSpPr>
        <p:spPr>
          <a:xfrm>
            <a:off x="5006832" y="3884114"/>
            <a:ext cx="838445" cy="34244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8" name="Google Shape;858;p23">
            <a:extLst>
              <a:ext uri="{FF2B5EF4-FFF2-40B4-BE49-F238E27FC236}">
                <a16:creationId xmlns:a16="http://schemas.microsoft.com/office/drawing/2014/main" xmlns="" id="{5BC3919B-15AB-4422-AAF2-441BC645F95D}"/>
              </a:ext>
            </a:extLst>
          </p:cNvPr>
          <p:cNvCxnSpPr/>
          <p:nvPr/>
        </p:nvCxnSpPr>
        <p:spPr>
          <a:xfrm rot="-5400000">
            <a:off x="6542482" y="2276629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xmlns="" val="929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VENERA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85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5A5459-900A-4D94-824E-A1AAF27C9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C8762CB-0D65-4536-98B7-E3A955BA7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80" name="Picture 8" descr="Slikovni rezultat za VENUS">
            <a:extLst>
              <a:ext uri="{FF2B5EF4-FFF2-40B4-BE49-F238E27FC236}">
                <a16:creationId xmlns:a16="http://schemas.microsoft.com/office/drawing/2014/main" xmlns="" id="{6EE05EB4-E0E8-409A-B0E9-7C879462D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7" r="22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BECB595-D810-431A-A949-DFA9C75228B9}"/>
              </a:ext>
            </a:extLst>
          </p:cNvPr>
          <p:cNvSpPr txBox="1"/>
          <p:nvPr/>
        </p:nvSpPr>
        <p:spPr>
          <a:xfrm>
            <a:off x="486697" y="447697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Venera je drugi planet po udaljenosti od Sunca.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D5DB010-2515-4267-BE3B-DD02AE2F2A67}"/>
              </a:ext>
            </a:extLst>
          </p:cNvPr>
          <p:cNvSpPr txBox="1"/>
          <p:nvPr/>
        </p:nvSpPr>
        <p:spPr>
          <a:xfrm>
            <a:off x="136167" y="2219930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Najsjajnije je tijelo na nebu poslije Sunca i Mjeseca.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9851202-DACD-4C5B-AE1F-84E31E43F576}"/>
              </a:ext>
            </a:extLst>
          </p:cNvPr>
          <p:cNvSpPr txBox="1"/>
          <p:nvPr/>
        </p:nvSpPr>
        <p:spPr>
          <a:xfrm>
            <a:off x="486697" y="4048300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Venera je drugi planet po udaljenosti od Sunca. </a:t>
            </a:r>
          </a:p>
        </p:txBody>
      </p:sp>
      <p:cxnSp>
        <p:nvCxnSpPr>
          <p:cNvPr id="12" name="Google Shape;858;p23">
            <a:extLst>
              <a:ext uri="{FF2B5EF4-FFF2-40B4-BE49-F238E27FC236}">
                <a16:creationId xmlns:a16="http://schemas.microsoft.com/office/drawing/2014/main" xmlns="" id="{1DC80EBD-BBA2-478F-809B-3DA9E858C950}"/>
              </a:ext>
            </a:extLst>
          </p:cNvPr>
          <p:cNvCxnSpPr/>
          <p:nvPr/>
        </p:nvCxnSpPr>
        <p:spPr>
          <a:xfrm rot="-5400000">
            <a:off x="1412502" y="966008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" name="Google Shape;858;p23">
            <a:extLst>
              <a:ext uri="{FF2B5EF4-FFF2-40B4-BE49-F238E27FC236}">
                <a16:creationId xmlns:a16="http://schemas.microsoft.com/office/drawing/2014/main" xmlns="" id="{564F28E7-0A46-49A7-8293-703D9C88C81B}"/>
              </a:ext>
            </a:extLst>
          </p:cNvPr>
          <p:cNvCxnSpPr/>
          <p:nvPr/>
        </p:nvCxnSpPr>
        <p:spPr>
          <a:xfrm rot="-5400000">
            <a:off x="1947122" y="2650662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" name="Google Shape;858;p23">
            <a:extLst>
              <a:ext uri="{FF2B5EF4-FFF2-40B4-BE49-F238E27FC236}">
                <a16:creationId xmlns:a16="http://schemas.microsoft.com/office/drawing/2014/main" xmlns="" id="{89D3A762-6E54-4FDC-B23A-EF557A7A60AD}"/>
              </a:ext>
            </a:extLst>
          </p:cNvPr>
          <p:cNvCxnSpPr>
            <a:cxnSpLocks/>
          </p:cNvCxnSpPr>
          <p:nvPr/>
        </p:nvCxnSpPr>
        <p:spPr>
          <a:xfrm>
            <a:off x="2708045" y="610877"/>
            <a:ext cx="1382917" cy="37110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1" name="Google Shape;858;p23">
            <a:extLst>
              <a:ext uri="{FF2B5EF4-FFF2-40B4-BE49-F238E27FC236}">
                <a16:creationId xmlns:a16="http://schemas.microsoft.com/office/drawing/2014/main" xmlns="" id="{40AC6A96-6E18-4930-9887-D4A886685CA4}"/>
              </a:ext>
            </a:extLst>
          </p:cNvPr>
          <p:cNvCxnSpPr/>
          <p:nvPr/>
        </p:nvCxnSpPr>
        <p:spPr>
          <a:xfrm rot="-5400000">
            <a:off x="5753444" y="528472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2" name="Google Shape;858;p23">
            <a:extLst>
              <a:ext uri="{FF2B5EF4-FFF2-40B4-BE49-F238E27FC236}">
                <a16:creationId xmlns:a16="http://schemas.microsoft.com/office/drawing/2014/main" xmlns="" id="{C3063156-E3E5-42A4-9509-310302A312D1}"/>
              </a:ext>
            </a:extLst>
          </p:cNvPr>
          <p:cNvCxnSpPr>
            <a:cxnSpLocks/>
          </p:cNvCxnSpPr>
          <p:nvPr/>
        </p:nvCxnSpPr>
        <p:spPr>
          <a:xfrm>
            <a:off x="5696575" y="2652767"/>
            <a:ext cx="1770300" cy="30843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58;p23">
            <a:extLst>
              <a:ext uri="{FF2B5EF4-FFF2-40B4-BE49-F238E27FC236}">
                <a16:creationId xmlns:a16="http://schemas.microsoft.com/office/drawing/2014/main" xmlns="" id="{1E4E62B1-3D5F-4435-A524-E1107E34C093}"/>
              </a:ext>
            </a:extLst>
          </p:cNvPr>
          <p:cNvCxnSpPr>
            <a:cxnSpLocks/>
          </p:cNvCxnSpPr>
          <p:nvPr/>
        </p:nvCxnSpPr>
        <p:spPr>
          <a:xfrm>
            <a:off x="5051204" y="4052349"/>
            <a:ext cx="1976402" cy="37954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7FEAE3AA-983C-44B7-B10C-8758E39B46B8}"/>
              </a:ext>
            </a:extLst>
          </p:cNvPr>
          <p:cNvSpPr txBox="1"/>
          <p:nvPr/>
        </p:nvSpPr>
        <p:spPr>
          <a:xfrm>
            <a:off x="6661604" y="666554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Najtopliji je planet Sunčeva sustava. 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A482E45E-05D5-4C32-95F1-46C87C9B4CAA}"/>
              </a:ext>
            </a:extLst>
          </p:cNvPr>
          <p:cNvSpPr txBox="1"/>
          <p:nvPr/>
        </p:nvSpPr>
        <p:spPr>
          <a:xfrm>
            <a:off x="6717790" y="2202418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Pritisak na Venerinoj površini 90 je puta veći nego na Zemlji. 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98EE4FFA-74C3-4D6B-9166-5386A306317F}"/>
              </a:ext>
            </a:extLst>
          </p:cNvPr>
          <p:cNvSpPr txBox="1"/>
          <p:nvPr/>
        </p:nvSpPr>
        <p:spPr>
          <a:xfrm>
            <a:off x="6633823" y="3860957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Jedan dan na Veneri traje 243 zemaljskih dana. </a:t>
            </a:r>
          </a:p>
        </p:txBody>
      </p:sp>
    </p:spTree>
    <p:extLst>
      <p:ext uri="{BB962C8B-B14F-4D97-AF65-F5344CB8AC3E}">
        <p14:creationId xmlns:p14="http://schemas.microsoft.com/office/powerpoint/2010/main" xmlns="" val="59644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zemlja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20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936330-827B-4D5F-A851-25514DF8C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FC02D25-0D3B-4407-9DBC-3B7EAA4E3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xmlns="" id="{43A9C497-AD4D-4829-AA66-FE716A899D9D}"/>
              </a:ext>
            </a:extLst>
          </p:cNvPr>
          <p:cNvGraphicFramePr/>
          <p:nvPr/>
        </p:nvGraphicFramePr>
        <p:xfrm>
          <a:off x="851446" y="0"/>
          <a:ext cx="7669816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CE21ADE-6D3D-43D7-BA9B-2257765B2A46}"/>
              </a:ext>
            </a:extLst>
          </p:cNvPr>
          <p:cNvSpPr txBox="1"/>
          <p:nvPr/>
        </p:nvSpPr>
        <p:spPr>
          <a:xfrm>
            <a:off x="4274820" y="4183380"/>
            <a:ext cx="9906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KUĆA/STAN</a:t>
            </a:r>
          </a:p>
          <a:p>
            <a:pPr lvl="0" algn="ctr"/>
            <a:r>
              <a:rPr lang="hr-HR" sz="1200" dirty="0"/>
              <a:t>Koja ti je adresa?</a:t>
            </a:r>
          </a:p>
          <a:p>
            <a:pPr algn="ctr"/>
            <a:endParaRPr lang="hr-HR" sz="12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E12758A-B247-441C-8703-909E4E9003CD}"/>
              </a:ext>
            </a:extLst>
          </p:cNvPr>
          <p:cNvSpPr txBox="1"/>
          <p:nvPr/>
        </p:nvSpPr>
        <p:spPr>
          <a:xfrm>
            <a:off x="4098410" y="3322439"/>
            <a:ext cx="122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SELO/GRAD</a:t>
            </a:r>
          </a:p>
          <a:p>
            <a:pPr algn="ctr"/>
            <a:r>
              <a:rPr lang="hr-HR" sz="1200" dirty="0"/>
              <a:t>Kako se zove?</a:t>
            </a:r>
          </a:p>
          <a:p>
            <a:pPr algn="ctr"/>
            <a:endParaRPr lang="hr-HR" sz="12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DD42920-0593-464D-A423-B4C47D8FD1A5}"/>
              </a:ext>
            </a:extLst>
          </p:cNvPr>
          <p:cNvSpPr txBox="1"/>
          <p:nvPr/>
        </p:nvSpPr>
        <p:spPr>
          <a:xfrm>
            <a:off x="3870330" y="2407353"/>
            <a:ext cx="16777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DRŽAVA</a:t>
            </a:r>
          </a:p>
          <a:p>
            <a:pPr lvl="0" algn="ctr"/>
            <a:r>
              <a:rPr lang="hr-HR" sz="1200" dirty="0">
                <a:solidFill>
                  <a:schemeClr val="tx1"/>
                </a:solidFill>
              </a:rPr>
              <a:t>Kako se zove naša država?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358411F-76E6-47D9-B5E4-1CE411C6738E}"/>
              </a:ext>
            </a:extLst>
          </p:cNvPr>
          <p:cNvSpPr txBox="1"/>
          <p:nvPr/>
        </p:nvSpPr>
        <p:spPr>
          <a:xfrm>
            <a:off x="3742619" y="1715592"/>
            <a:ext cx="1933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KONTINENT</a:t>
            </a:r>
          </a:p>
          <a:p>
            <a:pPr lvl="0" algn="ctr"/>
            <a:r>
              <a:rPr lang="hr-HR" sz="1200" dirty="0"/>
              <a:t>Naš kontinent zove se…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075456E-A093-46DE-84EF-BC5BA0F73CDD}"/>
              </a:ext>
            </a:extLst>
          </p:cNvPr>
          <p:cNvSpPr txBox="1"/>
          <p:nvPr/>
        </p:nvSpPr>
        <p:spPr>
          <a:xfrm>
            <a:off x="3702606" y="891811"/>
            <a:ext cx="201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hr-HR" sz="1200" dirty="0">
                <a:solidFill>
                  <a:schemeClr val="tx1"/>
                </a:solidFill>
              </a:rPr>
              <a:t>Kako se zove naš planet?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BB92BDA-BB71-4DA4-B1FC-9E69DA2BECDC}"/>
              </a:ext>
            </a:extLst>
          </p:cNvPr>
          <p:cNvSpPr txBox="1"/>
          <p:nvPr/>
        </p:nvSpPr>
        <p:spPr>
          <a:xfrm>
            <a:off x="3848180" y="213413"/>
            <a:ext cx="1722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SVEMIR</a:t>
            </a:r>
          </a:p>
        </p:txBody>
      </p:sp>
    </p:spTree>
    <p:extLst>
      <p:ext uri="{BB962C8B-B14F-4D97-AF65-F5344CB8AC3E}">
        <p14:creationId xmlns:p14="http://schemas.microsoft.com/office/powerpoint/2010/main" xmlns="" val="28916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F216E5BD-9A9A-4804-AB8E-520BD177DB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6146" name="Picture 2" descr="Slikovni rezultat za earth planet">
            <a:extLst>
              <a:ext uri="{FF2B5EF4-FFF2-40B4-BE49-F238E27FC236}">
                <a16:creationId xmlns:a16="http://schemas.microsoft.com/office/drawing/2014/main" xmlns="" id="{F11CA1D5-006D-447E-89A1-ED3170B9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3E1A06B-FBCE-46FD-8DC2-310AD85DC651}"/>
              </a:ext>
            </a:extLst>
          </p:cNvPr>
          <p:cNvSpPr txBox="1"/>
          <p:nvPr/>
        </p:nvSpPr>
        <p:spPr>
          <a:xfrm>
            <a:off x="250595" y="730344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Zemlja je treći planet po udaljenosti. </a:t>
            </a:r>
          </a:p>
        </p:txBody>
      </p:sp>
      <p:cxnSp>
        <p:nvCxnSpPr>
          <p:cNvPr id="5" name="Google Shape;858;p23">
            <a:extLst>
              <a:ext uri="{FF2B5EF4-FFF2-40B4-BE49-F238E27FC236}">
                <a16:creationId xmlns:a16="http://schemas.microsoft.com/office/drawing/2014/main" xmlns="" id="{B337B62B-97F1-430B-B6D7-144FA74B4805}"/>
              </a:ext>
            </a:extLst>
          </p:cNvPr>
          <p:cNvCxnSpPr>
            <a:cxnSpLocks/>
          </p:cNvCxnSpPr>
          <p:nvPr/>
        </p:nvCxnSpPr>
        <p:spPr>
          <a:xfrm>
            <a:off x="1902287" y="678347"/>
            <a:ext cx="1548836" cy="47202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F13D7D0-E897-4984-B638-DD9703B6ADC8}"/>
              </a:ext>
            </a:extLst>
          </p:cNvPr>
          <p:cNvSpPr txBox="1"/>
          <p:nvPr/>
        </p:nvSpPr>
        <p:spPr>
          <a:xfrm>
            <a:off x="136167" y="2219930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Jedini je planet koji ima vodu na površini. </a:t>
            </a:r>
          </a:p>
        </p:txBody>
      </p:sp>
      <p:cxnSp>
        <p:nvCxnSpPr>
          <p:cNvPr id="10" name="Google Shape;858;p23">
            <a:extLst>
              <a:ext uri="{FF2B5EF4-FFF2-40B4-BE49-F238E27FC236}">
                <a16:creationId xmlns:a16="http://schemas.microsoft.com/office/drawing/2014/main" xmlns="" id="{3877117D-4219-43FC-BCDD-0A9F7A596178}"/>
              </a:ext>
            </a:extLst>
          </p:cNvPr>
          <p:cNvCxnSpPr/>
          <p:nvPr/>
        </p:nvCxnSpPr>
        <p:spPr>
          <a:xfrm rot="-5400000">
            <a:off x="1412502" y="966008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B3CA3A4-A048-411B-918C-B35240A28B17}"/>
              </a:ext>
            </a:extLst>
          </p:cNvPr>
          <p:cNvSpPr txBox="1"/>
          <p:nvPr/>
        </p:nvSpPr>
        <p:spPr>
          <a:xfrm>
            <a:off x="871128" y="4026375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Oblikovala se prije 4,55 milijardi godina iz oblaka svemirske prašine. </a:t>
            </a:r>
          </a:p>
        </p:txBody>
      </p:sp>
      <p:cxnSp>
        <p:nvCxnSpPr>
          <p:cNvPr id="12" name="Google Shape;858;p23">
            <a:extLst>
              <a:ext uri="{FF2B5EF4-FFF2-40B4-BE49-F238E27FC236}">
                <a16:creationId xmlns:a16="http://schemas.microsoft.com/office/drawing/2014/main" xmlns="" id="{8EFDB184-D75B-40FD-A776-1DDA57218F9C}"/>
              </a:ext>
            </a:extLst>
          </p:cNvPr>
          <p:cNvCxnSpPr/>
          <p:nvPr/>
        </p:nvCxnSpPr>
        <p:spPr>
          <a:xfrm rot="-5400000">
            <a:off x="2147463" y="277245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2DBBEE2-4307-41D7-B3C3-7565A9A04D08}"/>
              </a:ext>
            </a:extLst>
          </p:cNvPr>
          <p:cNvSpPr txBox="1"/>
          <p:nvPr/>
        </p:nvSpPr>
        <p:spPr>
          <a:xfrm>
            <a:off x="6467295" y="373160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Zaštićena je od Sunčeva zračenja magnetskim poljem koje se prostire 60 000 kilometara u svemir. . </a:t>
            </a:r>
          </a:p>
        </p:txBody>
      </p:sp>
      <p:cxnSp>
        <p:nvCxnSpPr>
          <p:cNvPr id="14" name="Google Shape;858;p23">
            <a:extLst>
              <a:ext uri="{FF2B5EF4-FFF2-40B4-BE49-F238E27FC236}">
                <a16:creationId xmlns:a16="http://schemas.microsoft.com/office/drawing/2014/main" xmlns="" id="{74602E4D-1846-4DF9-90A5-94473F43CB01}"/>
              </a:ext>
            </a:extLst>
          </p:cNvPr>
          <p:cNvCxnSpPr>
            <a:cxnSpLocks/>
          </p:cNvCxnSpPr>
          <p:nvPr/>
        </p:nvCxnSpPr>
        <p:spPr>
          <a:xfrm rot="10800000">
            <a:off x="5324168" y="958646"/>
            <a:ext cx="1424202" cy="36862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425AAFA-E21F-42FE-8448-A441A9BE01F7}"/>
              </a:ext>
            </a:extLst>
          </p:cNvPr>
          <p:cNvSpPr txBox="1"/>
          <p:nvPr/>
        </p:nvSpPr>
        <p:spPr>
          <a:xfrm>
            <a:off x="6702650" y="1955069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Zemlja ima atmosferu, sloj plinova koji okružuju planete. . </a:t>
            </a:r>
          </a:p>
        </p:txBody>
      </p:sp>
      <p:cxnSp>
        <p:nvCxnSpPr>
          <p:cNvPr id="17" name="Google Shape;858;p23">
            <a:extLst>
              <a:ext uri="{FF2B5EF4-FFF2-40B4-BE49-F238E27FC236}">
                <a16:creationId xmlns:a16="http://schemas.microsoft.com/office/drawing/2014/main" xmlns="" id="{2FDD7850-B9BE-4ABF-B8A4-1CB1528D184B}"/>
              </a:ext>
            </a:extLst>
          </p:cNvPr>
          <p:cNvCxnSpPr>
            <a:cxnSpLocks/>
          </p:cNvCxnSpPr>
          <p:nvPr/>
        </p:nvCxnSpPr>
        <p:spPr>
          <a:xfrm>
            <a:off x="5324168" y="1736049"/>
            <a:ext cx="1268361" cy="60727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A00EC88-E317-4F14-AB5F-911C299DF455}"/>
              </a:ext>
            </a:extLst>
          </p:cNvPr>
          <p:cNvSpPr txBox="1"/>
          <p:nvPr/>
        </p:nvSpPr>
        <p:spPr>
          <a:xfrm>
            <a:off x="6470966" y="2793289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Nalikuje lopti. Spljoštena je na Sjevernom i Južnom polu, a lagano izbočena na ekvatoru. </a:t>
            </a:r>
          </a:p>
        </p:txBody>
      </p:sp>
      <p:cxnSp>
        <p:nvCxnSpPr>
          <p:cNvPr id="19" name="Google Shape;858;p23">
            <a:extLst>
              <a:ext uri="{FF2B5EF4-FFF2-40B4-BE49-F238E27FC236}">
                <a16:creationId xmlns:a16="http://schemas.microsoft.com/office/drawing/2014/main" xmlns="" id="{B3575B65-BC2F-46B8-87B2-F6FF0968F2ED}"/>
              </a:ext>
            </a:extLst>
          </p:cNvPr>
          <p:cNvCxnSpPr>
            <a:cxnSpLocks/>
          </p:cNvCxnSpPr>
          <p:nvPr/>
        </p:nvCxnSpPr>
        <p:spPr>
          <a:xfrm flipV="1">
            <a:off x="4846350" y="2896850"/>
            <a:ext cx="1404732" cy="3734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9FC92B41-B116-4A23-A9F0-A125A8E56A6A}"/>
              </a:ext>
            </a:extLst>
          </p:cNvPr>
          <p:cNvSpPr txBox="1"/>
          <p:nvPr/>
        </p:nvSpPr>
        <p:spPr>
          <a:xfrm>
            <a:off x="5722374" y="4137107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Za jedan okret oko Sunca potrebno joj je 365 dana, a za okret oko svoje osi 24h. </a:t>
            </a:r>
          </a:p>
        </p:txBody>
      </p:sp>
      <p:cxnSp>
        <p:nvCxnSpPr>
          <p:cNvPr id="21" name="Google Shape;858;p23">
            <a:extLst>
              <a:ext uri="{FF2B5EF4-FFF2-40B4-BE49-F238E27FC236}">
                <a16:creationId xmlns:a16="http://schemas.microsoft.com/office/drawing/2014/main" xmlns="" id="{B128A324-7A1C-422E-BFDD-BBF7D9EC8676}"/>
              </a:ext>
            </a:extLst>
          </p:cNvPr>
          <p:cNvCxnSpPr>
            <a:cxnSpLocks/>
          </p:cNvCxnSpPr>
          <p:nvPr/>
        </p:nvCxnSpPr>
        <p:spPr>
          <a:xfrm flipV="1">
            <a:off x="4587240" y="4054303"/>
            <a:ext cx="1135134" cy="21361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xmlns="" val="28853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AB25BDBB-73EF-4AF6-8DE1-EFCB667AC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7170" name="Picture 2" descr="Povezana slika">
            <a:extLst>
              <a:ext uri="{FF2B5EF4-FFF2-40B4-BE49-F238E27FC236}">
                <a16:creationId xmlns:a16="http://schemas.microsoft.com/office/drawing/2014/main" xmlns="" id="{4C8A0207-2D0F-4209-882F-1536342A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56B5299-3DD0-4969-BDC3-2B3E757840B6}"/>
              </a:ext>
            </a:extLst>
          </p:cNvPr>
          <p:cNvSpPr txBox="1"/>
          <p:nvPr/>
        </p:nvSpPr>
        <p:spPr>
          <a:xfrm>
            <a:off x="1847235" y="1715402"/>
            <a:ext cx="5449529" cy="18158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  <a:latin typeface="Amatic SC" panose="00000800000000000000" pitchFamily="2" charset="-79"/>
                <a:cs typeface="Amatic SC" panose="00000800000000000000" pitchFamily="2" charset="-79"/>
              </a:rPr>
              <a:t>Budući da se Zemlja okreće oko svoje osi, strana koja je okrenuta prema Suncu osvijetljena je, dok je strana koja je okrenuta na suprotnu stranu u mraku i na njoj traje noć.</a:t>
            </a:r>
          </a:p>
        </p:txBody>
      </p:sp>
    </p:spTree>
    <p:extLst>
      <p:ext uri="{BB962C8B-B14F-4D97-AF65-F5344CB8AC3E}">
        <p14:creationId xmlns:p14="http://schemas.microsoft.com/office/powerpoint/2010/main" xmlns="" val="118255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 err="1">
                <a:latin typeface="Amatic SC" panose="00000800000000000000" pitchFamily="2" charset="-79"/>
                <a:cs typeface="Amatic SC" panose="00000800000000000000" pitchFamily="2" charset="-79"/>
              </a:rPr>
              <a:t>mars</a:t>
            </a: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2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0EAF452E-FFCF-489B-9F5F-E3B75F404C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pic>
        <p:nvPicPr>
          <p:cNvPr id="8194" name="Picture 2" descr="Slikovni rezultat za mars">
            <a:extLst>
              <a:ext uri="{FF2B5EF4-FFF2-40B4-BE49-F238E27FC236}">
                <a16:creationId xmlns:a16="http://schemas.microsoft.com/office/drawing/2014/main" xmlns="" id="{819BD924-8E01-4D07-AEFB-923A6556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863" y="-25103"/>
            <a:ext cx="9144000" cy="51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8FD3FA2-4325-40EC-8419-95C31BBAB8F5}"/>
              </a:ext>
            </a:extLst>
          </p:cNvPr>
          <p:cNvSpPr txBox="1"/>
          <p:nvPr/>
        </p:nvSpPr>
        <p:spPr>
          <a:xfrm>
            <a:off x="276276" y="597255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Mars nazivamo i crveni planet radi prisutnosti željeza. </a:t>
            </a:r>
          </a:p>
        </p:txBody>
      </p:sp>
      <p:cxnSp>
        <p:nvCxnSpPr>
          <p:cNvPr id="5" name="Google Shape;858;p23">
            <a:extLst>
              <a:ext uri="{FF2B5EF4-FFF2-40B4-BE49-F238E27FC236}">
                <a16:creationId xmlns:a16="http://schemas.microsoft.com/office/drawing/2014/main" xmlns="" id="{3A79A704-8AC9-4DBF-A548-63643D1E4EA0}"/>
              </a:ext>
            </a:extLst>
          </p:cNvPr>
          <p:cNvCxnSpPr>
            <a:cxnSpLocks/>
          </p:cNvCxnSpPr>
          <p:nvPr/>
        </p:nvCxnSpPr>
        <p:spPr>
          <a:xfrm>
            <a:off x="1552021" y="427594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DEE4A5D-51E7-4B85-8F4F-C1916AA5A185}"/>
              </a:ext>
            </a:extLst>
          </p:cNvPr>
          <p:cNvSpPr txBox="1"/>
          <p:nvPr/>
        </p:nvSpPr>
        <p:spPr>
          <a:xfrm>
            <a:off x="108645" y="2050116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Na </a:t>
            </a:r>
            <a:r>
              <a:rPr lang="hr-HR" dirty="0" err="1">
                <a:solidFill>
                  <a:schemeClr val="bg1"/>
                </a:solidFill>
              </a:rPr>
              <a:t>Marsovoj</a:t>
            </a:r>
            <a:r>
              <a:rPr lang="hr-HR" dirty="0">
                <a:solidFill>
                  <a:schemeClr val="bg1"/>
                </a:solidFill>
              </a:rPr>
              <a:t> površini nalaze se suha područja nalik pustinjama koje sadrže stijene i željezom bogato tlo. </a:t>
            </a:r>
          </a:p>
        </p:txBody>
      </p:sp>
      <p:cxnSp>
        <p:nvCxnSpPr>
          <p:cNvPr id="8" name="Google Shape;858;p23">
            <a:extLst>
              <a:ext uri="{FF2B5EF4-FFF2-40B4-BE49-F238E27FC236}">
                <a16:creationId xmlns:a16="http://schemas.microsoft.com/office/drawing/2014/main" xmlns="" id="{78655CF3-8201-44D4-920F-D39E4F9CE766}"/>
              </a:ext>
            </a:extLst>
          </p:cNvPr>
          <p:cNvCxnSpPr/>
          <p:nvPr/>
        </p:nvCxnSpPr>
        <p:spPr>
          <a:xfrm rot="-5400000">
            <a:off x="1663224" y="771697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3893F7B-8155-4C44-B134-AE6D289D3244}"/>
              </a:ext>
            </a:extLst>
          </p:cNvPr>
          <p:cNvSpPr txBox="1"/>
          <p:nvPr/>
        </p:nvSpPr>
        <p:spPr>
          <a:xfrm>
            <a:off x="871531" y="4011187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 Najsličniji je Zemlji, no zimi se temperatura može spustiti do – 130 ⁰C.</a:t>
            </a:r>
          </a:p>
        </p:txBody>
      </p:sp>
      <p:cxnSp>
        <p:nvCxnSpPr>
          <p:cNvPr id="10" name="Google Shape;858;p23">
            <a:extLst>
              <a:ext uri="{FF2B5EF4-FFF2-40B4-BE49-F238E27FC236}">
                <a16:creationId xmlns:a16="http://schemas.microsoft.com/office/drawing/2014/main" xmlns="" id="{8E122428-0D36-4D86-BD12-EDFDD7500B87}"/>
              </a:ext>
            </a:extLst>
          </p:cNvPr>
          <p:cNvCxnSpPr/>
          <p:nvPr/>
        </p:nvCxnSpPr>
        <p:spPr>
          <a:xfrm rot="-5400000">
            <a:off x="2174227" y="276512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F280DA9-000D-4EA8-86AE-8AEF3FE9A263}"/>
              </a:ext>
            </a:extLst>
          </p:cNvPr>
          <p:cNvSpPr txBox="1"/>
          <p:nvPr/>
        </p:nvSpPr>
        <p:spPr>
          <a:xfrm>
            <a:off x="6653027" y="3741233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. Atmosfera i dnevna temperatura nalik su našoj. </a:t>
            </a:r>
          </a:p>
        </p:txBody>
      </p:sp>
      <p:cxnSp>
        <p:nvCxnSpPr>
          <p:cNvPr id="12" name="Google Shape;858;p23">
            <a:extLst>
              <a:ext uri="{FF2B5EF4-FFF2-40B4-BE49-F238E27FC236}">
                <a16:creationId xmlns:a16="http://schemas.microsoft.com/office/drawing/2014/main" xmlns="" id="{5AAB4CF0-8743-493C-8A64-7A3EF42750A0}"/>
              </a:ext>
            </a:extLst>
          </p:cNvPr>
          <p:cNvCxnSpPr>
            <a:cxnSpLocks/>
          </p:cNvCxnSpPr>
          <p:nvPr/>
        </p:nvCxnSpPr>
        <p:spPr>
          <a:xfrm>
            <a:off x="4925962" y="3378899"/>
            <a:ext cx="1688690" cy="54253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AC60335-9C58-421D-9A1F-DD108ABB02DB}"/>
              </a:ext>
            </a:extLst>
          </p:cNvPr>
          <p:cNvSpPr txBox="1"/>
          <p:nvPr/>
        </p:nvSpPr>
        <p:spPr>
          <a:xfrm>
            <a:off x="6653027" y="2467211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Prepun je kratera, grebena i vulkana. </a:t>
            </a:r>
          </a:p>
        </p:txBody>
      </p:sp>
      <p:cxnSp>
        <p:nvCxnSpPr>
          <p:cNvPr id="17" name="Google Shape;858;p23">
            <a:extLst>
              <a:ext uri="{FF2B5EF4-FFF2-40B4-BE49-F238E27FC236}">
                <a16:creationId xmlns:a16="http://schemas.microsoft.com/office/drawing/2014/main" xmlns="" id="{D96640BC-A13C-4CC1-9E5B-1602DED8835D}"/>
              </a:ext>
            </a:extLst>
          </p:cNvPr>
          <p:cNvCxnSpPr>
            <a:cxnSpLocks/>
          </p:cNvCxnSpPr>
          <p:nvPr/>
        </p:nvCxnSpPr>
        <p:spPr>
          <a:xfrm>
            <a:off x="6308378" y="1877831"/>
            <a:ext cx="1006822" cy="50403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1" name="Google Shape;858;p23">
            <a:extLst>
              <a:ext uri="{FF2B5EF4-FFF2-40B4-BE49-F238E27FC236}">
                <a16:creationId xmlns:a16="http://schemas.microsoft.com/office/drawing/2014/main" xmlns="" id="{090B78FC-239D-410F-8E8A-41F6346D6FC9}"/>
              </a:ext>
            </a:extLst>
          </p:cNvPr>
          <p:cNvCxnSpPr>
            <a:cxnSpLocks/>
          </p:cNvCxnSpPr>
          <p:nvPr/>
        </p:nvCxnSpPr>
        <p:spPr>
          <a:xfrm rot="10800000">
            <a:off x="5890519" y="894935"/>
            <a:ext cx="1291947" cy="22554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8D4CEBF-67A3-48E8-B85C-5FDF1CE81BD5}"/>
              </a:ext>
            </a:extLst>
          </p:cNvPr>
          <p:cNvSpPr txBox="1"/>
          <p:nvPr/>
        </p:nvSpPr>
        <p:spPr>
          <a:xfrm>
            <a:off x="7157903" y="545046"/>
            <a:ext cx="155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Osim Zemlje, Mars je </a:t>
            </a:r>
            <a:r>
              <a:rPr lang="hr-HR" dirty="0" err="1">
                <a:solidFill>
                  <a:schemeClr val="bg1"/>
                </a:solidFill>
              </a:rPr>
              <a:t>najistraženiji</a:t>
            </a:r>
            <a:r>
              <a:rPr lang="hr-HR" dirty="0">
                <a:solidFill>
                  <a:schemeClr val="bg1"/>
                </a:solidFill>
              </a:rPr>
              <a:t> planet. </a:t>
            </a:r>
          </a:p>
        </p:txBody>
      </p:sp>
    </p:spTree>
    <p:extLst>
      <p:ext uri="{BB962C8B-B14F-4D97-AF65-F5344CB8AC3E}">
        <p14:creationId xmlns:p14="http://schemas.microsoft.com/office/powerpoint/2010/main" xmlns="" val="249685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 err="1">
                <a:latin typeface="Amatic SC" panose="00000800000000000000" pitchFamily="2" charset="-79"/>
                <a:cs typeface="Amatic SC" panose="00000800000000000000" pitchFamily="2" charset="-79"/>
              </a:rPr>
              <a:t>jupiter</a:t>
            </a: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99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67B13D1B-8051-434E-98E9-C25BC69EB2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pic>
        <p:nvPicPr>
          <p:cNvPr id="9218" name="Picture 2" descr="Povezana slika">
            <a:extLst>
              <a:ext uri="{FF2B5EF4-FFF2-40B4-BE49-F238E27FC236}">
                <a16:creationId xmlns:a16="http://schemas.microsoft.com/office/drawing/2014/main" xmlns="" id="{B47192A8-9135-4770-97E6-E27C253C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278" y="49"/>
            <a:ext cx="9152913" cy="51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A7F863E-C992-4C42-A421-623848257DB0}"/>
              </a:ext>
            </a:extLst>
          </p:cNvPr>
          <p:cNvSpPr txBox="1"/>
          <p:nvPr/>
        </p:nvSpPr>
        <p:spPr>
          <a:xfrm>
            <a:off x="108645" y="530271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Jupiter je najveći planet Sunčeva sustava. </a:t>
            </a:r>
          </a:p>
        </p:txBody>
      </p:sp>
      <p:cxnSp>
        <p:nvCxnSpPr>
          <p:cNvPr id="5" name="Google Shape;858;p23">
            <a:extLst>
              <a:ext uri="{FF2B5EF4-FFF2-40B4-BE49-F238E27FC236}">
                <a16:creationId xmlns:a16="http://schemas.microsoft.com/office/drawing/2014/main" xmlns="" id="{153A4A44-E150-4E7E-A04D-57D08463DF45}"/>
              </a:ext>
            </a:extLst>
          </p:cNvPr>
          <p:cNvCxnSpPr>
            <a:cxnSpLocks/>
          </p:cNvCxnSpPr>
          <p:nvPr/>
        </p:nvCxnSpPr>
        <p:spPr>
          <a:xfrm>
            <a:off x="4944914" y="1224629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24DDADC-CCD6-4BDF-94AE-48DCA4CCDAD1}"/>
              </a:ext>
            </a:extLst>
          </p:cNvPr>
          <p:cNvSpPr txBox="1"/>
          <p:nvPr/>
        </p:nvSpPr>
        <p:spPr>
          <a:xfrm>
            <a:off x="-42278" y="2374101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Njegova je masa dvostruko veća od zbroja svih masa ostalih planeta.</a:t>
            </a:r>
          </a:p>
        </p:txBody>
      </p:sp>
      <p:cxnSp>
        <p:nvCxnSpPr>
          <p:cNvPr id="7" name="Google Shape;858;p23">
            <a:extLst>
              <a:ext uri="{FF2B5EF4-FFF2-40B4-BE49-F238E27FC236}">
                <a16:creationId xmlns:a16="http://schemas.microsoft.com/office/drawing/2014/main" xmlns="" id="{05A2EBEA-4A67-46B8-9BB8-6675AD573BB1}"/>
              </a:ext>
            </a:extLst>
          </p:cNvPr>
          <p:cNvCxnSpPr>
            <a:cxnSpLocks/>
          </p:cNvCxnSpPr>
          <p:nvPr/>
        </p:nvCxnSpPr>
        <p:spPr>
          <a:xfrm>
            <a:off x="1524148" y="2295057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D9A8263-80AC-4782-BC73-754FCB602A90}"/>
              </a:ext>
            </a:extLst>
          </p:cNvPr>
          <p:cNvSpPr txBox="1"/>
          <p:nvPr/>
        </p:nvSpPr>
        <p:spPr>
          <a:xfrm>
            <a:off x="949294" y="3902767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Jupiter se vrti toliko brzo da mu se sredina izboči. </a:t>
            </a:r>
          </a:p>
        </p:txBody>
      </p:sp>
      <p:cxnSp>
        <p:nvCxnSpPr>
          <p:cNvPr id="9" name="Google Shape;858;p23">
            <a:extLst>
              <a:ext uri="{FF2B5EF4-FFF2-40B4-BE49-F238E27FC236}">
                <a16:creationId xmlns:a16="http://schemas.microsoft.com/office/drawing/2014/main" xmlns="" id="{49937B04-5D31-4550-8803-802060D511E8}"/>
              </a:ext>
            </a:extLst>
          </p:cNvPr>
          <p:cNvCxnSpPr>
            <a:cxnSpLocks/>
          </p:cNvCxnSpPr>
          <p:nvPr/>
        </p:nvCxnSpPr>
        <p:spPr>
          <a:xfrm>
            <a:off x="2225039" y="3733106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42529E5-3AD4-4813-9AD9-DFF7A61677F8}"/>
              </a:ext>
            </a:extLst>
          </p:cNvPr>
          <p:cNvSpPr txBox="1"/>
          <p:nvPr/>
        </p:nvSpPr>
        <p:spPr>
          <a:xfrm>
            <a:off x="6488859" y="855297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Ima Veliku crvenu pjegu – golem vrtlog crvenih oblaka.</a:t>
            </a:r>
          </a:p>
        </p:txBody>
      </p:sp>
      <p:cxnSp>
        <p:nvCxnSpPr>
          <p:cNvPr id="11" name="Google Shape;858;p23">
            <a:extLst>
              <a:ext uri="{FF2B5EF4-FFF2-40B4-BE49-F238E27FC236}">
                <a16:creationId xmlns:a16="http://schemas.microsoft.com/office/drawing/2014/main" xmlns="" id="{BE7820D5-4D5E-4536-A4C4-D1A0AFD3DFD9}"/>
              </a:ext>
            </a:extLst>
          </p:cNvPr>
          <p:cNvCxnSpPr>
            <a:cxnSpLocks/>
          </p:cNvCxnSpPr>
          <p:nvPr/>
        </p:nvCxnSpPr>
        <p:spPr>
          <a:xfrm>
            <a:off x="1552021" y="427594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64E2C04-6DBA-4BC6-86C3-4156138F8472}"/>
              </a:ext>
            </a:extLst>
          </p:cNvPr>
          <p:cNvSpPr txBox="1"/>
          <p:nvPr/>
        </p:nvSpPr>
        <p:spPr>
          <a:xfrm>
            <a:off x="6811429" y="2155249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Nazvan je po vrhovnom božanstvu iz rimske mitologije, bogu neba, dnevne svjetlosti i oluje. </a:t>
            </a:r>
          </a:p>
        </p:txBody>
      </p:sp>
      <p:cxnSp>
        <p:nvCxnSpPr>
          <p:cNvPr id="13" name="Google Shape;858;p23">
            <a:extLst>
              <a:ext uri="{FF2B5EF4-FFF2-40B4-BE49-F238E27FC236}">
                <a16:creationId xmlns:a16="http://schemas.microsoft.com/office/drawing/2014/main" xmlns="" id="{A6C27E14-CDF8-45F1-8E1B-27739F6EFC64}"/>
              </a:ext>
            </a:extLst>
          </p:cNvPr>
          <p:cNvCxnSpPr>
            <a:cxnSpLocks/>
          </p:cNvCxnSpPr>
          <p:nvPr/>
        </p:nvCxnSpPr>
        <p:spPr>
          <a:xfrm>
            <a:off x="5927648" y="2889713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160D6D6-A3E1-4737-830B-E9E0D6BCCDA0}"/>
              </a:ext>
            </a:extLst>
          </p:cNvPr>
          <p:cNvSpPr txBox="1"/>
          <p:nvPr/>
        </p:nvSpPr>
        <p:spPr>
          <a:xfrm>
            <a:off x="6811429" y="3918871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Njegova masa i gravitacijska sila su tolike da privlače većinu  kometa i </a:t>
            </a:r>
            <a:r>
              <a:rPr lang="hr-HR" dirty="0" err="1">
                <a:solidFill>
                  <a:schemeClr val="bg1"/>
                </a:solidFill>
              </a:rPr>
              <a:t>ateroida</a:t>
            </a:r>
            <a:r>
              <a:rPr lang="hr-HR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15" name="Google Shape;858;p23">
            <a:extLst>
              <a:ext uri="{FF2B5EF4-FFF2-40B4-BE49-F238E27FC236}">
                <a16:creationId xmlns:a16="http://schemas.microsoft.com/office/drawing/2014/main" xmlns="" id="{63F82F27-EE25-44FA-8D1E-55D8A32DA8ED}"/>
              </a:ext>
            </a:extLst>
          </p:cNvPr>
          <p:cNvCxnSpPr>
            <a:cxnSpLocks/>
          </p:cNvCxnSpPr>
          <p:nvPr/>
        </p:nvCxnSpPr>
        <p:spPr>
          <a:xfrm>
            <a:off x="4944914" y="3944681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xmlns="" val="3673246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 err="1">
                <a:latin typeface="Amatic SC" panose="00000800000000000000" pitchFamily="2" charset="-79"/>
                <a:cs typeface="Amatic SC" panose="00000800000000000000" pitchFamily="2" charset="-79"/>
              </a:rPr>
              <a:t>saturn</a:t>
            </a: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6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5080521B-4554-4F96-83FE-A5751E9B8F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10242" name="Picture 2" descr="Slikovni rezultat za saturn">
            <a:extLst>
              <a:ext uri="{FF2B5EF4-FFF2-40B4-BE49-F238E27FC236}">
                <a16:creationId xmlns:a16="http://schemas.microsoft.com/office/drawing/2014/main" xmlns="" id="{95ECDE35-3D79-421C-899C-8BDF0170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56E2E11-2BD4-4895-A94B-395D35E71B7C}"/>
              </a:ext>
            </a:extLst>
          </p:cNvPr>
          <p:cNvSpPr txBox="1"/>
          <p:nvPr/>
        </p:nvSpPr>
        <p:spPr>
          <a:xfrm>
            <a:off x="130768" y="552394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Deset je puta veći od Zemlje. </a:t>
            </a:r>
          </a:p>
        </p:txBody>
      </p:sp>
      <p:cxnSp>
        <p:nvCxnSpPr>
          <p:cNvPr id="5" name="Google Shape;858;p23">
            <a:extLst>
              <a:ext uri="{FF2B5EF4-FFF2-40B4-BE49-F238E27FC236}">
                <a16:creationId xmlns:a16="http://schemas.microsoft.com/office/drawing/2014/main" xmlns="" id="{347CC2BD-9DB4-43AB-8FCA-61A03DB72EB3}"/>
              </a:ext>
            </a:extLst>
          </p:cNvPr>
          <p:cNvCxnSpPr>
            <a:cxnSpLocks/>
          </p:cNvCxnSpPr>
          <p:nvPr/>
        </p:nvCxnSpPr>
        <p:spPr>
          <a:xfrm>
            <a:off x="1824866" y="889426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973DD88-9F9E-417D-B364-5D6DAD24CE56}"/>
              </a:ext>
            </a:extLst>
          </p:cNvPr>
          <p:cNvSpPr txBox="1"/>
          <p:nvPr/>
        </p:nvSpPr>
        <p:spPr>
          <a:xfrm>
            <a:off x="130768" y="2126186"/>
            <a:ext cx="2426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Gospodar je prstenova. Prstenovi se sastoje od čestica prašine i milijarda komada leda. Ti komadići kruže oko planeta i tvore prsten.  </a:t>
            </a:r>
          </a:p>
        </p:txBody>
      </p:sp>
      <p:cxnSp>
        <p:nvCxnSpPr>
          <p:cNvPr id="7" name="Google Shape;858;p23">
            <a:extLst>
              <a:ext uri="{FF2B5EF4-FFF2-40B4-BE49-F238E27FC236}">
                <a16:creationId xmlns:a16="http://schemas.microsoft.com/office/drawing/2014/main" xmlns="" id="{5A0FC573-972A-4FF1-B644-2EBE021E75D3}"/>
              </a:ext>
            </a:extLst>
          </p:cNvPr>
          <p:cNvCxnSpPr>
            <a:cxnSpLocks/>
          </p:cNvCxnSpPr>
          <p:nvPr/>
        </p:nvCxnSpPr>
        <p:spPr>
          <a:xfrm>
            <a:off x="1574144" y="2023509"/>
            <a:ext cx="1965469" cy="3393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940F82E-1D89-4809-8D94-AB49C58D55FA}"/>
              </a:ext>
            </a:extLst>
          </p:cNvPr>
          <p:cNvSpPr txBox="1"/>
          <p:nvPr/>
        </p:nvSpPr>
        <p:spPr>
          <a:xfrm>
            <a:off x="6461759" y="1262693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Drugi je najveći planet, ali nije jako težak. Kada bi ga se stavilo u neki divovski ocean, Saturn bi plutao.  </a:t>
            </a:r>
          </a:p>
        </p:txBody>
      </p:sp>
      <p:cxnSp>
        <p:nvCxnSpPr>
          <p:cNvPr id="9" name="Google Shape;858;p23">
            <a:extLst>
              <a:ext uri="{FF2B5EF4-FFF2-40B4-BE49-F238E27FC236}">
                <a16:creationId xmlns:a16="http://schemas.microsoft.com/office/drawing/2014/main" xmlns="" id="{917F0F59-51ED-4016-BFF4-E1A644FF0CBC}"/>
              </a:ext>
            </a:extLst>
          </p:cNvPr>
          <p:cNvCxnSpPr>
            <a:cxnSpLocks/>
          </p:cNvCxnSpPr>
          <p:nvPr/>
        </p:nvCxnSpPr>
        <p:spPr>
          <a:xfrm>
            <a:off x="4982989" y="2023509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3243A94-C9E3-4571-8043-095C12D1484C}"/>
              </a:ext>
            </a:extLst>
          </p:cNvPr>
          <p:cNvSpPr txBox="1"/>
          <p:nvPr/>
        </p:nvSpPr>
        <p:spPr>
          <a:xfrm>
            <a:off x="6404732" y="3687029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Najvjetrovitiji je planet. Jačina vjetrova koji tamo pušu je 4 puta veća od najjačih orkana na Zemlji.  </a:t>
            </a:r>
          </a:p>
        </p:txBody>
      </p:sp>
      <p:cxnSp>
        <p:nvCxnSpPr>
          <p:cNvPr id="14" name="Google Shape;858;p23">
            <a:extLst>
              <a:ext uri="{FF2B5EF4-FFF2-40B4-BE49-F238E27FC236}">
                <a16:creationId xmlns:a16="http://schemas.microsoft.com/office/drawing/2014/main" xmlns="" id="{2E8CC564-ADC2-401A-B88E-3BFB4E709A47}"/>
              </a:ext>
            </a:extLst>
          </p:cNvPr>
          <p:cNvCxnSpPr>
            <a:cxnSpLocks/>
          </p:cNvCxnSpPr>
          <p:nvPr/>
        </p:nvCxnSpPr>
        <p:spPr>
          <a:xfrm>
            <a:off x="4542504" y="4062819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xmlns="" val="449053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uran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335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86673F93-D6B1-42B9-B633-5D9CF7993B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pic>
        <p:nvPicPr>
          <p:cNvPr id="11268" name="Picture 4" descr="Povezana slika">
            <a:extLst>
              <a:ext uri="{FF2B5EF4-FFF2-40B4-BE49-F238E27FC236}">
                <a16:creationId xmlns:a16="http://schemas.microsoft.com/office/drawing/2014/main" xmlns="" id="{94089DA6-DC4D-447F-80EF-9945DA32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oogle Shape;858;p23">
            <a:extLst>
              <a:ext uri="{FF2B5EF4-FFF2-40B4-BE49-F238E27FC236}">
                <a16:creationId xmlns:a16="http://schemas.microsoft.com/office/drawing/2014/main" xmlns="" id="{793FE3C3-2596-4D12-8C56-6835DD685A01}"/>
              </a:ext>
            </a:extLst>
          </p:cNvPr>
          <p:cNvCxnSpPr>
            <a:cxnSpLocks/>
          </p:cNvCxnSpPr>
          <p:nvPr/>
        </p:nvCxnSpPr>
        <p:spPr>
          <a:xfrm>
            <a:off x="2606531" y="1655196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" name="Google Shape;858;p23">
            <a:extLst>
              <a:ext uri="{FF2B5EF4-FFF2-40B4-BE49-F238E27FC236}">
                <a16:creationId xmlns:a16="http://schemas.microsoft.com/office/drawing/2014/main" xmlns="" id="{AED3AD87-1F1D-466D-8C44-E53380944BDC}"/>
              </a:ext>
            </a:extLst>
          </p:cNvPr>
          <p:cNvCxnSpPr>
            <a:cxnSpLocks/>
          </p:cNvCxnSpPr>
          <p:nvPr/>
        </p:nvCxnSpPr>
        <p:spPr>
          <a:xfrm>
            <a:off x="3695453" y="3202523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BC36B44-1A5B-496C-A05B-F40756FB1787}"/>
              </a:ext>
            </a:extLst>
          </p:cNvPr>
          <p:cNvSpPr txBox="1"/>
          <p:nvPr/>
        </p:nvSpPr>
        <p:spPr>
          <a:xfrm>
            <a:off x="1324894" y="3202523"/>
            <a:ext cx="2426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Zaokrenut je tako da njegov ekvator siječe okomito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Ljeti Sunce na Uranu ne zalazi 20 godina. Zimi noć traje 20 godina.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74FB9E4-B6BD-44A8-AB4F-320A17F12AAF}"/>
              </a:ext>
            </a:extLst>
          </p:cNvPr>
          <p:cNvSpPr txBox="1"/>
          <p:nvPr/>
        </p:nvSpPr>
        <p:spPr>
          <a:xfrm>
            <a:off x="334294" y="1644413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Svakog proljeća Sunce na Uranu zalazi svakih 9 sati – u obrnutom smjeru!.  </a:t>
            </a:r>
          </a:p>
        </p:txBody>
      </p:sp>
      <p:cxnSp>
        <p:nvCxnSpPr>
          <p:cNvPr id="10" name="Google Shape;858;p23">
            <a:extLst>
              <a:ext uri="{FF2B5EF4-FFF2-40B4-BE49-F238E27FC236}">
                <a16:creationId xmlns:a16="http://schemas.microsoft.com/office/drawing/2014/main" xmlns="" id="{5C11F96F-D682-42F6-8895-CECBF6128983}"/>
              </a:ext>
            </a:extLst>
          </p:cNvPr>
          <p:cNvCxnSpPr>
            <a:cxnSpLocks/>
          </p:cNvCxnSpPr>
          <p:nvPr/>
        </p:nvCxnSpPr>
        <p:spPr>
          <a:xfrm>
            <a:off x="6121563" y="321376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D402ED0-06E5-45D1-9CE1-D21387922DE9}"/>
              </a:ext>
            </a:extLst>
          </p:cNvPr>
          <p:cNvSpPr txBox="1"/>
          <p:nvPr/>
        </p:nvSpPr>
        <p:spPr>
          <a:xfrm>
            <a:off x="3751004" y="321376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Uran ima 15 mjeseci. Zbog velike udaljenosti od Sunca, vrlo je hladan. </a:t>
            </a:r>
          </a:p>
        </p:txBody>
      </p:sp>
      <p:cxnSp>
        <p:nvCxnSpPr>
          <p:cNvPr id="12" name="Google Shape;858;p23">
            <a:extLst>
              <a:ext uri="{FF2B5EF4-FFF2-40B4-BE49-F238E27FC236}">
                <a16:creationId xmlns:a16="http://schemas.microsoft.com/office/drawing/2014/main" xmlns="" id="{18EF77D9-8C63-4616-AC5E-2E3CC5C1D2C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89496" y="2164325"/>
            <a:ext cx="963916" cy="81484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0BCBF0C-8CC3-4928-9DF7-B2177282BB3B}"/>
              </a:ext>
            </a:extLst>
          </p:cNvPr>
          <p:cNvSpPr txBox="1"/>
          <p:nvPr/>
        </p:nvSpPr>
        <p:spPr>
          <a:xfrm>
            <a:off x="6606051" y="3183613"/>
            <a:ext cx="24261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Uranova površina je ledeni ocean tekućeg metana, dubok tisućama kilometara. Kada biste upali u taj ocean samo na djelić sekunde, smrznuli biste se tako jako da bi se razbili poput stakla,. </a:t>
            </a:r>
          </a:p>
        </p:txBody>
      </p:sp>
    </p:spTree>
    <p:extLst>
      <p:ext uri="{BB962C8B-B14F-4D97-AF65-F5344CB8AC3E}">
        <p14:creationId xmlns:p14="http://schemas.microsoft.com/office/powerpoint/2010/main" xmlns="" val="348530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7B1A1F-A89B-4AF0-9AF2-9134E5107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676375D-22E0-4C48-9256-7F5EEDC8F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solar system wallpaper">
            <a:extLst>
              <a:ext uri="{FF2B5EF4-FFF2-40B4-BE49-F238E27FC236}">
                <a16:creationId xmlns:a16="http://schemas.microsoft.com/office/drawing/2014/main" xmlns="" id="{845CCBB8-5696-43BE-9471-50CB742A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BA78426C-AB99-4D50-A10D-CCE93E9980AE}"/>
              </a:ext>
            </a:extLst>
          </p:cNvPr>
          <p:cNvSpPr/>
          <p:nvPr/>
        </p:nvSpPr>
        <p:spPr>
          <a:xfrm>
            <a:off x="2632136" y="3594058"/>
            <a:ext cx="3731342" cy="836696"/>
          </a:xfrm>
          <a:prstGeom prst="roundRect">
            <a:avLst/>
          </a:prstGeom>
          <a:solidFill>
            <a:srgbClr val="7030A0">
              <a:alpha val="50000"/>
            </a:srgbClr>
          </a:solidFill>
          <a:ln w="190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4050" dirty="0">
                <a:latin typeface="Amatic SC" panose="00000800000000000000" pitchFamily="2" charset="-79"/>
                <a:cs typeface="Amatic SC" panose="00000800000000000000" pitchFamily="2" charset="-79"/>
              </a:rPr>
              <a:t>TJEDAN SVEMIRA</a:t>
            </a:r>
          </a:p>
        </p:txBody>
      </p:sp>
    </p:spTree>
    <p:extLst>
      <p:ext uri="{BB962C8B-B14F-4D97-AF65-F5344CB8AC3E}">
        <p14:creationId xmlns:p14="http://schemas.microsoft.com/office/powerpoint/2010/main" xmlns="" val="348577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971039" y="2130594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9600" b="1" dirty="0" err="1">
                <a:latin typeface="Amatic SC" panose="00000800000000000000" pitchFamily="2" charset="-79"/>
                <a:cs typeface="Amatic SC" panose="00000800000000000000" pitchFamily="2" charset="-79"/>
              </a:rPr>
              <a:t>neptun</a:t>
            </a:r>
            <a:r>
              <a:rPr lang="hr-HR" sz="9600" b="1" dirty="0">
                <a:latin typeface="Amatic SC" panose="00000800000000000000" pitchFamily="2" charset="-79"/>
                <a:cs typeface="Amatic SC" panose="00000800000000000000" pitchFamily="2" charset="-79"/>
              </a:rPr>
              <a:t> </a:t>
            </a:r>
            <a:endParaRPr sz="9600" b="1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grim"/>
                <a:sym typeface="Megrim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grim"/>
              <a:sym typeface="Megrim"/>
            </a:endParaRPr>
          </a:p>
        </p:txBody>
      </p:sp>
      <p:sp>
        <p:nvSpPr>
          <p:cNvPr id="6" name="Google Shape;795;p18">
            <a:extLst>
              <a:ext uri="{FF2B5EF4-FFF2-40B4-BE49-F238E27FC236}">
                <a16:creationId xmlns:a16="http://schemas.microsoft.com/office/drawing/2014/main" xmlns="" id="{5E067D6A-7212-4FC3-8B58-D232191CAFC8}"/>
              </a:ext>
            </a:extLst>
          </p:cNvPr>
          <p:cNvSpPr/>
          <p:nvPr/>
        </p:nvSpPr>
        <p:spPr>
          <a:xfrm>
            <a:off x="1935742" y="4553549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796;p18">
            <a:extLst>
              <a:ext uri="{FF2B5EF4-FFF2-40B4-BE49-F238E27FC236}">
                <a16:creationId xmlns:a16="http://schemas.microsoft.com/office/drawing/2014/main" xmlns="" id="{AF7FFCF5-F50B-4B90-B9A6-C8D6D6B2E80D}"/>
              </a:ext>
            </a:extLst>
          </p:cNvPr>
          <p:cNvGrpSpPr/>
          <p:nvPr/>
        </p:nvGrpSpPr>
        <p:grpSpPr>
          <a:xfrm>
            <a:off x="1585082" y="3037647"/>
            <a:ext cx="1211100" cy="1211378"/>
            <a:chOff x="6654650" y="3665275"/>
            <a:chExt cx="409100" cy="409125"/>
          </a:xfrm>
        </p:grpSpPr>
        <p:sp>
          <p:nvSpPr>
            <p:cNvPr id="8" name="Google Shape;797;p18">
              <a:extLst>
                <a:ext uri="{FF2B5EF4-FFF2-40B4-BE49-F238E27FC236}">
                  <a16:creationId xmlns:a16="http://schemas.microsoft.com/office/drawing/2014/main" xmlns="" id="{EB444115-D40D-4436-8D9A-BF12DBD1915E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8;p18">
              <a:extLst>
                <a:ext uri="{FF2B5EF4-FFF2-40B4-BE49-F238E27FC236}">
                  <a16:creationId xmlns:a16="http://schemas.microsoft.com/office/drawing/2014/main" xmlns="" id="{16322224-9A36-4ADD-94F6-6A1D63F51D3C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799;p18">
            <a:extLst>
              <a:ext uri="{FF2B5EF4-FFF2-40B4-BE49-F238E27FC236}">
                <a16:creationId xmlns:a16="http://schemas.microsoft.com/office/drawing/2014/main" xmlns="" id="{13B80D8C-D55B-4A63-8F9A-FD28660E6ACB}"/>
              </a:ext>
            </a:extLst>
          </p:cNvPr>
          <p:cNvGrpSpPr/>
          <p:nvPr/>
        </p:nvGrpSpPr>
        <p:grpSpPr>
          <a:xfrm rot="1056887">
            <a:off x="417633" y="3989909"/>
            <a:ext cx="800125" cy="800199"/>
            <a:chOff x="570875" y="4322250"/>
            <a:chExt cx="443300" cy="443325"/>
          </a:xfrm>
        </p:grpSpPr>
        <p:sp>
          <p:nvSpPr>
            <p:cNvPr id="11" name="Google Shape;800;p18">
              <a:extLst>
                <a:ext uri="{FF2B5EF4-FFF2-40B4-BE49-F238E27FC236}">
                  <a16:creationId xmlns:a16="http://schemas.microsoft.com/office/drawing/2014/main" xmlns="" id="{65C7391F-76E8-4FA0-B850-A9EBB8CAEF1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01;p18">
              <a:extLst>
                <a:ext uri="{FF2B5EF4-FFF2-40B4-BE49-F238E27FC236}">
                  <a16:creationId xmlns:a16="http://schemas.microsoft.com/office/drawing/2014/main" xmlns="" id="{8B02987F-AAB5-4FF7-9405-3CE3CE05C016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02;p18">
              <a:extLst>
                <a:ext uri="{FF2B5EF4-FFF2-40B4-BE49-F238E27FC236}">
                  <a16:creationId xmlns:a16="http://schemas.microsoft.com/office/drawing/2014/main" xmlns="" id="{E0455F76-AD36-4C3F-B95F-2CEE8512DDB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03;p18">
              <a:extLst>
                <a:ext uri="{FF2B5EF4-FFF2-40B4-BE49-F238E27FC236}">
                  <a16:creationId xmlns:a16="http://schemas.microsoft.com/office/drawing/2014/main" xmlns="" id="{8FE4FE45-EF3B-44BD-A1F4-A618083244B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804;p18">
            <a:extLst>
              <a:ext uri="{FF2B5EF4-FFF2-40B4-BE49-F238E27FC236}">
                <a16:creationId xmlns:a16="http://schemas.microsoft.com/office/drawing/2014/main" xmlns="" id="{3365E293-0A39-4410-911D-4CE69C112F51}"/>
              </a:ext>
            </a:extLst>
          </p:cNvPr>
          <p:cNvSpPr/>
          <p:nvPr/>
        </p:nvSpPr>
        <p:spPr>
          <a:xfrm rot="2466666">
            <a:off x="507502" y="3272571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05;p18">
            <a:extLst>
              <a:ext uri="{FF2B5EF4-FFF2-40B4-BE49-F238E27FC236}">
                <a16:creationId xmlns:a16="http://schemas.microsoft.com/office/drawing/2014/main" xmlns="" id="{7B3EC4D6-E339-4397-B6E2-86370813C758}"/>
              </a:ext>
            </a:extLst>
          </p:cNvPr>
          <p:cNvSpPr/>
          <p:nvPr/>
        </p:nvSpPr>
        <p:spPr>
          <a:xfrm rot="-1609554">
            <a:off x="1081897" y="3508528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5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0DE5C89A-E847-4474-B326-B6267E1080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  <p:pic>
        <p:nvPicPr>
          <p:cNvPr id="12290" name="Picture 2" descr="Slikovni rezultat za neptun">
            <a:extLst>
              <a:ext uri="{FF2B5EF4-FFF2-40B4-BE49-F238E27FC236}">
                <a16:creationId xmlns:a16="http://schemas.microsoft.com/office/drawing/2014/main" xmlns="" id="{8A1CF7E3-8BF4-4244-97C6-CEF5CEDB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oogle Shape;858;p23">
            <a:extLst>
              <a:ext uri="{FF2B5EF4-FFF2-40B4-BE49-F238E27FC236}">
                <a16:creationId xmlns:a16="http://schemas.microsoft.com/office/drawing/2014/main" xmlns="" id="{A9963116-415D-4E3C-A74C-769A9F67D7A9}"/>
              </a:ext>
            </a:extLst>
          </p:cNvPr>
          <p:cNvCxnSpPr>
            <a:cxnSpLocks/>
          </p:cNvCxnSpPr>
          <p:nvPr/>
        </p:nvCxnSpPr>
        <p:spPr>
          <a:xfrm>
            <a:off x="2773679" y="933434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3AD7218-3634-4780-A870-E2F014478A7D}"/>
              </a:ext>
            </a:extLst>
          </p:cNvPr>
          <p:cNvSpPr txBox="1"/>
          <p:nvPr/>
        </p:nvSpPr>
        <p:spPr>
          <a:xfrm>
            <a:off x="403120" y="933434"/>
            <a:ext cx="242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Neptun je toliko udaljen od Sunca da su mu potrebne 164 godine kako bi obišao Sunce.</a:t>
            </a:r>
          </a:p>
        </p:txBody>
      </p:sp>
      <p:cxnSp>
        <p:nvCxnSpPr>
          <p:cNvPr id="6" name="Google Shape;858;p23">
            <a:extLst>
              <a:ext uri="{FF2B5EF4-FFF2-40B4-BE49-F238E27FC236}">
                <a16:creationId xmlns:a16="http://schemas.microsoft.com/office/drawing/2014/main" xmlns="" id="{09FC1065-BB6D-4646-B5CD-5F5D47B106B8}"/>
              </a:ext>
            </a:extLst>
          </p:cNvPr>
          <p:cNvCxnSpPr>
            <a:cxnSpLocks/>
          </p:cNvCxnSpPr>
          <p:nvPr/>
        </p:nvCxnSpPr>
        <p:spPr>
          <a:xfrm>
            <a:off x="1953697" y="2825672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C615BB0-E869-4754-A667-884D3F7EF0F5}"/>
              </a:ext>
            </a:extLst>
          </p:cNvPr>
          <p:cNvSpPr txBox="1"/>
          <p:nvPr/>
        </p:nvSpPr>
        <p:spPr>
          <a:xfrm>
            <a:off x="403120" y="2866491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Neptun je prekriven bijelim oblacima. </a:t>
            </a:r>
          </a:p>
        </p:txBody>
      </p:sp>
      <p:cxnSp>
        <p:nvCxnSpPr>
          <p:cNvPr id="8" name="Google Shape;858;p23">
            <a:extLst>
              <a:ext uri="{FF2B5EF4-FFF2-40B4-BE49-F238E27FC236}">
                <a16:creationId xmlns:a16="http://schemas.microsoft.com/office/drawing/2014/main" xmlns="" id="{CE6D9A51-191F-4453-8D3F-E73488CB9C27}"/>
              </a:ext>
            </a:extLst>
          </p:cNvPr>
          <p:cNvCxnSpPr>
            <a:cxnSpLocks/>
          </p:cNvCxnSpPr>
          <p:nvPr/>
        </p:nvCxnSpPr>
        <p:spPr>
          <a:xfrm>
            <a:off x="5555485" y="2148167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0A18F3E-A4EB-4AD4-A613-93C06E3CE2CE}"/>
              </a:ext>
            </a:extLst>
          </p:cNvPr>
          <p:cNvSpPr txBox="1"/>
          <p:nvPr/>
        </p:nvSpPr>
        <p:spPr>
          <a:xfrm>
            <a:off x="6717890" y="1932841"/>
            <a:ext cx="24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Njegovi su vjetrovi najjači u Sunčevu sustavu. </a:t>
            </a:r>
          </a:p>
        </p:txBody>
      </p:sp>
      <p:cxnSp>
        <p:nvCxnSpPr>
          <p:cNvPr id="10" name="Google Shape;858;p23">
            <a:extLst>
              <a:ext uri="{FF2B5EF4-FFF2-40B4-BE49-F238E27FC236}">
                <a16:creationId xmlns:a16="http://schemas.microsoft.com/office/drawing/2014/main" xmlns="" id="{A3AA0ECF-E62E-41E6-9949-CC7BB016E33B}"/>
              </a:ext>
            </a:extLst>
          </p:cNvPr>
          <p:cNvCxnSpPr>
            <a:cxnSpLocks/>
          </p:cNvCxnSpPr>
          <p:nvPr/>
        </p:nvCxnSpPr>
        <p:spPr>
          <a:xfrm>
            <a:off x="5152853" y="3615229"/>
            <a:ext cx="1965469" cy="339322"/>
          </a:xfrm>
          <a:prstGeom prst="bentConnector3">
            <a:avLst>
              <a:gd name="adj1" fmla="val 5638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92E32A8-1823-4D14-85C4-1CFC71A5517B}"/>
              </a:ext>
            </a:extLst>
          </p:cNvPr>
          <p:cNvSpPr txBox="1"/>
          <p:nvPr/>
        </p:nvSpPr>
        <p:spPr>
          <a:xfrm>
            <a:off x="6432520" y="3248522"/>
            <a:ext cx="242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Njegov mjesec </a:t>
            </a:r>
            <a:r>
              <a:rPr lang="hr-HR" dirty="0" err="1">
                <a:solidFill>
                  <a:schemeClr val="bg1"/>
                </a:solidFill>
              </a:rPr>
              <a:t>Triton</a:t>
            </a:r>
            <a:r>
              <a:rPr lang="hr-HR" dirty="0">
                <a:solidFill>
                  <a:schemeClr val="bg1"/>
                </a:solidFill>
              </a:rPr>
              <a:t>, najhladnije je mjesto Sunčeva sustava. </a:t>
            </a:r>
          </a:p>
        </p:txBody>
      </p:sp>
    </p:spTree>
    <p:extLst>
      <p:ext uri="{BB962C8B-B14F-4D97-AF65-F5344CB8AC3E}">
        <p14:creationId xmlns:p14="http://schemas.microsoft.com/office/powerpoint/2010/main" xmlns="" val="2668764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2BB17D7F-7453-4731-8B3A-A0E2C24EFE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  <p:grpSp>
        <p:nvGrpSpPr>
          <p:cNvPr id="3" name="Google Shape;799;p18">
            <a:extLst>
              <a:ext uri="{FF2B5EF4-FFF2-40B4-BE49-F238E27FC236}">
                <a16:creationId xmlns:a16="http://schemas.microsoft.com/office/drawing/2014/main" xmlns="" id="{A6BDB041-AAFF-49E9-BA78-8D92EF93CB34}"/>
              </a:ext>
            </a:extLst>
          </p:cNvPr>
          <p:cNvGrpSpPr/>
          <p:nvPr/>
        </p:nvGrpSpPr>
        <p:grpSpPr>
          <a:xfrm rot="1056887">
            <a:off x="564078" y="3124047"/>
            <a:ext cx="1799495" cy="1716220"/>
            <a:chOff x="570875" y="4322250"/>
            <a:chExt cx="443300" cy="443325"/>
          </a:xfrm>
        </p:grpSpPr>
        <p:sp>
          <p:nvSpPr>
            <p:cNvPr id="4" name="Google Shape;800;p18">
              <a:extLst>
                <a:ext uri="{FF2B5EF4-FFF2-40B4-BE49-F238E27FC236}">
                  <a16:creationId xmlns:a16="http://schemas.microsoft.com/office/drawing/2014/main" xmlns="" id="{702B7EE9-685F-4C0B-87C5-A23E13CA9C9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1;p18">
              <a:extLst>
                <a:ext uri="{FF2B5EF4-FFF2-40B4-BE49-F238E27FC236}">
                  <a16:creationId xmlns:a16="http://schemas.microsoft.com/office/drawing/2014/main" xmlns="" id="{4E2E01E0-AB97-4AB9-941B-85FB2B37853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2;p18">
              <a:extLst>
                <a:ext uri="{FF2B5EF4-FFF2-40B4-BE49-F238E27FC236}">
                  <a16:creationId xmlns:a16="http://schemas.microsoft.com/office/drawing/2014/main" xmlns="" id="{EDAC8078-BF03-4A56-9B3D-7E6EF529622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3;p18">
              <a:extLst>
                <a:ext uri="{FF2B5EF4-FFF2-40B4-BE49-F238E27FC236}">
                  <a16:creationId xmlns:a16="http://schemas.microsoft.com/office/drawing/2014/main" xmlns="" id="{2E7AD66C-072F-4331-A72B-6DB004DEE7F3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7ED7F7C-1471-402E-ADA2-2F0C4A8C7BC7}"/>
              </a:ext>
            </a:extLst>
          </p:cNvPr>
          <p:cNvSpPr txBox="1"/>
          <p:nvPr/>
        </p:nvSpPr>
        <p:spPr>
          <a:xfrm>
            <a:off x="2589846" y="1805090"/>
            <a:ext cx="451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>
                <a:solidFill>
                  <a:schemeClr val="bg1"/>
                </a:solidFill>
                <a:latin typeface="Amatic SC" panose="00000800000000000000" pitchFamily="2" charset="-79"/>
                <a:cs typeface="Amatic SC" panose="00000800000000000000" pitchFamily="2" charset="-79"/>
              </a:rPr>
              <a:t>SVEMIRSKA MODA</a:t>
            </a:r>
          </a:p>
        </p:txBody>
      </p:sp>
    </p:spTree>
    <p:extLst>
      <p:ext uri="{BB962C8B-B14F-4D97-AF65-F5344CB8AC3E}">
        <p14:creationId xmlns:p14="http://schemas.microsoft.com/office/powerpoint/2010/main" xmlns="" val="3422470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0525F2D0-725E-4F79-B91F-9864FDCD64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"/>
          </a:p>
        </p:txBody>
      </p:sp>
      <p:pic>
        <p:nvPicPr>
          <p:cNvPr id="13314" name="Picture 2" descr="Slikovni rezultat za ASTRONAUT CLOTHES">
            <a:extLst>
              <a:ext uri="{FF2B5EF4-FFF2-40B4-BE49-F238E27FC236}">
                <a16:creationId xmlns:a16="http://schemas.microsoft.com/office/drawing/2014/main" xmlns="" id="{BF35DCA3-778E-4D68-B33D-C79E3EBE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381" y="518657"/>
            <a:ext cx="2482492" cy="3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C4D7E70-E855-4566-AD2A-398647986CA7}"/>
              </a:ext>
            </a:extLst>
          </p:cNvPr>
          <p:cNvSpPr txBox="1"/>
          <p:nvPr/>
        </p:nvSpPr>
        <p:spPr>
          <a:xfrm>
            <a:off x="4070555" y="955140"/>
            <a:ext cx="3982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Svemirsko odijelo opskrbljuje astronaute kisikom i štiti ih od temperaturnih promjena u svemiru. Odijelo štiti i protiv malih meteorita.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Koriste posebni ruksak ispunjen vodikom koji im pomaže slobodno letjeti.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Svemirska odijela su na Zemlji vrlo teška, no u svemiru su bez ikakve težine, jer ondje nema gravitacije.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Mogu podnijeti visoke temperature do 121⁰C i niske temperature do - 175 ⁰C.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38831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2BB17D7F-7453-4731-8B3A-A0E2C24EFE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"/>
          </a:p>
        </p:txBody>
      </p:sp>
      <p:grpSp>
        <p:nvGrpSpPr>
          <p:cNvPr id="3" name="Google Shape;799;p18">
            <a:extLst>
              <a:ext uri="{FF2B5EF4-FFF2-40B4-BE49-F238E27FC236}">
                <a16:creationId xmlns:a16="http://schemas.microsoft.com/office/drawing/2014/main" xmlns="" id="{A6BDB041-AAFF-49E9-BA78-8D92EF93CB34}"/>
              </a:ext>
            </a:extLst>
          </p:cNvPr>
          <p:cNvGrpSpPr/>
          <p:nvPr/>
        </p:nvGrpSpPr>
        <p:grpSpPr>
          <a:xfrm rot="1056887">
            <a:off x="564078" y="3124047"/>
            <a:ext cx="1799495" cy="1716220"/>
            <a:chOff x="570875" y="4322250"/>
            <a:chExt cx="443300" cy="443325"/>
          </a:xfrm>
        </p:grpSpPr>
        <p:sp>
          <p:nvSpPr>
            <p:cNvPr id="4" name="Google Shape;800;p18">
              <a:extLst>
                <a:ext uri="{FF2B5EF4-FFF2-40B4-BE49-F238E27FC236}">
                  <a16:creationId xmlns:a16="http://schemas.microsoft.com/office/drawing/2014/main" xmlns="" id="{702B7EE9-685F-4C0B-87C5-A23E13CA9C9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1;p18">
              <a:extLst>
                <a:ext uri="{FF2B5EF4-FFF2-40B4-BE49-F238E27FC236}">
                  <a16:creationId xmlns:a16="http://schemas.microsoft.com/office/drawing/2014/main" xmlns="" id="{4E2E01E0-AB97-4AB9-941B-85FB2B37853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2;p18">
              <a:extLst>
                <a:ext uri="{FF2B5EF4-FFF2-40B4-BE49-F238E27FC236}">
                  <a16:creationId xmlns:a16="http://schemas.microsoft.com/office/drawing/2014/main" xmlns="" id="{EDAC8078-BF03-4A56-9B3D-7E6EF529622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3;p18">
              <a:extLst>
                <a:ext uri="{FF2B5EF4-FFF2-40B4-BE49-F238E27FC236}">
                  <a16:creationId xmlns:a16="http://schemas.microsoft.com/office/drawing/2014/main" xmlns="" id="{2E7AD66C-072F-4331-A72B-6DB004DEE7F3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7ED7F7C-1471-402E-ADA2-2F0C4A8C7BC7}"/>
              </a:ext>
            </a:extLst>
          </p:cNvPr>
          <p:cNvSpPr txBox="1"/>
          <p:nvPr/>
        </p:nvSpPr>
        <p:spPr>
          <a:xfrm>
            <a:off x="2589846" y="1805090"/>
            <a:ext cx="451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>
                <a:solidFill>
                  <a:schemeClr val="bg1"/>
                </a:solidFill>
                <a:latin typeface="Amatic SC" panose="00000800000000000000" pitchFamily="2" charset="-79"/>
                <a:cs typeface="Amatic SC" panose="00000800000000000000" pitchFamily="2" charset="-79"/>
              </a:rPr>
              <a:t>Život u svemiru</a:t>
            </a:r>
          </a:p>
        </p:txBody>
      </p:sp>
    </p:spTree>
    <p:extLst>
      <p:ext uri="{BB962C8B-B14F-4D97-AF65-F5344CB8AC3E}">
        <p14:creationId xmlns:p14="http://schemas.microsoft.com/office/powerpoint/2010/main" xmlns="" val="1881524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9A7C3CB6-93C7-479D-BDD5-F8C1826DC4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3D1BDD96-4637-4A8F-BFE3-9A3780B6C51E}"/>
              </a:ext>
            </a:extLst>
          </p:cNvPr>
          <p:cNvSpPr txBox="1"/>
          <p:nvPr/>
        </p:nvSpPr>
        <p:spPr>
          <a:xfrm>
            <a:off x="3989439" y="1140588"/>
            <a:ext cx="489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Kad astronaut boravi u svemiru, visina mu se povećava za oko 5 centimetara. Osim toga, lice djeluje natečenije, a noge mršavije jer nema gravitacije koja bi djelovala na tekućine. To se naziva „premještanje tekućine”. Ako ne vježbaju, astronauti će izgubiti i mišićnu masu. I srčano tkivo se smanjuje jer srce u svemiru više ne mora pumpati toliko krvi. </a:t>
            </a:r>
          </a:p>
        </p:txBody>
      </p:sp>
      <p:pic>
        <p:nvPicPr>
          <p:cNvPr id="14338" name="Picture 2" descr="Slikovni rezultat za ASTRONAUT in spaceshuttle">
            <a:extLst>
              <a:ext uri="{FF2B5EF4-FFF2-40B4-BE49-F238E27FC236}">
                <a16:creationId xmlns:a16="http://schemas.microsoft.com/office/drawing/2014/main" xmlns="" id="{BBC269EF-666F-4096-AD68-3FA2281E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23" y="1376287"/>
            <a:ext cx="3356487" cy="2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41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2BB17D7F-7453-4731-8B3A-A0E2C24EFE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"/>
          </a:p>
        </p:txBody>
      </p:sp>
      <p:grpSp>
        <p:nvGrpSpPr>
          <p:cNvPr id="3" name="Google Shape;799;p18">
            <a:extLst>
              <a:ext uri="{FF2B5EF4-FFF2-40B4-BE49-F238E27FC236}">
                <a16:creationId xmlns:a16="http://schemas.microsoft.com/office/drawing/2014/main" xmlns="" id="{A6BDB041-AAFF-49E9-BA78-8D92EF93CB34}"/>
              </a:ext>
            </a:extLst>
          </p:cNvPr>
          <p:cNvGrpSpPr/>
          <p:nvPr/>
        </p:nvGrpSpPr>
        <p:grpSpPr>
          <a:xfrm rot="1056887">
            <a:off x="564078" y="3124047"/>
            <a:ext cx="1799495" cy="1716220"/>
            <a:chOff x="570875" y="4322250"/>
            <a:chExt cx="443300" cy="443325"/>
          </a:xfrm>
        </p:grpSpPr>
        <p:sp>
          <p:nvSpPr>
            <p:cNvPr id="4" name="Google Shape;800;p18">
              <a:extLst>
                <a:ext uri="{FF2B5EF4-FFF2-40B4-BE49-F238E27FC236}">
                  <a16:creationId xmlns:a16="http://schemas.microsoft.com/office/drawing/2014/main" xmlns="" id="{702B7EE9-685F-4C0B-87C5-A23E13CA9C9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1;p18">
              <a:extLst>
                <a:ext uri="{FF2B5EF4-FFF2-40B4-BE49-F238E27FC236}">
                  <a16:creationId xmlns:a16="http://schemas.microsoft.com/office/drawing/2014/main" xmlns="" id="{4E2E01E0-AB97-4AB9-941B-85FB2B37853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2;p18">
              <a:extLst>
                <a:ext uri="{FF2B5EF4-FFF2-40B4-BE49-F238E27FC236}">
                  <a16:creationId xmlns:a16="http://schemas.microsoft.com/office/drawing/2014/main" xmlns="" id="{EDAC8078-BF03-4A56-9B3D-7E6EF529622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3;p18">
              <a:extLst>
                <a:ext uri="{FF2B5EF4-FFF2-40B4-BE49-F238E27FC236}">
                  <a16:creationId xmlns:a16="http://schemas.microsoft.com/office/drawing/2014/main" xmlns="" id="{2E7AD66C-072F-4331-A72B-6DB004DEE7F3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7ED7F7C-1471-402E-ADA2-2F0C4A8C7BC7}"/>
              </a:ext>
            </a:extLst>
          </p:cNvPr>
          <p:cNvSpPr txBox="1"/>
          <p:nvPr/>
        </p:nvSpPr>
        <p:spPr>
          <a:xfrm>
            <a:off x="2493982" y="1517496"/>
            <a:ext cx="511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latin typeface="Amatic SC" panose="00000800000000000000" pitchFamily="2" charset="-79"/>
                <a:cs typeface="Amatic SC" panose="00000800000000000000" pitchFamily="2" charset="-79"/>
              </a:rPr>
              <a:t>Juri, hrabri astronaut </a:t>
            </a:r>
          </a:p>
        </p:txBody>
      </p:sp>
    </p:spTree>
    <p:extLst>
      <p:ext uri="{BB962C8B-B14F-4D97-AF65-F5344CB8AC3E}">
        <p14:creationId xmlns:p14="http://schemas.microsoft.com/office/powerpoint/2010/main" xmlns="" val="1591850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7E695F20-3B29-42F9-A70D-026C0AF100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03916746-8BFB-462A-9267-AF4B237B1460}"/>
              </a:ext>
            </a:extLst>
          </p:cNvPr>
          <p:cNvSpPr/>
          <p:nvPr/>
        </p:nvSpPr>
        <p:spPr>
          <a:xfrm>
            <a:off x="1327355" y="858586"/>
            <a:ext cx="6172200" cy="328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U jednoj dalekoj zemlji gdje među brezovim šumama teče rijeka Volga živio je jedan plavokosi dječak plavih očiju po imenu Juri koji je od najranijeg djetinjstva želio otići na Mjesec i njegove sestrice, zvjezdice. Juri je bio nestašan, ali ponekad bi bio veoma, veoma miran. Ležao bi na zemlji i promatrao nebo na kom su sijali mjesec i njegovih milijun sestrica zvijezdi. Juri je zamišljeno promatrao oblake. Vjerovalo se da su oblaci pjenasti ili pamučni zastori iza kojih stanuju mjesec i zvijezde. Veoma tihim glasom, kako ga nitko ne bi čuo, kroz smijeh, Juri bi im govorio: "Da, prelijepi mjeseče! Da, predivne zvjezdice ... ne namigujte mi više, ne šaljite mi znakove jer ću vas uskoro, veoma uskoro posjetiti!"</a:t>
            </a:r>
          </a:p>
        </p:txBody>
      </p:sp>
    </p:spTree>
    <p:extLst>
      <p:ext uri="{BB962C8B-B14F-4D97-AF65-F5344CB8AC3E}">
        <p14:creationId xmlns:p14="http://schemas.microsoft.com/office/powerpoint/2010/main" xmlns="" val="1440430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5AE6329E-46B6-43D5-80A0-4C6439318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B73E981A-8B12-46B2-9AEC-39EF56F37E3A}"/>
              </a:ext>
            </a:extLst>
          </p:cNvPr>
          <p:cNvSpPr/>
          <p:nvPr/>
        </p:nvSpPr>
        <p:spPr>
          <a:xfrm>
            <a:off x="1356852" y="762088"/>
            <a:ext cx="6282813" cy="349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hr-HR" dirty="0">
                <a:solidFill>
                  <a:schemeClr val="bg1"/>
                </a:solidFill>
              </a:rPr>
              <a:t>I tako jednog dana, nestašni Juri se zaista nađe u svemirskom brodu, pjevajući od sreće. Koliko je samo lijepih stvari Juri vidio: plava mora, zelene šume, planine i rijeke … i ogromna Volga i svi su ga pozdravljali i poželjeli mu sretan put. Ali iznenada, dok je bio jako visoko, toliko visoko da je gotovo mogao dotaknuti zvjezdice … Juri pade s kreveta na pod! Da prijatelji moji, on je sve to samo sanjao! Sve je nestalo: i šume, i mora, i rijeke. Kako se samo razočarao! Ali majka ga je opet stavila u krevet, nježno ga poljubila i šapnula mu na uho: "Kada porasteš, bit ćeš astronaut; ali da bi postao astronaut, moraš biti  jako hrabar. Spavaj sada, sine! Sutra ćemo razgovarati o hrabrim ljudima.</a:t>
            </a:r>
          </a:p>
        </p:txBody>
      </p:sp>
    </p:spTree>
    <p:extLst>
      <p:ext uri="{BB962C8B-B14F-4D97-AF65-F5344CB8AC3E}">
        <p14:creationId xmlns:p14="http://schemas.microsoft.com/office/powerpoint/2010/main" xmlns="" val="2801066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0AD9E61B-B324-416E-AA2B-26FB01B28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"/>
          </a:p>
        </p:txBody>
      </p:sp>
      <p:pic>
        <p:nvPicPr>
          <p:cNvPr id="16386" name="Picture 2" descr="No photo description available.">
            <a:extLst>
              <a:ext uri="{FF2B5EF4-FFF2-40B4-BE49-F238E27FC236}">
                <a16:creationId xmlns:a16="http://schemas.microsoft.com/office/drawing/2014/main" xmlns="" id="{D7367267-4AE3-4EB8-B47D-7F7949B2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12" y="696245"/>
            <a:ext cx="2909581" cy="38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F8BD3DAD-CC41-4B4E-8528-3597389B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585" y="273101"/>
            <a:ext cx="22479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86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7"/>
          <p:cNvSpPr txBox="1">
            <a:spLocks noGrp="1"/>
          </p:cNvSpPr>
          <p:nvPr>
            <p:ph type="title" idx="4294967295"/>
          </p:nvPr>
        </p:nvSpPr>
        <p:spPr>
          <a:xfrm>
            <a:off x="-791101" y="2203587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dirty="0">
                <a:latin typeface="Amatic SC" panose="00000800000000000000" pitchFamily="2" charset="-79"/>
                <a:cs typeface="Amatic SC" panose="00000800000000000000" pitchFamily="2" charset="-79"/>
              </a:rPr>
              <a:t>SVE O SVEMIRU </a:t>
            </a:r>
            <a:endParaRPr sz="6600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1013" name="Google Shape;1013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1014" name="Google Shape;1014;p37"/>
          <p:cNvGrpSpPr/>
          <p:nvPr/>
        </p:nvGrpSpPr>
        <p:grpSpPr>
          <a:xfrm>
            <a:off x="5107374" y="1992195"/>
            <a:ext cx="1596706" cy="1596706"/>
            <a:chOff x="1911350" y="374650"/>
            <a:chExt cx="1739900" cy="1739900"/>
          </a:xfrm>
        </p:grpSpPr>
        <p:sp>
          <p:nvSpPr>
            <p:cNvPr id="1015" name="Google Shape;1015;p3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3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017" name="Google Shape;1017;p3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2" name="Google Shape;1022;p37"/>
          <p:cNvGrpSpPr/>
          <p:nvPr/>
        </p:nvGrpSpPr>
        <p:grpSpPr>
          <a:xfrm>
            <a:off x="6650564" y="508182"/>
            <a:ext cx="1481553" cy="1483836"/>
            <a:chOff x="7512049" y="977900"/>
            <a:chExt cx="4121150" cy="4127500"/>
          </a:xfrm>
        </p:grpSpPr>
        <p:sp>
          <p:nvSpPr>
            <p:cNvPr id="1023" name="Google Shape;1023;p3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4" name="Google Shape;1024;p3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025" name="Google Shape;1025;p3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1" name="Google Shape;1051;p37"/>
          <p:cNvGrpSpPr/>
          <p:nvPr/>
        </p:nvGrpSpPr>
        <p:grpSpPr>
          <a:xfrm>
            <a:off x="3046142" y="3440613"/>
            <a:ext cx="2583332" cy="1505072"/>
            <a:chOff x="4376200" y="2476500"/>
            <a:chExt cx="2190750" cy="1276350"/>
          </a:xfrm>
        </p:grpSpPr>
        <p:sp>
          <p:nvSpPr>
            <p:cNvPr id="1052" name="Google Shape;1052;p3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7"/>
          <p:cNvGrpSpPr/>
          <p:nvPr/>
        </p:nvGrpSpPr>
        <p:grpSpPr>
          <a:xfrm>
            <a:off x="6281542" y="2143932"/>
            <a:ext cx="2599241" cy="4432749"/>
            <a:chOff x="385907" y="2954040"/>
            <a:chExt cx="2496869" cy="4258164"/>
          </a:xfrm>
        </p:grpSpPr>
        <p:sp>
          <p:nvSpPr>
            <p:cNvPr id="1055" name="Google Shape;1055;p37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2" name="Google Shape;1062;p37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1063" name="Google Shape;1063;p37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5" name="Google Shape;1075;p37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1808CC39-FFE1-47B7-BB3E-8C6EB6686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en"/>
          </a:p>
        </p:txBody>
      </p:sp>
      <p:pic>
        <p:nvPicPr>
          <p:cNvPr id="17410" name="Picture 2" descr="Students create a starry backdrop and then glue on the planets to create their hat in this solar system activity for kindergarten.">
            <a:extLst>
              <a:ext uri="{FF2B5EF4-FFF2-40B4-BE49-F238E27FC236}">
                <a16:creationId xmlns:a16="http://schemas.microsoft.com/office/drawing/2014/main" xmlns="" id="{B07710FE-045C-45F1-929E-DDD04FAF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661988"/>
            <a:ext cx="5372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648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ACCE696D-2410-41AE-8AAA-41C2F87BE3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"/>
          </a:p>
        </p:txBody>
      </p:sp>
      <p:pic>
        <p:nvPicPr>
          <p:cNvPr id="18436" name="Picture 4" descr="CraftWithMom: Space Party | Make a DIY Spaceman Photo Booth!">
            <a:extLst>
              <a:ext uri="{FF2B5EF4-FFF2-40B4-BE49-F238E27FC236}">
                <a16:creationId xmlns:a16="http://schemas.microsoft.com/office/drawing/2014/main" xmlns="" id="{FED64549-725D-4567-9AA1-D73A54BC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07" y="72697"/>
            <a:ext cx="3756538" cy="49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appy Friday always look for those bright spots in your busy day! #watercolor">
            <a:extLst>
              <a:ext uri="{FF2B5EF4-FFF2-40B4-BE49-F238E27FC236}">
                <a16:creationId xmlns:a16="http://schemas.microsoft.com/office/drawing/2014/main" xmlns="" id="{E36A35EC-EACD-49A3-809D-ED45D009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523" y="277403"/>
            <a:ext cx="4472448" cy="44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50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"/>
          <p:cNvSpPr txBox="1">
            <a:spLocks noGrp="1"/>
          </p:cNvSpPr>
          <p:nvPr>
            <p:ph type="title"/>
          </p:nvPr>
        </p:nvSpPr>
        <p:spPr>
          <a:xfrm>
            <a:off x="1382491" y="1034248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latin typeface="Amatic SC" panose="00000800000000000000" pitchFamily="2" charset="-79"/>
                <a:cs typeface="Amatic SC" panose="00000800000000000000" pitchFamily="2" charset="-79"/>
              </a:rPr>
              <a:t>SVEMIR JE SVE ŠTO MOŽEMO SPOZNATI – sav prostor i sve vrijeme. </a:t>
            </a:r>
            <a:endParaRPr sz="2800" dirty="0">
              <a:latin typeface="Amatic SC" panose="00000800000000000000" pitchFamily="2" charset="-79"/>
              <a:cs typeface="Amatic SC" panose="00000800000000000000" pitchFamily="2" charset="-79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2DA6944-974E-41FC-A70A-0DB96E0F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923" y="1984482"/>
            <a:ext cx="3956427" cy="2970600"/>
          </a:xfrm>
        </p:spPr>
        <p:txBody>
          <a:bodyPr/>
          <a:lstStyle/>
          <a:p>
            <a:r>
              <a:rPr lang="hr-HR" dirty="0"/>
              <a:t>Svemir se sastoji od golemih praznih prostranstava te milijarda i milijarda galaktika i zvijezda. Sve su galaktike povezane, zbog čega je svemir nalik paukovoj mreži. 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785031CB-1C98-4473-9C82-CFA4F9F383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34091" y="3488853"/>
            <a:ext cx="3161400" cy="2970600"/>
          </a:xfrm>
        </p:spPr>
        <p:txBody>
          <a:bodyPr/>
          <a:lstStyle/>
          <a:p>
            <a:r>
              <a:rPr lang="hr-HR" dirty="0"/>
              <a:t>Svemir je star gotovo 15 milijardi godina, no procjene su različite.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76F3700F-337D-4603-B9FA-EE61E281964B}"/>
              </a:ext>
            </a:extLst>
          </p:cNvPr>
          <p:cNvSpPr/>
          <p:nvPr/>
        </p:nvSpPr>
        <p:spPr>
          <a:xfrm>
            <a:off x="1505415" y="19715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Svemir raste i raste kako se galaksije odmiču u svim smjerovima.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4E54755-9395-447C-8D1C-7C937571306C}"/>
              </a:ext>
            </a:extLst>
          </p:cNvPr>
          <p:cNvSpPr txBox="1"/>
          <p:nvPr/>
        </p:nvSpPr>
        <p:spPr>
          <a:xfrm>
            <a:off x="3204117" y="1286108"/>
            <a:ext cx="456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Amatic SC" panose="00000800000000000000" pitchFamily="2" charset="-79"/>
                <a:cs typeface="Amatic SC" panose="00000800000000000000" pitchFamily="2" charset="-79"/>
              </a:rPr>
              <a:t>SUNČEV SUSTAV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42E8A4F-CA14-4CC7-9C27-2E55F35F5A43}"/>
              </a:ext>
            </a:extLst>
          </p:cNvPr>
          <p:cNvSpPr txBox="1"/>
          <p:nvPr/>
        </p:nvSpPr>
        <p:spPr>
          <a:xfrm>
            <a:off x="2111298" y="2176563"/>
            <a:ext cx="510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</a:rPr>
              <a:t>Sunčev sustav sastoji se od Sunca, osam  planeta i njihovih mjeseci, asteroida, kometa i meteora. Naš Sunčev sustav nalazi se na rubu jednog spiralnog kraka Mliječne staze. </a:t>
            </a:r>
          </a:p>
        </p:txBody>
      </p:sp>
    </p:spTree>
    <p:extLst>
      <p:ext uri="{BB962C8B-B14F-4D97-AF65-F5344CB8AC3E}">
        <p14:creationId xmlns:p14="http://schemas.microsoft.com/office/powerpoint/2010/main" xmlns="" val="42363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5B41A5-7A4A-4369-AAE8-B08EAA82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3A17C52-8CE3-40F3-82C3-5C0BC976E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xmlns="" id="{9A9F798A-3DA4-411E-83EA-F388928B3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0"/>
          <a:stretch/>
        </p:blipFill>
        <p:spPr bwMode="auto">
          <a:xfrm>
            <a:off x="0" y="0"/>
            <a:ext cx="9144000" cy="51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65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xmlns="" id="{2A3883F4-7975-4329-A5CC-F944DDDDE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99203383"/>
              </p:ext>
            </p:extLst>
          </p:nvPr>
        </p:nvGraphicFramePr>
        <p:xfrm>
          <a:off x="587477" y="666315"/>
          <a:ext cx="6259551" cy="427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51467365"/>
      </p:ext>
    </p:extLst>
  </p:cSld>
  <p:clrMapOvr>
    <a:masterClrMapping/>
  </p:clrMapOvr>
</p:sld>
</file>

<file path=ppt/theme/theme1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1621</Words>
  <Application>Microsoft Office PowerPoint</Application>
  <PresentationFormat>On-screen Show (16:9)</PresentationFormat>
  <Paragraphs>138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Megrim</vt:lpstr>
      <vt:lpstr>Abel</vt:lpstr>
      <vt:lpstr>Amatic SC</vt:lpstr>
      <vt:lpstr>Calibri</vt:lpstr>
      <vt:lpstr>Iris template</vt:lpstr>
      <vt:lpstr>Tjedan Svemira u našoj učionici</vt:lpstr>
      <vt:lpstr>Slide 2</vt:lpstr>
      <vt:lpstr>Slide 3</vt:lpstr>
      <vt:lpstr>SVE O SVEMIRU </vt:lpstr>
      <vt:lpstr>SVEMIR JE SVE ŠTO MOŽEMO SPOZNATI – sav prostor i sve vrijeme.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Prvi čovjek na mjesecu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Jasminka</cp:lastModifiedBy>
  <cp:revision>26</cp:revision>
  <dcterms:modified xsi:type="dcterms:W3CDTF">2019-10-10T09:28:21Z</dcterms:modified>
</cp:coreProperties>
</file>