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EEBB47-1BE4-44A6-A207-165080FB3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AE8E4BD-59EC-4A0D-82E6-FD5FB504C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1C8BE9-9602-4536-8163-40E86646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AFCDAA-5AC3-4DC7-A2A0-0FA0EA10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CC185E-38D7-4942-8624-84CE5547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85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77DF2C-12C8-4598-84CF-EBA8928D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AC98A63-B9BF-40D0-A7F0-B8F16F7EF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D9887E-67B2-46B3-B0A2-824B6070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2BD2DA3-7C40-4BB8-8B49-C9A85AF60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3047647-3E89-4121-89DB-0C45FEF3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783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E194A68-5D5B-498D-90AD-9CBF88E7F3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EDE0BF7-0100-4C6E-A19F-BEE4B438B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CE6938-BECA-40A9-95A9-138019DC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34E952-936A-489F-8A33-5C37E5F4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D5F4AE-9D7A-4009-BC84-9A693AAE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8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A5E1DA-4216-42CE-AF4B-9D61EEC8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6C1F96-A8DC-4CFD-BDD4-A589F5F9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626D97-E11A-4CA4-8315-01D1684D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FE3C80-51F9-4DC9-96C2-6B526CE7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5885BC-5501-4323-8575-9A300BF4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9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A44590-5A96-4371-B6D0-F143B5A0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B3F3E51-0429-48F2-B5AE-7113A7B90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96106FC-D8E5-44F9-A084-E88BEAC2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E59B39-ECFD-45DF-B168-003174DC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634708-EEBF-4ACF-B34D-31D2E8F1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63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8B67F3-1C8F-4AA9-86A2-11FFBD7B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D4743F-A224-4307-A9D1-8660626E0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5BF928C-FB98-4778-8A94-C908F9222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A4CEA76-FFAC-4132-9C2B-06E41766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8888BF9-E9EB-4287-B4BB-701B70E3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70BC06F-21C5-431B-95B5-F5640A45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004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E5481D-1990-43E4-BFE8-0A18B4B4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F039B9D-C173-4D2F-92F5-FB5157CA4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B1B24F1-AC6C-460F-AFFD-E9452E154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A58A8C5-C5B9-4A45-8670-26B1BB841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EBEEEA2-B26F-48F0-A62E-EED8EA18B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F1250CB-BF7F-4146-9653-AB7C9CF5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D55ABA9-0956-4802-85CE-5E3EB197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2221EA5-9C0C-40ED-B1F8-9E4C1E5E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0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2E8CD0-F536-472D-978D-97E47965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1C4680B-DBFB-41C4-A6C2-1ACAF23E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DE869D3-39C9-42F0-B12B-CDF14887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5050B9C-CDDF-4C18-BD4B-891CC186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8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345C3EB-3665-49F3-B97E-930D2934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B13FE20-5C4E-433B-8F8A-B47F468F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0FD5D35-1D7E-457B-9643-5021B838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2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7C6D26-46BF-43C7-965D-18CCA08B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91CD38-3C5D-43C9-8E7C-45980EF43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033E85F-C8BE-4222-9FCD-159F06A08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389E2D-522E-40FC-93ED-A0694B02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B704A95-CA4C-4005-AC8E-E733588E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644D4C6-CC07-458C-B893-6B93C592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75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77C06-156A-458E-87E3-3AA5F68E9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3361158-3913-4A43-B826-B4E75B1C4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BFAA66D-ADC2-4CAB-9C0C-82224DF0F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BF062E1-EF6F-443F-95AB-ED7CF079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16FA846-5268-4CB2-89CB-638314C3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503F368-7A0D-46DB-9CA4-C68D0102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24D1257-77D6-4EA7-AAB5-1134EAEA8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B58694-F37B-4784-A235-DF9C5DF0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560B0D-CD4A-4F6B-90E0-A4BA9A1C6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004C-7D85-4E9B-9521-090EBFCAE3DB}" type="datetimeFigureOut">
              <a:rPr lang="hr-HR" smtClean="0"/>
              <a:t>8.10.2019.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0337F2-D905-440E-8C34-33D5EDFAD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67B2E66-34E2-460F-8F09-D95A0A3AA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77FA-41FE-4290-B024-ACE381ED33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76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B402F2F0-55D1-418C-9182-6C71E80388D8}"/>
              </a:ext>
            </a:extLst>
          </p:cNvPr>
          <p:cNvPicPr/>
          <p:nvPr/>
        </p:nvPicPr>
        <p:blipFill rotWithShape="1">
          <a:blip r:embed="rId2"/>
          <a:srcRect l="26156" t="15286" r="41468" b="43071"/>
          <a:stretch/>
        </p:blipFill>
        <p:spPr bwMode="auto">
          <a:xfrm>
            <a:off x="405230" y="-70637"/>
            <a:ext cx="2918074" cy="14738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695985D8-187B-42BE-BE71-EDC65EB26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23651"/>
              </p:ext>
            </p:extLst>
          </p:nvPr>
        </p:nvGraphicFramePr>
        <p:xfrm>
          <a:off x="323198" y="2064591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A0B7C46B-336D-4B24-BA69-8F5A74FED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17292"/>
              </p:ext>
            </p:extLst>
          </p:nvPr>
        </p:nvGraphicFramePr>
        <p:xfrm>
          <a:off x="323198" y="2704671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FD5E0234-B3EE-457E-ADCF-910BDA77E8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529456"/>
              </p:ext>
            </p:extLst>
          </p:nvPr>
        </p:nvGraphicFramePr>
        <p:xfrm>
          <a:off x="323198" y="337042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2" name="Tablica 11">
            <a:extLst>
              <a:ext uri="{FF2B5EF4-FFF2-40B4-BE49-F238E27FC236}">
                <a16:creationId xmlns:a16="http://schemas.microsoft.com/office/drawing/2014/main" id="{87C08E07-6954-4334-956B-BFDBC3DDC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73586"/>
              </p:ext>
            </p:extLst>
          </p:nvPr>
        </p:nvGraphicFramePr>
        <p:xfrm>
          <a:off x="323198" y="4052360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6B8868E3-C2B3-4C30-894E-36B486382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95568"/>
              </p:ext>
            </p:extLst>
          </p:nvPr>
        </p:nvGraphicFramePr>
        <p:xfrm>
          <a:off x="323198" y="4753400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4" name="Tablica 13">
            <a:extLst>
              <a:ext uri="{FF2B5EF4-FFF2-40B4-BE49-F238E27FC236}">
                <a16:creationId xmlns:a16="http://schemas.microsoft.com/office/drawing/2014/main" id="{F04D7CE9-7E37-4D5B-BC59-B924296EB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89696"/>
              </p:ext>
            </p:extLst>
          </p:nvPr>
        </p:nvGraphicFramePr>
        <p:xfrm>
          <a:off x="306907" y="546404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5" name="Tablica 14">
            <a:extLst>
              <a:ext uri="{FF2B5EF4-FFF2-40B4-BE49-F238E27FC236}">
                <a16:creationId xmlns:a16="http://schemas.microsoft.com/office/drawing/2014/main" id="{99D6901B-5EDC-4B52-B5B6-6C1CD160E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971428"/>
              </p:ext>
            </p:extLst>
          </p:nvPr>
        </p:nvGraphicFramePr>
        <p:xfrm>
          <a:off x="323198" y="619556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6" name="Tablica 15">
            <a:extLst>
              <a:ext uri="{FF2B5EF4-FFF2-40B4-BE49-F238E27FC236}">
                <a16:creationId xmlns:a16="http://schemas.microsoft.com/office/drawing/2014/main" id="{DBAE3F01-1CCB-420B-B8E8-05350810B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31641"/>
              </p:ext>
            </p:extLst>
          </p:nvPr>
        </p:nvGraphicFramePr>
        <p:xfrm>
          <a:off x="6447190" y="1983726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7" name="Tablica 16">
            <a:extLst>
              <a:ext uri="{FF2B5EF4-FFF2-40B4-BE49-F238E27FC236}">
                <a16:creationId xmlns:a16="http://schemas.microsoft.com/office/drawing/2014/main" id="{DE3ABA12-32B8-4FD9-A9BF-FD7ECDDE0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70122"/>
              </p:ext>
            </p:extLst>
          </p:nvPr>
        </p:nvGraphicFramePr>
        <p:xfrm>
          <a:off x="6447190" y="2623806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8" name="Tablica 17">
            <a:extLst>
              <a:ext uri="{FF2B5EF4-FFF2-40B4-BE49-F238E27FC236}">
                <a16:creationId xmlns:a16="http://schemas.microsoft.com/office/drawing/2014/main" id="{58D304D3-C3DD-4291-A9A1-CFDA2CA6B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54999"/>
              </p:ext>
            </p:extLst>
          </p:nvPr>
        </p:nvGraphicFramePr>
        <p:xfrm>
          <a:off x="6447190" y="328956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9" name="Tablica 18">
            <a:extLst>
              <a:ext uri="{FF2B5EF4-FFF2-40B4-BE49-F238E27FC236}">
                <a16:creationId xmlns:a16="http://schemas.microsoft.com/office/drawing/2014/main" id="{2FF63B10-8135-4F7C-8AFD-7D3558C93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017558"/>
              </p:ext>
            </p:extLst>
          </p:nvPr>
        </p:nvGraphicFramePr>
        <p:xfrm>
          <a:off x="6447190" y="3971495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0" name="Tablica 19">
            <a:extLst>
              <a:ext uri="{FF2B5EF4-FFF2-40B4-BE49-F238E27FC236}">
                <a16:creationId xmlns:a16="http://schemas.microsoft.com/office/drawing/2014/main" id="{F6BBFAAB-CE18-4740-AE0D-A489D5D10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71387"/>
              </p:ext>
            </p:extLst>
          </p:nvPr>
        </p:nvGraphicFramePr>
        <p:xfrm>
          <a:off x="6447190" y="4672535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1" name="Tablica 20">
            <a:extLst>
              <a:ext uri="{FF2B5EF4-FFF2-40B4-BE49-F238E27FC236}">
                <a16:creationId xmlns:a16="http://schemas.microsoft.com/office/drawing/2014/main" id="{58EDD6FB-BE11-4E5B-B742-EAEC42A41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27578"/>
              </p:ext>
            </p:extLst>
          </p:nvPr>
        </p:nvGraphicFramePr>
        <p:xfrm>
          <a:off x="6430899" y="538317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2" name="Tablica 21">
            <a:extLst>
              <a:ext uri="{FF2B5EF4-FFF2-40B4-BE49-F238E27FC236}">
                <a16:creationId xmlns:a16="http://schemas.microsoft.com/office/drawing/2014/main" id="{62683352-0625-4CF4-A4CC-150854D3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97482"/>
              </p:ext>
            </p:extLst>
          </p:nvPr>
        </p:nvGraphicFramePr>
        <p:xfrm>
          <a:off x="6447190" y="611469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pic>
        <p:nvPicPr>
          <p:cNvPr id="24" name="Slika 23" descr="Slikovni rezultat za moon clipart black and white">
            <a:extLst>
              <a:ext uri="{FF2B5EF4-FFF2-40B4-BE49-F238E27FC236}">
                <a16:creationId xmlns:a16="http://schemas.microsoft.com/office/drawing/2014/main" id="{68241EF0-856D-442F-B3F1-FBDD864EF16A}"/>
              </a:ext>
            </a:extLst>
          </p:cNvPr>
          <p:cNvPicPr/>
          <p:nvPr/>
        </p:nvPicPr>
        <p:blipFill>
          <a:blip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190" y="82108"/>
            <a:ext cx="2191385" cy="182061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kstniOkvir 24">
            <a:extLst>
              <a:ext uri="{FF2B5EF4-FFF2-40B4-BE49-F238E27FC236}">
                <a16:creationId xmlns:a16="http://schemas.microsoft.com/office/drawing/2014/main" id="{BED2231D-69DA-4BC3-B8DB-48F4C042E8E9}"/>
              </a:ext>
            </a:extLst>
          </p:cNvPr>
          <p:cNvSpPr txBox="1"/>
          <p:nvPr/>
        </p:nvSpPr>
        <p:spPr>
          <a:xfrm>
            <a:off x="9029042" y="494952"/>
            <a:ext cx="2325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latin typeface="Amatic SC" panose="00000800000000000000" pitchFamily="2" charset="-79"/>
                <a:cs typeface="Amatic SC" panose="00000800000000000000" pitchFamily="2" charset="-79"/>
              </a:rPr>
              <a:t>PUT NA MJESEC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8EE19FE-DC2B-45D8-AD01-679A8C742A2A}"/>
              </a:ext>
            </a:extLst>
          </p:cNvPr>
          <p:cNvSpPr txBox="1"/>
          <p:nvPr/>
        </p:nvSpPr>
        <p:spPr>
          <a:xfrm>
            <a:off x="1490472" y="778408"/>
            <a:ext cx="4414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3200" dirty="0">
                <a:latin typeface="Amatic SC" panose="00000800000000000000" pitchFamily="2" charset="-79"/>
                <a:cs typeface="Amatic SC" panose="00000800000000000000" pitchFamily="2" charset="-79"/>
              </a:rPr>
              <a:t>SUSRET S IZVANZEMALJCEM</a:t>
            </a:r>
          </a:p>
        </p:txBody>
      </p:sp>
    </p:spTree>
    <p:extLst>
      <p:ext uri="{BB962C8B-B14F-4D97-AF65-F5344CB8AC3E}">
        <p14:creationId xmlns:p14="http://schemas.microsoft.com/office/powerpoint/2010/main" val="173282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695985D8-187B-42BE-BE71-EDC65EB26CFA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2064591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A0B7C46B-336D-4B24-BA69-8F5A74FED208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2704671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FD5E0234-B3EE-457E-ADCF-910BDA77E823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337042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2" name="Tablica 11">
            <a:extLst>
              <a:ext uri="{FF2B5EF4-FFF2-40B4-BE49-F238E27FC236}">
                <a16:creationId xmlns:a16="http://schemas.microsoft.com/office/drawing/2014/main" id="{87C08E07-6954-4334-956B-BFDBC3DDC8A4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4052360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3" name="Tablica 12">
            <a:extLst>
              <a:ext uri="{FF2B5EF4-FFF2-40B4-BE49-F238E27FC236}">
                <a16:creationId xmlns:a16="http://schemas.microsoft.com/office/drawing/2014/main" id="{6B8868E3-C2B3-4C30-894E-36B486382E8D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4753400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4" name="Tablica 13">
            <a:extLst>
              <a:ext uri="{FF2B5EF4-FFF2-40B4-BE49-F238E27FC236}">
                <a16:creationId xmlns:a16="http://schemas.microsoft.com/office/drawing/2014/main" id="{F04D7CE9-7E37-4D5B-BC59-B924296EB853}"/>
              </a:ext>
            </a:extLst>
          </p:cNvPr>
          <p:cNvGraphicFramePr>
            <a:graphicFrameLocks noGrp="1"/>
          </p:cNvGraphicFramePr>
          <p:nvPr/>
        </p:nvGraphicFramePr>
        <p:xfrm>
          <a:off x="306907" y="546404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5" name="Tablica 14">
            <a:extLst>
              <a:ext uri="{FF2B5EF4-FFF2-40B4-BE49-F238E27FC236}">
                <a16:creationId xmlns:a16="http://schemas.microsoft.com/office/drawing/2014/main" id="{99D6901B-5EDC-4B52-B5B6-6C1CD160E35B}"/>
              </a:ext>
            </a:extLst>
          </p:cNvPr>
          <p:cNvGraphicFramePr>
            <a:graphicFrameLocks noGrp="1"/>
          </p:cNvGraphicFramePr>
          <p:nvPr/>
        </p:nvGraphicFramePr>
        <p:xfrm>
          <a:off x="323198" y="619556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6" name="Tablica 15">
            <a:extLst>
              <a:ext uri="{FF2B5EF4-FFF2-40B4-BE49-F238E27FC236}">
                <a16:creationId xmlns:a16="http://schemas.microsoft.com/office/drawing/2014/main" id="{DBAE3F01-1CCB-420B-B8E8-05350810B1B6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1983726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7" name="Tablica 16">
            <a:extLst>
              <a:ext uri="{FF2B5EF4-FFF2-40B4-BE49-F238E27FC236}">
                <a16:creationId xmlns:a16="http://schemas.microsoft.com/office/drawing/2014/main" id="{DE3ABA12-32B8-4FD9-A9BF-FD7ECDDE0E67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2623806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8" name="Tablica 17">
            <a:extLst>
              <a:ext uri="{FF2B5EF4-FFF2-40B4-BE49-F238E27FC236}">
                <a16:creationId xmlns:a16="http://schemas.microsoft.com/office/drawing/2014/main" id="{58D304D3-C3DD-4291-A9A1-CFDA2CA6BDE6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3289564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19" name="Tablica 18">
            <a:extLst>
              <a:ext uri="{FF2B5EF4-FFF2-40B4-BE49-F238E27FC236}">
                <a16:creationId xmlns:a16="http://schemas.microsoft.com/office/drawing/2014/main" id="{2FF63B10-8135-4F7C-8AFD-7D3558C93B84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3971495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0" name="Tablica 19">
            <a:extLst>
              <a:ext uri="{FF2B5EF4-FFF2-40B4-BE49-F238E27FC236}">
                <a16:creationId xmlns:a16="http://schemas.microsoft.com/office/drawing/2014/main" id="{F6BBFAAB-CE18-4740-AE0D-A489D5D1051F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4672535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1" name="Tablica 20">
            <a:extLst>
              <a:ext uri="{FF2B5EF4-FFF2-40B4-BE49-F238E27FC236}">
                <a16:creationId xmlns:a16="http://schemas.microsoft.com/office/drawing/2014/main" id="{58EDD6FB-BE11-4E5B-B742-EAEC42A413D8}"/>
              </a:ext>
            </a:extLst>
          </p:cNvPr>
          <p:cNvGraphicFramePr>
            <a:graphicFrameLocks noGrp="1"/>
          </p:cNvGraphicFramePr>
          <p:nvPr/>
        </p:nvGraphicFramePr>
        <p:xfrm>
          <a:off x="6430899" y="538317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graphicFrame>
        <p:nvGraphicFramePr>
          <p:cNvPr id="22" name="Tablica 21">
            <a:extLst>
              <a:ext uri="{FF2B5EF4-FFF2-40B4-BE49-F238E27FC236}">
                <a16:creationId xmlns:a16="http://schemas.microsoft.com/office/drawing/2014/main" id="{62683352-0625-4CF4-A4CC-150854D34E25}"/>
              </a:ext>
            </a:extLst>
          </p:cNvPr>
          <p:cNvGraphicFramePr>
            <a:graphicFrameLocks noGrp="1"/>
          </p:cNvGraphicFramePr>
          <p:nvPr/>
        </p:nvGraphicFramePr>
        <p:xfrm>
          <a:off x="6447190" y="6114699"/>
          <a:ext cx="5539864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39864">
                  <a:extLst>
                    <a:ext uri="{9D8B030D-6E8A-4147-A177-3AD203B41FA5}">
                      <a16:colId xmlns:a16="http://schemas.microsoft.com/office/drawing/2014/main" val="373169658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3712910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911807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5952070"/>
                  </a:ext>
                </a:extLst>
              </a:tr>
            </a:tbl>
          </a:graphicData>
        </a:graphic>
      </p:graphicFrame>
      <p:sp>
        <p:nvSpPr>
          <p:cNvPr id="23" name="TekstniOkvir 22">
            <a:extLst>
              <a:ext uri="{FF2B5EF4-FFF2-40B4-BE49-F238E27FC236}">
                <a16:creationId xmlns:a16="http://schemas.microsoft.com/office/drawing/2014/main" id="{38EE19FE-DC2B-45D8-AD01-679A8C742A2A}"/>
              </a:ext>
            </a:extLst>
          </p:cNvPr>
          <p:cNvSpPr txBox="1"/>
          <p:nvPr/>
        </p:nvSpPr>
        <p:spPr>
          <a:xfrm>
            <a:off x="2269024" y="508667"/>
            <a:ext cx="342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latin typeface="Amatic SC" panose="00000800000000000000" pitchFamily="2" charset="-79"/>
                <a:cs typeface="Amatic SC" panose="00000800000000000000" pitchFamily="2" charset="-79"/>
              </a:rPr>
              <a:t>DA SAM JA ASTRONAUT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BED2231D-69DA-4BC3-B8DB-48F4C042E8E9}"/>
              </a:ext>
            </a:extLst>
          </p:cNvPr>
          <p:cNvSpPr txBox="1"/>
          <p:nvPr/>
        </p:nvSpPr>
        <p:spPr>
          <a:xfrm>
            <a:off x="9474473" y="764170"/>
            <a:ext cx="2325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latin typeface="Amatic SC" panose="00000800000000000000" pitchFamily="2" charset="-79"/>
                <a:cs typeface="Amatic SC" panose="00000800000000000000" pitchFamily="2" charset="-79"/>
              </a:rPr>
              <a:t>U SVEMIRU </a:t>
            </a:r>
          </a:p>
        </p:txBody>
      </p:sp>
      <p:pic>
        <p:nvPicPr>
          <p:cNvPr id="26" name="Slika 25" descr="Slikovni rezultat za astronaut clipart black and white">
            <a:extLst>
              <a:ext uri="{FF2B5EF4-FFF2-40B4-BE49-F238E27FC236}">
                <a16:creationId xmlns:a16="http://schemas.microsoft.com/office/drawing/2014/main" id="{59BA89A7-9904-4A32-B3A2-04364768A5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90" y="213733"/>
            <a:ext cx="1395835" cy="1759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lika 26" descr="Povezana slika">
            <a:extLst>
              <a:ext uri="{FF2B5EF4-FFF2-40B4-BE49-F238E27FC236}">
                <a16:creationId xmlns:a16="http://schemas.microsoft.com/office/drawing/2014/main" id="{070178CE-9E3E-49BA-9ADF-C4B8F2DC62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58" y="27608"/>
            <a:ext cx="2980515" cy="1876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48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52AFEB4D-6FBE-4998-86E1-E886A751F984}"/>
              </a:ext>
            </a:extLst>
          </p:cNvPr>
          <p:cNvSpPr/>
          <p:nvPr/>
        </p:nvSpPr>
        <p:spPr>
          <a:xfrm>
            <a:off x="928095" y="194542"/>
            <a:ext cx="4040156" cy="646331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B68A7F82-2545-4B6B-95DE-E5B4C587F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5" t="30968" r="26936" b="32903"/>
          <a:stretch/>
        </p:blipFill>
        <p:spPr>
          <a:xfrm>
            <a:off x="0" y="1216191"/>
            <a:ext cx="5624052" cy="2366763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420741BA-2CD7-4143-8637-8295BC7E899B}"/>
              </a:ext>
            </a:extLst>
          </p:cNvPr>
          <p:cNvSpPr txBox="1"/>
          <p:nvPr/>
        </p:nvSpPr>
        <p:spPr>
          <a:xfrm>
            <a:off x="176479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Najudaljeniji sam planet od Sunca. 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577BC62-5CAC-4BDC-8BF4-F349BAA58902}"/>
              </a:ext>
            </a:extLst>
          </p:cNvPr>
          <p:cNvSpPr txBox="1"/>
          <p:nvPr/>
        </p:nvSpPr>
        <p:spPr>
          <a:xfrm>
            <a:off x="1562326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Planet sam koji ima ocean.  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0FF4D2B-0967-4AA3-A237-107AC531A276}"/>
              </a:ext>
            </a:extLst>
          </p:cNvPr>
          <p:cNvSpPr txBox="1"/>
          <p:nvPr/>
        </p:nvSpPr>
        <p:spPr>
          <a:xfrm>
            <a:off x="2948173" y="1338191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Najveći sam planet. 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380AAC5-09F5-4975-91AE-FA8DACFCB7D0}"/>
              </a:ext>
            </a:extLst>
          </p:cNvPr>
          <p:cNvSpPr txBox="1"/>
          <p:nvPr/>
        </p:nvSpPr>
        <p:spPr>
          <a:xfrm>
            <a:off x="4286112" y="1338191"/>
            <a:ext cx="1209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/>
              <a:t>Imam najveći i najljepši prsten oko sebe. 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62DF93C-EC0B-4D0A-A44B-C50280E9F0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34" t="32062" r="26837" b="31808"/>
          <a:stretch/>
        </p:blipFill>
        <p:spPr>
          <a:xfrm>
            <a:off x="0" y="3582954"/>
            <a:ext cx="5624052" cy="2276970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F53DC5C2-0DB2-4F95-ACFC-3ABA60F6DDFE}"/>
              </a:ext>
            </a:extLst>
          </p:cNvPr>
          <p:cNvSpPr txBox="1"/>
          <p:nvPr/>
        </p:nvSpPr>
        <p:spPr>
          <a:xfrm>
            <a:off x="176479" y="370495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Najtopliji sam planet.   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3FA62BA-BCEE-4E24-B812-10D45B1E169E}"/>
              </a:ext>
            </a:extLst>
          </p:cNvPr>
          <p:cNvSpPr txBox="1"/>
          <p:nvPr/>
        </p:nvSpPr>
        <p:spPr>
          <a:xfrm>
            <a:off x="1486678" y="3770405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Rotiram se postrance.  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CF12025B-B65A-48C4-9AB1-FC289546B91B}"/>
              </a:ext>
            </a:extLst>
          </p:cNvPr>
          <p:cNvSpPr txBox="1"/>
          <p:nvPr/>
        </p:nvSpPr>
        <p:spPr>
          <a:xfrm>
            <a:off x="2872525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Crveni sam planet. 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54788954-0F40-41EB-B914-E65562DBBF86}"/>
              </a:ext>
            </a:extLst>
          </p:cNvPr>
          <p:cNvSpPr txBox="1"/>
          <p:nvPr/>
        </p:nvSpPr>
        <p:spPr>
          <a:xfrm>
            <a:off x="4248288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Najmanji sam planet. 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EBACA448-2C48-45CD-9895-32EAC16B5484}"/>
              </a:ext>
            </a:extLst>
          </p:cNvPr>
          <p:cNvSpPr txBox="1"/>
          <p:nvPr/>
        </p:nvSpPr>
        <p:spPr>
          <a:xfrm>
            <a:off x="1683624" y="194542"/>
            <a:ext cx="466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Amatic SC" panose="00000800000000000000" pitchFamily="2" charset="-79"/>
                <a:cs typeface="Amatic SC" panose="00000800000000000000" pitchFamily="2" charset="-79"/>
              </a:rPr>
              <a:t>KOJI SAM PLANET? 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044CB5E2-E86A-42C0-9CAB-36DFB2D78638}"/>
              </a:ext>
            </a:extLst>
          </p:cNvPr>
          <p:cNvSpPr txBox="1"/>
          <p:nvPr/>
        </p:nvSpPr>
        <p:spPr>
          <a:xfrm>
            <a:off x="781163" y="937800"/>
            <a:ext cx="599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Izreži imena planeta. Pronađi odgovarajuće mjesto i zalijepi</a:t>
            </a:r>
            <a:r>
              <a:rPr lang="hr-HR" dirty="0"/>
              <a:t>. </a:t>
            </a:r>
          </a:p>
        </p:txBody>
      </p:sp>
      <p:graphicFrame>
        <p:nvGraphicFramePr>
          <p:cNvPr id="18" name="Tablica 18">
            <a:extLst>
              <a:ext uri="{FF2B5EF4-FFF2-40B4-BE49-F238E27FC236}">
                <a16:creationId xmlns:a16="http://schemas.microsoft.com/office/drawing/2014/main" id="{950D7851-6B0C-480B-BDCA-226D2956D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551361"/>
              </p:ext>
            </p:extLst>
          </p:nvPr>
        </p:nvGraphicFramePr>
        <p:xfrm>
          <a:off x="343158" y="5911553"/>
          <a:ext cx="49659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490">
                  <a:extLst>
                    <a:ext uri="{9D8B030D-6E8A-4147-A177-3AD203B41FA5}">
                      <a16:colId xmlns:a16="http://schemas.microsoft.com/office/drawing/2014/main" val="1319409584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2450482409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3192707632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981604767"/>
                    </a:ext>
                  </a:extLst>
                </a:gridCol>
              </a:tblGrid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NEPTUN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ZEMLJA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JUPITER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SATURN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200161"/>
                  </a:ext>
                </a:extLst>
              </a:tr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MERKUR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URAN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VENERA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650629"/>
                  </a:ext>
                </a:extLst>
              </a:tr>
            </a:tbl>
          </a:graphicData>
        </a:graphic>
      </p:graphicFrame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30FF909C-5770-4355-B452-4ADC77704EDC}"/>
              </a:ext>
            </a:extLst>
          </p:cNvPr>
          <p:cNvSpPr/>
          <p:nvPr/>
        </p:nvSpPr>
        <p:spPr>
          <a:xfrm>
            <a:off x="7277025" y="194542"/>
            <a:ext cx="4040156" cy="646331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08DFFC20-78C9-4629-B70A-97452763D0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5" t="30968" r="26936" b="32903"/>
          <a:stretch/>
        </p:blipFill>
        <p:spPr>
          <a:xfrm>
            <a:off x="6348930" y="1216191"/>
            <a:ext cx="5624052" cy="2366763"/>
          </a:xfrm>
          <a:prstGeom prst="rect">
            <a:avLst/>
          </a:prstGeom>
        </p:spPr>
      </p:pic>
      <p:sp>
        <p:nvSpPr>
          <p:cNvPr id="22" name="TekstniOkvir 21">
            <a:extLst>
              <a:ext uri="{FF2B5EF4-FFF2-40B4-BE49-F238E27FC236}">
                <a16:creationId xmlns:a16="http://schemas.microsoft.com/office/drawing/2014/main" id="{A070ECDF-C0BB-4E6E-95E1-1674EDBD2129}"/>
              </a:ext>
            </a:extLst>
          </p:cNvPr>
          <p:cNvSpPr txBox="1"/>
          <p:nvPr/>
        </p:nvSpPr>
        <p:spPr>
          <a:xfrm>
            <a:off x="6525409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Najudaljeniji sam planet od Sunca.  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C93EC6F2-F0C5-4F89-B54A-D2A7BE861017}"/>
              </a:ext>
            </a:extLst>
          </p:cNvPr>
          <p:cNvSpPr txBox="1"/>
          <p:nvPr/>
        </p:nvSpPr>
        <p:spPr>
          <a:xfrm>
            <a:off x="7911256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Planet sam koji ima ocean.  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45ED040E-A4E6-4D81-9CC7-B6D78D3236C4}"/>
              </a:ext>
            </a:extLst>
          </p:cNvPr>
          <p:cNvSpPr txBox="1"/>
          <p:nvPr/>
        </p:nvSpPr>
        <p:spPr>
          <a:xfrm>
            <a:off x="9297103" y="1338191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Najveći sam planet.  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2ACB7134-B05C-4433-BF4E-303E02C63F38}"/>
              </a:ext>
            </a:extLst>
          </p:cNvPr>
          <p:cNvSpPr txBox="1"/>
          <p:nvPr/>
        </p:nvSpPr>
        <p:spPr>
          <a:xfrm>
            <a:off x="10635042" y="1338191"/>
            <a:ext cx="1209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/>
              <a:t>Imam najveći i najljepši prsten oko sebe.  </a:t>
            </a:r>
          </a:p>
        </p:txBody>
      </p:sp>
      <p:pic>
        <p:nvPicPr>
          <p:cNvPr id="26" name="Slika 25">
            <a:extLst>
              <a:ext uri="{FF2B5EF4-FFF2-40B4-BE49-F238E27FC236}">
                <a16:creationId xmlns:a16="http://schemas.microsoft.com/office/drawing/2014/main" id="{1BD3B160-BD43-4FF5-8F2E-A5356B7EF7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34" t="32062" r="26837" b="31808"/>
          <a:stretch/>
        </p:blipFill>
        <p:spPr>
          <a:xfrm>
            <a:off x="6348930" y="3582954"/>
            <a:ext cx="5624052" cy="2276970"/>
          </a:xfrm>
          <a:prstGeom prst="rect">
            <a:avLst/>
          </a:prstGeom>
        </p:spPr>
      </p:pic>
      <p:sp>
        <p:nvSpPr>
          <p:cNvPr id="27" name="TekstniOkvir 26">
            <a:extLst>
              <a:ext uri="{FF2B5EF4-FFF2-40B4-BE49-F238E27FC236}">
                <a16:creationId xmlns:a16="http://schemas.microsoft.com/office/drawing/2014/main" id="{C04FB68D-421B-473E-9F0D-3EAED274FCEE}"/>
              </a:ext>
            </a:extLst>
          </p:cNvPr>
          <p:cNvSpPr txBox="1"/>
          <p:nvPr/>
        </p:nvSpPr>
        <p:spPr>
          <a:xfrm>
            <a:off x="6525409" y="370495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Najtopliji sam planet.   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B9B215FD-9F35-453E-AF0C-A040F5EE39CB}"/>
              </a:ext>
            </a:extLst>
          </p:cNvPr>
          <p:cNvSpPr txBox="1"/>
          <p:nvPr/>
        </p:nvSpPr>
        <p:spPr>
          <a:xfrm>
            <a:off x="7835608" y="3770405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Rotiram se postrance.  </a:t>
            </a: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A5B64DDD-56B0-40F9-AF1A-DF53CE41C106}"/>
              </a:ext>
            </a:extLst>
          </p:cNvPr>
          <p:cNvSpPr txBox="1"/>
          <p:nvPr/>
        </p:nvSpPr>
        <p:spPr>
          <a:xfrm>
            <a:off x="9221455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Crveni sam planet. 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81D2044F-6678-4255-B410-19D4CEBFC032}"/>
              </a:ext>
            </a:extLst>
          </p:cNvPr>
          <p:cNvSpPr txBox="1"/>
          <p:nvPr/>
        </p:nvSpPr>
        <p:spPr>
          <a:xfrm>
            <a:off x="10597218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Najmanji sam planet. </a:t>
            </a: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90BAFE7B-51A6-4435-9D1B-5E09D445C605}"/>
              </a:ext>
            </a:extLst>
          </p:cNvPr>
          <p:cNvSpPr txBox="1"/>
          <p:nvPr/>
        </p:nvSpPr>
        <p:spPr>
          <a:xfrm>
            <a:off x="8032554" y="194542"/>
            <a:ext cx="466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Amatic SC" panose="00000800000000000000" pitchFamily="2" charset="-79"/>
                <a:cs typeface="Amatic SC" panose="00000800000000000000" pitchFamily="2" charset="-79"/>
              </a:rPr>
              <a:t>KOJI SAM PLANET? </a:t>
            </a:r>
          </a:p>
        </p:txBody>
      </p:sp>
      <p:graphicFrame>
        <p:nvGraphicFramePr>
          <p:cNvPr id="32" name="Tablica 18">
            <a:extLst>
              <a:ext uri="{FF2B5EF4-FFF2-40B4-BE49-F238E27FC236}">
                <a16:creationId xmlns:a16="http://schemas.microsoft.com/office/drawing/2014/main" id="{843FDAD9-802B-459A-A389-C72A21D5E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362737"/>
              </p:ext>
            </p:extLst>
          </p:nvPr>
        </p:nvGraphicFramePr>
        <p:xfrm>
          <a:off x="6692088" y="5911553"/>
          <a:ext cx="49659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490">
                  <a:extLst>
                    <a:ext uri="{9D8B030D-6E8A-4147-A177-3AD203B41FA5}">
                      <a16:colId xmlns:a16="http://schemas.microsoft.com/office/drawing/2014/main" val="1319409584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2450482409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3192707632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981604767"/>
                    </a:ext>
                  </a:extLst>
                </a:gridCol>
              </a:tblGrid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NEPTUN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ZEMLJA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JUPITER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SATURN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200161"/>
                  </a:ext>
                </a:extLst>
              </a:tr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MERKUR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URAN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VENERA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650629"/>
                  </a:ext>
                </a:extLst>
              </a:tr>
            </a:tbl>
          </a:graphicData>
        </a:graphic>
      </p:graphicFrame>
      <p:cxnSp>
        <p:nvCxnSpPr>
          <p:cNvPr id="34" name="Ravni poveznik 33">
            <a:extLst>
              <a:ext uri="{FF2B5EF4-FFF2-40B4-BE49-F238E27FC236}">
                <a16:creationId xmlns:a16="http://schemas.microsoft.com/office/drawing/2014/main" id="{557FA743-5E01-4F30-9ED5-DE7253A3522C}"/>
              </a:ext>
            </a:extLst>
          </p:cNvPr>
          <p:cNvCxnSpPr/>
          <p:nvPr/>
        </p:nvCxnSpPr>
        <p:spPr>
          <a:xfrm>
            <a:off x="5943600" y="83976"/>
            <a:ext cx="0" cy="6671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9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: zaobljeni kutovi 15">
            <a:extLst>
              <a:ext uri="{FF2B5EF4-FFF2-40B4-BE49-F238E27FC236}">
                <a16:creationId xmlns:a16="http://schemas.microsoft.com/office/drawing/2014/main" id="{52AFEB4D-6FBE-4998-86E1-E886A751F984}"/>
              </a:ext>
            </a:extLst>
          </p:cNvPr>
          <p:cNvSpPr/>
          <p:nvPr/>
        </p:nvSpPr>
        <p:spPr>
          <a:xfrm>
            <a:off x="928094" y="194542"/>
            <a:ext cx="4610173" cy="646331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B68A7F82-2545-4B6B-95DE-E5B4C587F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5" t="30968" r="26936" b="32903"/>
          <a:stretch/>
        </p:blipFill>
        <p:spPr>
          <a:xfrm>
            <a:off x="0" y="1216191"/>
            <a:ext cx="5624052" cy="2366763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420741BA-2CD7-4143-8637-8295BC7E899B}"/>
              </a:ext>
            </a:extLst>
          </p:cNvPr>
          <p:cNvSpPr txBox="1"/>
          <p:nvPr/>
        </p:nvSpPr>
        <p:spPr>
          <a:xfrm>
            <a:off x="176479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Najudaljeniji sam planet od Sunca. 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577BC62-5CAC-4BDC-8BF4-F349BAA58902}"/>
              </a:ext>
            </a:extLst>
          </p:cNvPr>
          <p:cNvSpPr txBox="1"/>
          <p:nvPr/>
        </p:nvSpPr>
        <p:spPr>
          <a:xfrm>
            <a:off x="1562326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Planet sam koji ima ocean.  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0FF4D2B-0967-4AA3-A237-107AC531A276}"/>
              </a:ext>
            </a:extLst>
          </p:cNvPr>
          <p:cNvSpPr txBox="1"/>
          <p:nvPr/>
        </p:nvSpPr>
        <p:spPr>
          <a:xfrm>
            <a:off x="2948173" y="1338191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Najveći sam planet. 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380AAC5-09F5-4975-91AE-FA8DACFCB7D0}"/>
              </a:ext>
            </a:extLst>
          </p:cNvPr>
          <p:cNvSpPr txBox="1"/>
          <p:nvPr/>
        </p:nvSpPr>
        <p:spPr>
          <a:xfrm>
            <a:off x="4286112" y="1338191"/>
            <a:ext cx="1209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/>
              <a:t>Imam najveći i najljepši prsten oko sebe. 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62DF93C-EC0B-4D0A-A44B-C50280E9F0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34" t="32062" r="26837" b="31808"/>
          <a:stretch/>
        </p:blipFill>
        <p:spPr>
          <a:xfrm>
            <a:off x="0" y="3582954"/>
            <a:ext cx="5624052" cy="2276970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F53DC5C2-0DB2-4F95-ACFC-3ABA60F6DDFE}"/>
              </a:ext>
            </a:extLst>
          </p:cNvPr>
          <p:cNvSpPr txBox="1"/>
          <p:nvPr/>
        </p:nvSpPr>
        <p:spPr>
          <a:xfrm>
            <a:off x="176479" y="370495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Najtopliji sam planet.   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3FA62BA-BCEE-4E24-B812-10D45B1E169E}"/>
              </a:ext>
            </a:extLst>
          </p:cNvPr>
          <p:cNvSpPr txBox="1"/>
          <p:nvPr/>
        </p:nvSpPr>
        <p:spPr>
          <a:xfrm>
            <a:off x="1486678" y="3770405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Rotiram se postrance.  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CF12025B-B65A-48C4-9AB1-FC289546B91B}"/>
              </a:ext>
            </a:extLst>
          </p:cNvPr>
          <p:cNvSpPr txBox="1"/>
          <p:nvPr/>
        </p:nvSpPr>
        <p:spPr>
          <a:xfrm>
            <a:off x="2872525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Crveni sam planet. 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54788954-0F40-41EB-B914-E65562DBBF86}"/>
              </a:ext>
            </a:extLst>
          </p:cNvPr>
          <p:cNvSpPr txBox="1"/>
          <p:nvPr/>
        </p:nvSpPr>
        <p:spPr>
          <a:xfrm>
            <a:off x="4248288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Najmanji sam planet. 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EBACA448-2C48-45CD-9895-32EAC16B5484}"/>
              </a:ext>
            </a:extLst>
          </p:cNvPr>
          <p:cNvSpPr txBox="1"/>
          <p:nvPr/>
        </p:nvSpPr>
        <p:spPr>
          <a:xfrm>
            <a:off x="988006" y="232757"/>
            <a:ext cx="466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Amatic SC" panose="00000800000000000000" pitchFamily="2" charset="-79"/>
                <a:cs typeface="Amatic SC" panose="00000800000000000000" pitchFamily="2" charset="-79"/>
              </a:rPr>
              <a:t>KOJI SAM PLANET? </a:t>
            </a: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044CB5E2-E86A-42C0-9CAB-36DFB2D78638}"/>
              </a:ext>
            </a:extLst>
          </p:cNvPr>
          <p:cNvSpPr txBox="1"/>
          <p:nvPr/>
        </p:nvSpPr>
        <p:spPr>
          <a:xfrm>
            <a:off x="781163" y="937800"/>
            <a:ext cx="599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Izreži imena planeta. Pronađi odgovarajuće mjesto i zalijepi</a:t>
            </a:r>
            <a:r>
              <a:rPr lang="hr-HR" dirty="0"/>
              <a:t>. </a:t>
            </a:r>
          </a:p>
        </p:txBody>
      </p:sp>
      <p:graphicFrame>
        <p:nvGraphicFramePr>
          <p:cNvPr id="18" name="Tablica 18">
            <a:extLst>
              <a:ext uri="{FF2B5EF4-FFF2-40B4-BE49-F238E27FC236}">
                <a16:creationId xmlns:a16="http://schemas.microsoft.com/office/drawing/2014/main" id="{950D7851-6B0C-480B-BDCA-226D2956DF46}"/>
              </a:ext>
            </a:extLst>
          </p:cNvPr>
          <p:cNvGraphicFramePr>
            <a:graphicFrameLocks noGrp="1"/>
          </p:cNvGraphicFramePr>
          <p:nvPr/>
        </p:nvGraphicFramePr>
        <p:xfrm>
          <a:off x="343158" y="5911553"/>
          <a:ext cx="49659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490">
                  <a:extLst>
                    <a:ext uri="{9D8B030D-6E8A-4147-A177-3AD203B41FA5}">
                      <a16:colId xmlns:a16="http://schemas.microsoft.com/office/drawing/2014/main" val="1319409584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2450482409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3192707632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981604767"/>
                    </a:ext>
                  </a:extLst>
                </a:gridCol>
              </a:tblGrid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NEPTUN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ZEMLJA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JUPITER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SATURN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200161"/>
                  </a:ext>
                </a:extLst>
              </a:tr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MERKUR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URAN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VENERA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650629"/>
                  </a:ext>
                </a:extLst>
              </a:tr>
            </a:tbl>
          </a:graphicData>
        </a:graphic>
      </p:graphicFrame>
      <p:sp>
        <p:nvSpPr>
          <p:cNvPr id="20" name="Pravokutnik: zaobljeni kutovi 19">
            <a:extLst>
              <a:ext uri="{FF2B5EF4-FFF2-40B4-BE49-F238E27FC236}">
                <a16:creationId xmlns:a16="http://schemas.microsoft.com/office/drawing/2014/main" id="{30FF909C-5770-4355-B452-4ADC77704EDC}"/>
              </a:ext>
            </a:extLst>
          </p:cNvPr>
          <p:cNvSpPr/>
          <p:nvPr/>
        </p:nvSpPr>
        <p:spPr>
          <a:xfrm>
            <a:off x="6774526" y="194542"/>
            <a:ext cx="4542655" cy="646331"/>
          </a:xfrm>
          <a:prstGeom prst="roundRect">
            <a:avLst/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1" name="Slika 20">
            <a:extLst>
              <a:ext uri="{FF2B5EF4-FFF2-40B4-BE49-F238E27FC236}">
                <a16:creationId xmlns:a16="http://schemas.microsoft.com/office/drawing/2014/main" id="{08DFFC20-78C9-4629-B70A-97452763D0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35" t="30968" r="26936" b="32903"/>
          <a:stretch/>
        </p:blipFill>
        <p:spPr>
          <a:xfrm>
            <a:off x="6348930" y="1216191"/>
            <a:ext cx="5624052" cy="2366763"/>
          </a:xfrm>
          <a:prstGeom prst="rect">
            <a:avLst/>
          </a:prstGeom>
        </p:spPr>
      </p:pic>
      <p:sp>
        <p:nvSpPr>
          <p:cNvPr id="22" name="TekstniOkvir 21">
            <a:extLst>
              <a:ext uri="{FF2B5EF4-FFF2-40B4-BE49-F238E27FC236}">
                <a16:creationId xmlns:a16="http://schemas.microsoft.com/office/drawing/2014/main" id="{A070ECDF-C0BB-4E6E-95E1-1674EDBD2129}"/>
              </a:ext>
            </a:extLst>
          </p:cNvPr>
          <p:cNvSpPr txBox="1"/>
          <p:nvPr/>
        </p:nvSpPr>
        <p:spPr>
          <a:xfrm>
            <a:off x="6525409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Najudaljeniji sam planet od Sunca.  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C93EC6F2-F0C5-4F89-B54A-D2A7BE861017}"/>
              </a:ext>
            </a:extLst>
          </p:cNvPr>
          <p:cNvSpPr txBox="1"/>
          <p:nvPr/>
        </p:nvSpPr>
        <p:spPr>
          <a:xfrm>
            <a:off x="7911256" y="1338191"/>
            <a:ext cx="120936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Planet sam koji ima ocean.  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45ED040E-A4E6-4D81-9CC7-B6D78D3236C4}"/>
              </a:ext>
            </a:extLst>
          </p:cNvPr>
          <p:cNvSpPr txBox="1"/>
          <p:nvPr/>
        </p:nvSpPr>
        <p:spPr>
          <a:xfrm>
            <a:off x="9297103" y="1338191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Najveći sam planet.  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2ACB7134-B05C-4433-BF4E-303E02C63F38}"/>
              </a:ext>
            </a:extLst>
          </p:cNvPr>
          <p:cNvSpPr txBox="1"/>
          <p:nvPr/>
        </p:nvSpPr>
        <p:spPr>
          <a:xfrm>
            <a:off x="10635042" y="1338191"/>
            <a:ext cx="1209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200" dirty="0"/>
              <a:t>Imam najveći i najljepši prsten oko sebe.  </a:t>
            </a:r>
          </a:p>
        </p:txBody>
      </p:sp>
      <p:pic>
        <p:nvPicPr>
          <p:cNvPr id="26" name="Slika 25">
            <a:extLst>
              <a:ext uri="{FF2B5EF4-FFF2-40B4-BE49-F238E27FC236}">
                <a16:creationId xmlns:a16="http://schemas.microsoft.com/office/drawing/2014/main" id="{1BD3B160-BD43-4FF5-8F2E-A5356B7EF7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034" t="32062" r="26837" b="31808"/>
          <a:stretch/>
        </p:blipFill>
        <p:spPr>
          <a:xfrm>
            <a:off x="6348930" y="3582954"/>
            <a:ext cx="5624052" cy="2276970"/>
          </a:xfrm>
          <a:prstGeom prst="rect">
            <a:avLst/>
          </a:prstGeom>
        </p:spPr>
      </p:pic>
      <p:sp>
        <p:nvSpPr>
          <p:cNvPr id="27" name="TekstniOkvir 26">
            <a:extLst>
              <a:ext uri="{FF2B5EF4-FFF2-40B4-BE49-F238E27FC236}">
                <a16:creationId xmlns:a16="http://schemas.microsoft.com/office/drawing/2014/main" id="{C04FB68D-421B-473E-9F0D-3EAED274FCEE}"/>
              </a:ext>
            </a:extLst>
          </p:cNvPr>
          <p:cNvSpPr txBox="1"/>
          <p:nvPr/>
        </p:nvSpPr>
        <p:spPr>
          <a:xfrm>
            <a:off x="6525409" y="370495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Najtopliji sam planet.   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B9B215FD-9F35-453E-AF0C-A040F5EE39CB}"/>
              </a:ext>
            </a:extLst>
          </p:cNvPr>
          <p:cNvSpPr txBox="1"/>
          <p:nvPr/>
        </p:nvSpPr>
        <p:spPr>
          <a:xfrm>
            <a:off x="7835608" y="3770405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Rotiram se postrance.  </a:t>
            </a: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A5B64DDD-56B0-40F9-AF1A-DF53CE41C106}"/>
              </a:ext>
            </a:extLst>
          </p:cNvPr>
          <p:cNvSpPr txBox="1"/>
          <p:nvPr/>
        </p:nvSpPr>
        <p:spPr>
          <a:xfrm>
            <a:off x="9221455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Crveni sam planet. 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81D2044F-6678-4255-B410-19D4CEBFC032}"/>
              </a:ext>
            </a:extLst>
          </p:cNvPr>
          <p:cNvSpPr txBox="1"/>
          <p:nvPr/>
        </p:nvSpPr>
        <p:spPr>
          <a:xfrm>
            <a:off x="10597218" y="3761224"/>
            <a:ext cx="12093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400" dirty="0"/>
              <a:t>Najmanji sam planet. </a:t>
            </a: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90BAFE7B-51A6-4435-9D1B-5E09D445C605}"/>
              </a:ext>
            </a:extLst>
          </p:cNvPr>
          <p:cNvSpPr txBox="1"/>
          <p:nvPr/>
        </p:nvSpPr>
        <p:spPr>
          <a:xfrm>
            <a:off x="6787971" y="304200"/>
            <a:ext cx="466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latin typeface="Amatic SC" panose="00000800000000000000" pitchFamily="2" charset="-79"/>
                <a:cs typeface="Amatic SC" panose="00000800000000000000" pitchFamily="2" charset="-79"/>
              </a:rPr>
              <a:t>KOJI SAM PLANET? </a:t>
            </a:r>
          </a:p>
        </p:txBody>
      </p:sp>
      <p:graphicFrame>
        <p:nvGraphicFramePr>
          <p:cNvPr id="32" name="Tablica 18">
            <a:extLst>
              <a:ext uri="{FF2B5EF4-FFF2-40B4-BE49-F238E27FC236}">
                <a16:creationId xmlns:a16="http://schemas.microsoft.com/office/drawing/2014/main" id="{843FDAD9-802B-459A-A389-C72A21D5EB7E}"/>
              </a:ext>
            </a:extLst>
          </p:cNvPr>
          <p:cNvGraphicFramePr>
            <a:graphicFrameLocks noGrp="1"/>
          </p:cNvGraphicFramePr>
          <p:nvPr/>
        </p:nvGraphicFramePr>
        <p:xfrm>
          <a:off x="6692088" y="5911553"/>
          <a:ext cx="496596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490">
                  <a:extLst>
                    <a:ext uri="{9D8B030D-6E8A-4147-A177-3AD203B41FA5}">
                      <a16:colId xmlns:a16="http://schemas.microsoft.com/office/drawing/2014/main" val="1319409584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2450482409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3192707632"/>
                    </a:ext>
                  </a:extLst>
                </a:gridCol>
                <a:gridCol w="1241490">
                  <a:extLst>
                    <a:ext uri="{9D8B030D-6E8A-4147-A177-3AD203B41FA5}">
                      <a16:colId xmlns:a16="http://schemas.microsoft.com/office/drawing/2014/main" val="981604767"/>
                    </a:ext>
                  </a:extLst>
                </a:gridCol>
              </a:tblGrid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NEPTUN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ZEMLJA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JUPITER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SATURN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2200161"/>
                  </a:ext>
                </a:extLst>
              </a:tr>
              <a:tr h="323166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MERKUR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URAN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VENERA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rgbClr val="0070C0"/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650629"/>
                  </a:ext>
                </a:extLst>
              </a:tr>
            </a:tbl>
          </a:graphicData>
        </a:graphic>
      </p:graphicFrame>
      <p:cxnSp>
        <p:nvCxnSpPr>
          <p:cNvPr id="34" name="Ravni poveznik 33">
            <a:extLst>
              <a:ext uri="{FF2B5EF4-FFF2-40B4-BE49-F238E27FC236}">
                <a16:creationId xmlns:a16="http://schemas.microsoft.com/office/drawing/2014/main" id="{557FA743-5E01-4F30-9ED5-DE7253A3522C}"/>
              </a:ext>
            </a:extLst>
          </p:cNvPr>
          <p:cNvCxnSpPr/>
          <p:nvPr/>
        </p:nvCxnSpPr>
        <p:spPr>
          <a:xfrm>
            <a:off x="5943600" y="83976"/>
            <a:ext cx="0" cy="6671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B90CD7-0879-4088-9854-B855F07437C7}"/>
              </a:ext>
            </a:extLst>
          </p:cNvPr>
          <p:cNvSpPr txBox="1"/>
          <p:nvPr/>
        </p:nvSpPr>
        <p:spPr>
          <a:xfrm>
            <a:off x="91737" y="5331741"/>
            <a:ext cx="556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VENERA                 URAN                MARS          MERKUR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1CED267E-AC48-475C-98B3-D430267CC663}"/>
              </a:ext>
            </a:extLst>
          </p:cNvPr>
          <p:cNvSpPr txBox="1"/>
          <p:nvPr/>
        </p:nvSpPr>
        <p:spPr>
          <a:xfrm>
            <a:off x="206679" y="3089956"/>
            <a:ext cx="513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   URAN                ZEMLJA         JUPITER           NEPTUN </a:t>
            </a:r>
          </a:p>
        </p:txBody>
      </p:sp>
    </p:spTree>
    <p:extLst>
      <p:ext uri="{BB962C8B-B14F-4D97-AF65-F5344CB8AC3E}">
        <p14:creationId xmlns:p14="http://schemas.microsoft.com/office/powerpoint/2010/main" val="286102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ayfa 3 / 5, #Sayfa #SpaceandAstronomyforkids">
            <a:extLst>
              <a:ext uri="{FF2B5EF4-FFF2-40B4-BE49-F238E27FC236}">
                <a16:creationId xmlns:a16="http://schemas.microsoft.com/office/drawing/2014/main" id="{99C49809-2615-47A6-AA03-0817D75F8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0" y="0"/>
            <a:ext cx="2652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Sayfa 3 / 5, #Sayfa #SpaceandAstronomyforkids">
            <a:extLst>
              <a:ext uri="{FF2B5EF4-FFF2-40B4-BE49-F238E27FC236}">
                <a16:creationId xmlns:a16="http://schemas.microsoft.com/office/drawing/2014/main" id="{9A8D5A43-4D9F-4ED9-A8B3-33969B1525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3096952" y="36257"/>
            <a:ext cx="2652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Sayfa 3 / 5, #Sayfa #SpaceandAstronomyforkids">
            <a:extLst>
              <a:ext uri="{FF2B5EF4-FFF2-40B4-BE49-F238E27FC236}">
                <a16:creationId xmlns:a16="http://schemas.microsoft.com/office/drawing/2014/main" id="{E48CF191-DCFB-4513-9BC1-3D26B00C1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951019" y="36257"/>
            <a:ext cx="2909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Sayfa 3 / 5, #Sayfa #SpaceandAstronomyforkids">
            <a:extLst>
              <a:ext uri="{FF2B5EF4-FFF2-40B4-BE49-F238E27FC236}">
                <a16:creationId xmlns:a16="http://schemas.microsoft.com/office/drawing/2014/main" id="{7021975B-2EE1-456F-A7D9-45484DB6C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9103858" y="0"/>
            <a:ext cx="2909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372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250</Words>
  <Application>Microsoft Office PowerPoint</Application>
  <PresentationFormat>Široki zaslon</PresentationFormat>
  <Paragraphs>160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Amatic SC</vt:lpstr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Lana Jager</dc:creator>
  <cp:lastModifiedBy>Sanny 1402</cp:lastModifiedBy>
  <cp:revision>10</cp:revision>
  <cp:lastPrinted>2019-10-07T07:22:53Z</cp:lastPrinted>
  <dcterms:created xsi:type="dcterms:W3CDTF">2019-10-07T07:17:29Z</dcterms:created>
  <dcterms:modified xsi:type="dcterms:W3CDTF">2019-10-08T12:33:55Z</dcterms:modified>
</cp:coreProperties>
</file>