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247F5C-5243-4782-B812-C9165FCE426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71F4A40E-18AB-4A82-8E4A-01AB83B0B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62D90BE-BA51-41CE-97EC-F320C76FE5D2}"/>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54C06804-B11C-4692-9C12-AA185F667C7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FA61F13-10E4-4FBA-B44E-57B5708CEBE0}"/>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18610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F1AF5-CE65-4ED5-9C53-73DF48F7D82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B204B4F-21E1-445A-B325-D9B854AA0CB4}"/>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F1E80F5-A5F1-424D-A040-04873894D00F}"/>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99FA8F4D-5154-472A-9137-7255A0DB891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681E069-FFE9-4678-A815-5431C47152CF}"/>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349305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59921F86-25B8-4D87-9F29-A54ABEEC85B4}"/>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BB5197B-1E61-4D37-9F1C-7BA631E9BC6A}"/>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A2B5C85-5E02-48C8-89FB-D09D8C624702}"/>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FD1D50C8-26E0-41D8-946A-59D24CD4842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3FFBE3F-E394-4ABA-B491-3271D40CC8BE}"/>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49304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CB0D84-0863-45E7-B40D-1572F407B2E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A1DC4B0-332F-4739-82D2-CBF67DC7B793}"/>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AEDFAE1-B620-42BA-B8FE-F73A94CA384A}"/>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A22182F0-E211-4E2C-845D-9EA795E3C86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2D470A3-A27C-44CE-8F42-E33A2D29944C}"/>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281388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7B9574-60E2-4992-85F6-A1EABA762E0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B279B16-2A97-45C0-B725-AD6024F6F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5638A249-D269-443A-9C0A-4345DE49B4D1}"/>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74D4631C-BCA2-402C-8F83-D9355597E3F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711093B-D331-40D2-81E8-AED16020B2FA}"/>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35156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20E144-26E1-4385-8AC6-6ADDC55C34EA}"/>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9B532B46-89B9-41A6-AD4D-9A2F3A3FE8B0}"/>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B2462784-43FF-4B01-89A5-519A54ABEAAA}"/>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4D25FD83-86BD-4E6B-90DF-D76F6AC5CB05}"/>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6" name="Rezervirano mjesto podnožja 5">
            <a:extLst>
              <a:ext uri="{FF2B5EF4-FFF2-40B4-BE49-F238E27FC236}">
                <a16:creationId xmlns:a16="http://schemas.microsoft.com/office/drawing/2014/main" id="{FF8999A3-73C7-4864-AE85-186C732D896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EECEA66-F2FA-4F74-BF3F-E0238B90B481}"/>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17485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4A9804-44B6-4B5F-A823-5047D01731D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08E4AE2B-E366-4C78-88BA-0018BDE9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40D1B91-639C-4D3E-9246-A53B60FBB419}"/>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ABCBA636-3AC6-44A7-B312-C64C67BE5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14461552-EAB3-47D0-A2D4-FED27A365CC4}"/>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3F5766B9-0811-4F48-8A5E-1DB5A6856D71}"/>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8" name="Rezervirano mjesto podnožja 7">
            <a:extLst>
              <a:ext uri="{FF2B5EF4-FFF2-40B4-BE49-F238E27FC236}">
                <a16:creationId xmlns:a16="http://schemas.microsoft.com/office/drawing/2014/main" id="{E9F24524-2E0C-4EB4-86FF-18B6C8BC9D35}"/>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A751D4B-B1AB-4E78-9F72-5FDEA5E1665F}"/>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255882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FEF90A-8A28-46E4-8688-531840C8856B}"/>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109606F9-9A96-4239-9A48-35ED9FB69EFE}"/>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4" name="Rezervirano mjesto podnožja 3">
            <a:extLst>
              <a:ext uri="{FF2B5EF4-FFF2-40B4-BE49-F238E27FC236}">
                <a16:creationId xmlns:a16="http://schemas.microsoft.com/office/drawing/2014/main" id="{FE9C2C9C-25D4-4634-A894-D502A6FB8A2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4DA3C058-96A3-42EF-B09C-81892ECF6BA3}"/>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17975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039CDE80-5686-4676-9817-ADD303F2FDB2}"/>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3" name="Rezervirano mjesto podnožja 2">
            <a:extLst>
              <a:ext uri="{FF2B5EF4-FFF2-40B4-BE49-F238E27FC236}">
                <a16:creationId xmlns:a16="http://schemas.microsoft.com/office/drawing/2014/main" id="{6CC2E29A-F407-4952-BBA1-BF1B85CEB6C5}"/>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9783AA15-1F82-49AF-B076-0B0F024A1B55}"/>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245019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EB5641-E22B-46F7-9CC3-499BD50A1FEB}"/>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0B2559D6-7F4B-4BC9-B1DC-57732BB04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2E54B879-A598-45E3-828A-BA2E409E4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935C6F1-4736-417C-A508-D5BF3E39DD6E}"/>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6" name="Rezervirano mjesto podnožja 5">
            <a:extLst>
              <a:ext uri="{FF2B5EF4-FFF2-40B4-BE49-F238E27FC236}">
                <a16:creationId xmlns:a16="http://schemas.microsoft.com/office/drawing/2014/main" id="{9EF5642C-020D-49A5-93A4-7C85E915B5F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C40750F-81A8-4076-9B8A-49BCB55BAB5A}"/>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195757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03C205-AFDB-49AD-9274-8845DB63A7C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B6E88F02-23F2-42F0-B0A0-7E0E23EFA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7726B5D-A56A-4C8F-A4EB-37346480D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023C92C3-2CD7-425F-AEEB-2B9DD5729527}"/>
              </a:ext>
            </a:extLst>
          </p:cNvPr>
          <p:cNvSpPr>
            <a:spLocks noGrp="1"/>
          </p:cNvSpPr>
          <p:nvPr>
            <p:ph type="dt" sz="half" idx="10"/>
          </p:nvPr>
        </p:nvSpPr>
        <p:spPr/>
        <p:txBody>
          <a:bodyPr/>
          <a:lstStyle/>
          <a:p>
            <a:fld id="{54E9C2E8-D104-4CF0-AD33-B0329643B3BE}" type="datetimeFigureOut">
              <a:rPr lang="hr-HR" smtClean="0"/>
              <a:t>26.7.2020.</a:t>
            </a:fld>
            <a:endParaRPr lang="hr-HR"/>
          </a:p>
        </p:txBody>
      </p:sp>
      <p:sp>
        <p:nvSpPr>
          <p:cNvPr id="6" name="Rezervirano mjesto podnožja 5">
            <a:extLst>
              <a:ext uri="{FF2B5EF4-FFF2-40B4-BE49-F238E27FC236}">
                <a16:creationId xmlns:a16="http://schemas.microsoft.com/office/drawing/2014/main" id="{40E6ACA1-CC63-4B43-8F73-A8FB62DA52F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7855065-1756-4518-AF9E-E58540581318}"/>
              </a:ext>
            </a:extLst>
          </p:cNvPr>
          <p:cNvSpPr>
            <a:spLocks noGrp="1"/>
          </p:cNvSpPr>
          <p:nvPr>
            <p:ph type="sldNum" sz="quarter" idx="12"/>
          </p:nvPr>
        </p:nvSpPr>
        <p:spPr/>
        <p:txBody>
          <a:bodyPr/>
          <a:lstStyle/>
          <a:p>
            <a:fld id="{A88C67C6-9A94-4021-AF80-16B2F3575900}" type="slidenum">
              <a:rPr lang="hr-HR" smtClean="0"/>
              <a:t>‹#›</a:t>
            </a:fld>
            <a:endParaRPr lang="hr-HR"/>
          </a:p>
        </p:txBody>
      </p:sp>
    </p:spTree>
    <p:extLst>
      <p:ext uri="{BB962C8B-B14F-4D97-AF65-F5344CB8AC3E}">
        <p14:creationId xmlns:p14="http://schemas.microsoft.com/office/powerpoint/2010/main" val="156557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AC04A5C9-9549-4C6B-935A-05FAA35A70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3DA43B17-FEE4-47B5-83C8-519B7A8D8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AB6F268-12D1-493A-855D-CB52CB6C9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9C2E8-D104-4CF0-AD33-B0329643B3BE}" type="datetimeFigureOut">
              <a:rPr lang="hr-HR" smtClean="0"/>
              <a:t>26.7.2020.</a:t>
            </a:fld>
            <a:endParaRPr lang="hr-HR"/>
          </a:p>
        </p:txBody>
      </p:sp>
      <p:sp>
        <p:nvSpPr>
          <p:cNvPr id="5" name="Rezervirano mjesto podnožja 4">
            <a:extLst>
              <a:ext uri="{FF2B5EF4-FFF2-40B4-BE49-F238E27FC236}">
                <a16:creationId xmlns:a16="http://schemas.microsoft.com/office/drawing/2014/main" id="{9E979D65-4F19-4114-B76B-5324C80A0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5A01258A-FFE8-4D2C-83EB-DCD32CE7F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C67C6-9A94-4021-AF80-16B2F3575900}" type="slidenum">
              <a:rPr lang="hr-HR" smtClean="0"/>
              <a:t>‹#›</a:t>
            </a:fld>
            <a:endParaRPr lang="hr-HR"/>
          </a:p>
        </p:txBody>
      </p:sp>
    </p:spTree>
    <p:extLst>
      <p:ext uri="{BB962C8B-B14F-4D97-AF65-F5344CB8AC3E}">
        <p14:creationId xmlns:p14="http://schemas.microsoft.com/office/powerpoint/2010/main" val="258492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rder template with rocket and planets Royalty Free Vector">
            <a:extLst>
              <a:ext uri="{FF2B5EF4-FFF2-40B4-BE49-F238E27FC236}">
                <a16:creationId xmlns:a16="http://schemas.microsoft.com/office/drawing/2014/main" id="{3F7C2BF2-EFFE-4CA1-9256-35F005310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6" b="12854"/>
          <a:stretch/>
        </p:blipFill>
        <p:spPr bwMode="auto">
          <a:xfrm>
            <a:off x="139143" y="222421"/>
            <a:ext cx="106686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8BE01E62-3216-479E-ACDB-F7D1B7FCCC6F}"/>
              </a:ext>
            </a:extLst>
          </p:cNvPr>
          <p:cNvSpPr>
            <a:spLocks noGrp="1"/>
          </p:cNvSpPr>
          <p:nvPr>
            <p:ph type="ctrTitle"/>
          </p:nvPr>
        </p:nvSpPr>
        <p:spPr>
          <a:xfrm>
            <a:off x="2610844" y="1317896"/>
            <a:ext cx="7463481" cy="1414891"/>
          </a:xfrm>
        </p:spPr>
        <p:txBody>
          <a:bodyPr/>
          <a:lstStyle/>
          <a:p>
            <a:r>
              <a:rPr lang="hr-HR"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Svjetski tjedan svemira</a:t>
            </a:r>
          </a:p>
        </p:txBody>
      </p:sp>
      <p:sp>
        <p:nvSpPr>
          <p:cNvPr id="3" name="Podnaslov 2">
            <a:extLst>
              <a:ext uri="{FF2B5EF4-FFF2-40B4-BE49-F238E27FC236}">
                <a16:creationId xmlns:a16="http://schemas.microsoft.com/office/drawing/2014/main" id="{F8E6FE38-EFD3-45A1-B637-BC9E23F7B367}"/>
              </a:ext>
            </a:extLst>
          </p:cNvPr>
          <p:cNvSpPr>
            <a:spLocks noGrp="1"/>
          </p:cNvSpPr>
          <p:nvPr>
            <p:ph type="subTitle" idx="1"/>
          </p:nvPr>
        </p:nvSpPr>
        <p:spPr>
          <a:xfrm>
            <a:off x="2428102" y="2797903"/>
            <a:ext cx="7335796" cy="2654621"/>
          </a:xfrm>
        </p:spPr>
        <p:txBody>
          <a:bodyPr>
            <a:normAutofit fontScale="85000" lnSpcReduction="10000"/>
          </a:bodyPr>
          <a:lstStyle/>
          <a:p>
            <a:r>
              <a:rPr lang="hr-HR" sz="7300" dirty="0">
                <a:ln w="28575">
                  <a:solidFill>
                    <a:schemeClr val="accent4">
                      <a:lumMod val="60000"/>
                      <a:lumOff val="40000"/>
                    </a:schemeClr>
                  </a:solidFill>
                </a:ln>
                <a:solidFill>
                  <a:srgbClr val="00B0F0"/>
                </a:solidFill>
              </a:rPr>
              <a:t>Naučili smo…1.a i 1.d</a:t>
            </a:r>
          </a:p>
          <a:p>
            <a:endParaRPr lang="hr-HR" sz="3600" dirty="0">
              <a:ln w="28575">
                <a:solidFill>
                  <a:schemeClr val="accent4">
                    <a:lumMod val="60000"/>
                    <a:lumOff val="40000"/>
                  </a:schemeClr>
                </a:solidFill>
              </a:ln>
              <a:solidFill>
                <a:srgbClr val="00B0F0"/>
              </a:solidFill>
            </a:endParaRPr>
          </a:p>
          <a:p>
            <a:r>
              <a:rPr lang="hr-HR" sz="2600" dirty="0">
                <a:solidFill>
                  <a:srgbClr val="FFFF00"/>
                </a:solidFill>
              </a:rPr>
              <a:t>OŠ Nikole </a:t>
            </a:r>
            <a:r>
              <a:rPr lang="hr-HR" sz="2600" dirty="0" err="1">
                <a:solidFill>
                  <a:srgbClr val="FFFF00"/>
                </a:solidFill>
              </a:rPr>
              <a:t>Hribara</a:t>
            </a:r>
            <a:r>
              <a:rPr lang="hr-HR" sz="2600">
                <a:solidFill>
                  <a:srgbClr val="FFFF00"/>
                </a:solidFill>
              </a:rPr>
              <a:t> Velika </a:t>
            </a:r>
            <a:r>
              <a:rPr lang="hr-HR" sz="2600" dirty="0">
                <a:solidFill>
                  <a:srgbClr val="FFFF00"/>
                </a:solidFill>
              </a:rPr>
              <a:t>Gorica</a:t>
            </a:r>
          </a:p>
          <a:p>
            <a:r>
              <a:rPr lang="hr-HR" sz="2600" dirty="0">
                <a:solidFill>
                  <a:srgbClr val="FFFF00"/>
                </a:solidFill>
              </a:rPr>
              <a:t>Učiteljice: Jadranka </a:t>
            </a:r>
            <a:r>
              <a:rPr lang="hr-HR" sz="2600" dirty="0" err="1">
                <a:solidFill>
                  <a:srgbClr val="FFFF00"/>
                </a:solidFill>
              </a:rPr>
              <a:t>Jelisavac</a:t>
            </a:r>
            <a:r>
              <a:rPr lang="hr-HR" sz="2600" dirty="0">
                <a:solidFill>
                  <a:srgbClr val="FFFF00"/>
                </a:solidFill>
              </a:rPr>
              <a:t> i Vesna Stipić</a:t>
            </a:r>
          </a:p>
          <a:p>
            <a:r>
              <a:rPr lang="hr-HR" sz="2600" dirty="0" err="1">
                <a:solidFill>
                  <a:srgbClr val="FFFF00"/>
                </a:solidFill>
              </a:rPr>
              <a:t>Šk.god</a:t>
            </a:r>
            <a:r>
              <a:rPr lang="hr-HR" sz="2600" dirty="0">
                <a:solidFill>
                  <a:srgbClr val="FFFF00"/>
                </a:solidFill>
              </a:rPr>
              <a:t>. 2019./2020.</a:t>
            </a:r>
          </a:p>
        </p:txBody>
      </p:sp>
      <p:pic>
        <p:nvPicPr>
          <p:cNvPr id="1030" name="Picture 6" descr="eTwinning - Što je eTwinning">
            <a:extLst>
              <a:ext uri="{FF2B5EF4-FFF2-40B4-BE49-F238E27FC236}">
                <a16:creationId xmlns:a16="http://schemas.microsoft.com/office/drawing/2014/main" id="{77EE5C34-4692-449F-9670-C76E457D6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835" y="5397329"/>
            <a:ext cx="34290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5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0" y="7279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811025" y="1599594"/>
            <a:ext cx="6992002" cy="734361"/>
          </a:xfrm>
        </p:spPr>
        <p:txBody>
          <a:bodyPr>
            <a:normAutofit fontScale="90000"/>
          </a:bodyPr>
          <a:lstStyle/>
          <a:p>
            <a:r>
              <a:rPr lang="hr-HR" dirty="0"/>
              <a:t>9. Koji su planeti „blizanci“ ?</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2064677" y="1846390"/>
            <a:ext cx="7919583" cy="2677656"/>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Uran i Neptun hladni su vanjski planeti, divovi mnogo veći od Zemlje, toliko udaljeni od Sunca da do njih dopire tisuću puta manje Sunčeva svjetla nego što dopire do Zemlje. Kako Uran i Neptun nisu vidljivi golim okom, otkrili su ih astronomi teleskopom.</a:t>
            </a:r>
          </a:p>
        </p:txBody>
      </p:sp>
      <p:pic>
        <p:nvPicPr>
          <p:cNvPr id="4" name="Slika 3">
            <a:extLst>
              <a:ext uri="{FF2B5EF4-FFF2-40B4-BE49-F238E27FC236}">
                <a16:creationId xmlns:a16="http://schemas.microsoft.com/office/drawing/2014/main" id="{A8D607D7-5166-4313-ACAF-5D27AC18ED25}"/>
              </a:ext>
            </a:extLst>
          </p:cNvPr>
          <p:cNvPicPr>
            <a:picLocks noChangeAspect="1"/>
          </p:cNvPicPr>
          <p:nvPr/>
        </p:nvPicPr>
        <p:blipFill>
          <a:blip r:embed="rId3"/>
          <a:stretch>
            <a:fillRect/>
          </a:stretch>
        </p:blipFill>
        <p:spPr>
          <a:xfrm>
            <a:off x="6278057" y="4433685"/>
            <a:ext cx="3221716" cy="1649441"/>
          </a:xfrm>
          <a:prstGeom prst="rect">
            <a:avLst/>
          </a:prstGeom>
        </p:spPr>
      </p:pic>
    </p:spTree>
    <p:extLst>
      <p:ext uri="{BB962C8B-B14F-4D97-AF65-F5344CB8AC3E}">
        <p14:creationId xmlns:p14="http://schemas.microsoft.com/office/powerpoint/2010/main" val="94809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b="1" dirty="0"/>
              <a:t> </a:t>
            </a:r>
            <a:r>
              <a:rPr lang="hr-HR" dirty="0"/>
              <a:t/>
            </a:r>
            <a:br>
              <a:rPr lang="hr-HR" dirty="0"/>
            </a:br>
            <a:r>
              <a:rPr lang="hr-HR" b="1" dirty="0"/>
              <a:t>10. Kako su planeti dobili ime?</a:t>
            </a:r>
            <a:r>
              <a:rPr lang="hr-HR" dirty="0"/>
              <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084373" y="1925732"/>
            <a:ext cx="9451822" cy="4401205"/>
          </a:xfrm>
          <a:prstGeom prst="rect">
            <a:avLst/>
          </a:prstGeom>
          <a:noFill/>
        </p:spPr>
        <p:txBody>
          <a:bodyPr wrap="square" rtlCol="0">
            <a:spAutoFit/>
          </a:bodyPr>
          <a:lstStyle/>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Starim Grcima i Rimljanima planeti su predstavljali bogove. Danas planete Sunčeva sustava još uvijek nazivamo imenima tih bogova. Riječ planet na grčkom znači lutalica. Do danas je otkriveno dvjestotinjak novih planeta koji kruže oko svojih „sunaca“, ali nijedan još nije dobio ime.</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Po jedan bog za svaki planet</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Merkur je rimski bog lopova i putnika te glasnik bogova.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Venera je rimska božica ljubavi i ljepote, kod nas poznata i kao zvijezda Danica i zvijezda Večernica (iako nije zvijezda).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Mars je rimski bog rata.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Jupiter je rimski vrhovni bog, vladar kiše, munja i gromova.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Saturn je otac vrhovnoga boga Jupitera i bog poljodjelstva.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Uran je grčki bog neba i otac većine bogova. Ime je dobio kada je otkriven u 18. stoljeću, po uzoru na otprije poznate planete.</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Neptun je rimski bog mora.                                Neptun je otkriven u 19. stoljeću.</a:t>
            </a:r>
          </a:p>
        </p:txBody>
      </p:sp>
    </p:spTree>
    <p:extLst>
      <p:ext uri="{BB962C8B-B14F-4D97-AF65-F5344CB8AC3E}">
        <p14:creationId xmlns:p14="http://schemas.microsoft.com/office/powerpoint/2010/main" val="96810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dirty="0"/>
              <a:t>11. Je li Sunce zvijezda?</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2136208" y="1437553"/>
            <a:ext cx="7919583" cy="4401205"/>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Naše je Sunce zvijezda poput ostalih koje vidimo na nebu. Ono samo djeluje svjetlije i veće zato što nam je tako blizu u usporedbi s drugim zvijezdama. Sunce je od Zemlje udaljeno oko 150 milijuna kilometara, srednje je temperature (oko 6000 °C) i srednje dobi (oko 5 milijardi godina). Temperatura u unutrašnjosti Sunca doseže  15 milijuna °C! Sunce nam je vrlo dragocjeno. Bez njega ne bi bilo našeg Sunčevog sustava, ne bi bilo Zemlje, ne bi bilo ni nas.</a:t>
            </a:r>
          </a:p>
        </p:txBody>
      </p:sp>
    </p:spTree>
    <p:extLst>
      <p:ext uri="{BB962C8B-B14F-4D97-AF65-F5344CB8AC3E}">
        <p14:creationId xmlns:p14="http://schemas.microsoft.com/office/powerpoint/2010/main" val="73863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b="1" dirty="0"/>
              <a:t> </a:t>
            </a:r>
            <a:r>
              <a:rPr lang="hr-HR" dirty="0"/>
              <a:t/>
            </a:r>
            <a:br>
              <a:rPr lang="hr-HR" dirty="0"/>
            </a:br>
            <a:r>
              <a:rPr lang="hr-HR" dirty="0"/>
              <a:t>12.Kako nastaju zvijezde?</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899919" y="2083884"/>
            <a:ext cx="7919583" cy="3108543"/>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Zvijezde nastaju u golemim, tamnim oblacima plina i prašine. Sila teže privlači plin i prašinu na okup te tako nastaje prva faza zvijezde. Tamne oblake teško je opaziti, no kada se u oblaku rodi zvijezda, ona osvjetljava dio oblaka u svojoj blizini. Sjajni oblak plina i prašine naziva se maglica. Maglice u kojima se stvaraju nove zvijezde mogu izgledati vrlo lijepo.</a:t>
            </a:r>
          </a:p>
        </p:txBody>
      </p:sp>
    </p:spTree>
    <p:extLst>
      <p:ext uri="{BB962C8B-B14F-4D97-AF65-F5344CB8AC3E}">
        <p14:creationId xmlns:p14="http://schemas.microsoft.com/office/powerpoint/2010/main" val="324002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59" y="802005"/>
            <a:ext cx="7919583" cy="1325563"/>
          </a:xfrm>
        </p:spPr>
        <p:txBody>
          <a:bodyPr>
            <a:normAutofit fontScale="90000"/>
          </a:bodyPr>
          <a:lstStyle/>
          <a:p>
            <a:r>
              <a:rPr lang="hr-HR" b="1" dirty="0"/>
              <a:t> </a:t>
            </a:r>
            <a:r>
              <a:rPr lang="hr-HR" dirty="0"/>
              <a:t/>
            </a:r>
            <a:br>
              <a:rPr lang="hr-HR" dirty="0"/>
            </a:br>
            <a:r>
              <a:rPr lang="hr-HR" dirty="0"/>
              <a:t>13. Zašto zvijezde ne vidimo danju?</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2136208" y="1652997"/>
            <a:ext cx="7919583" cy="3970318"/>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Zvijezde sjaje i danju i noću jer su uvijek na nebu. Noću ih dobro vidimo jer je mrak. Danju je Sunčevo svjetlo toliko jako da zasjeni svjetlo zvijezda, koje tada ne mogu doći do izražaja. Povremeno se na nebu i danju mogu vidjeti neka nebeska tijela. Često možemo vidjeti Mjesec, a ponekad i Veneru. Vrlo rijetko, kada se dogodi eksplozija neke zvijezde, njezina svjetlost može se vidjeti danju i po nekoliko tjedana.</a:t>
            </a:r>
          </a:p>
        </p:txBody>
      </p:sp>
    </p:spTree>
    <p:extLst>
      <p:ext uri="{BB962C8B-B14F-4D97-AF65-F5344CB8AC3E}">
        <p14:creationId xmlns:p14="http://schemas.microsoft.com/office/powerpoint/2010/main" val="424106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372497" y="802005"/>
            <a:ext cx="7175697" cy="1325563"/>
          </a:xfrm>
        </p:spPr>
        <p:txBody>
          <a:bodyPr>
            <a:normAutofit fontScale="90000"/>
          </a:bodyPr>
          <a:lstStyle/>
          <a:p>
            <a:r>
              <a:rPr lang="hr-HR" b="1" dirty="0"/>
              <a:t> </a:t>
            </a:r>
            <a:r>
              <a:rPr lang="hr-HR" dirty="0"/>
              <a:t/>
            </a:r>
            <a:br>
              <a:rPr lang="hr-HR" dirty="0"/>
            </a:br>
            <a:r>
              <a:rPr lang="hr-HR" b="1" dirty="0"/>
              <a:t> </a:t>
            </a:r>
            <a:r>
              <a:rPr lang="hr-HR" dirty="0"/>
              <a:t/>
            </a:r>
            <a:br>
              <a:rPr lang="hr-HR" dirty="0"/>
            </a:br>
            <a:r>
              <a:rPr lang="hr-HR" dirty="0"/>
              <a:t>14. Što su asteroidi, a što kometi?</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594497" y="1733378"/>
            <a:ext cx="9150865" cy="4401205"/>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Osim planeta i mjeseca Sunčev sustav sadrži i manje komade kamenog ili ledenog materijala preostalog od nastanka sustava. Oni kruže oko Sunca, no premali su da bismo ih zvali planetima. Njih astronomi nazivaju malim tijelima Sunčeva sustava. U tu obitelj spadaju kamene gromade zvane asteroidi i ledene gromade zvane kometi. Pretpostavlja se da u Sunčevu sustavu ima barem milijun asteroida većih od kilometra, a kometa ima još mnogo više. I asteroidi i kometi  povremeno  udaraju u druge svjetove i ponekad ih zauvijek mijenjaju.</a:t>
            </a:r>
          </a:p>
        </p:txBody>
      </p:sp>
      <p:pic>
        <p:nvPicPr>
          <p:cNvPr id="5" name="Slika 4" descr="Asteroidi – Wikipedija">
            <a:extLst>
              <a:ext uri="{FF2B5EF4-FFF2-40B4-BE49-F238E27FC236}">
                <a16:creationId xmlns:a16="http://schemas.microsoft.com/office/drawing/2014/main" id="{9604928B-9C68-4B11-A67A-24CBD8EED7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15572" y="808828"/>
            <a:ext cx="1765300" cy="1320800"/>
          </a:xfrm>
          <a:prstGeom prst="rect">
            <a:avLst/>
          </a:prstGeom>
          <a:noFill/>
          <a:ln>
            <a:noFill/>
          </a:ln>
        </p:spPr>
      </p:pic>
      <p:pic>
        <p:nvPicPr>
          <p:cNvPr id="6" name="Slika 5">
            <a:extLst>
              <a:ext uri="{FF2B5EF4-FFF2-40B4-BE49-F238E27FC236}">
                <a16:creationId xmlns:a16="http://schemas.microsoft.com/office/drawing/2014/main" id="{FF63BD02-316F-4492-8CDA-E257352492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739" y="2340232"/>
            <a:ext cx="1370965" cy="1361440"/>
          </a:xfrm>
          <a:prstGeom prst="rect">
            <a:avLst/>
          </a:prstGeom>
          <a:noFill/>
          <a:ln>
            <a:noFill/>
          </a:ln>
        </p:spPr>
      </p:pic>
    </p:spTree>
    <p:extLst>
      <p:ext uri="{BB962C8B-B14F-4D97-AF65-F5344CB8AC3E}">
        <p14:creationId xmlns:p14="http://schemas.microsoft.com/office/powerpoint/2010/main" val="87263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720673"/>
            <a:ext cx="7061200" cy="1325563"/>
          </a:xfrm>
        </p:spPr>
        <p:txBody>
          <a:bodyPr>
            <a:normAutofit fontScale="90000"/>
          </a:bodyPr>
          <a:lstStyle/>
          <a:p>
            <a:r>
              <a:rPr lang="hr-HR" b="1" dirty="0"/>
              <a:t> </a:t>
            </a:r>
            <a:r>
              <a:rPr lang="hr-HR" dirty="0"/>
              <a:t/>
            </a:r>
            <a:br>
              <a:rPr lang="hr-HR" dirty="0"/>
            </a:br>
            <a:r>
              <a:rPr lang="hr-HR" b="1" dirty="0"/>
              <a:t> </a:t>
            </a:r>
            <a:r>
              <a:rPr lang="hr-HR" dirty="0"/>
              <a:t/>
            </a:r>
            <a:br>
              <a:rPr lang="hr-HR" dirty="0"/>
            </a:br>
            <a:r>
              <a:rPr lang="hr-HR" dirty="0"/>
              <a:t>15. Postoje li zvijezde </a:t>
            </a:r>
            <a:r>
              <a:rPr lang="hr-HR" dirty="0" err="1"/>
              <a:t>padalice</a:t>
            </a:r>
            <a:r>
              <a:rPr lang="hr-HR" dirty="0"/>
              <a:t>?</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845476" y="1582447"/>
            <a:ext cx="9056405" cy="4832092"/>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Ako promatraš nebo u tamnoj noći, možda ugledaš kratku i sjajnu crtu kako juri nebom. Neki ljudi te crte nazivaju  zvijezdama </a:t>
            </a:r>
            <a:r>
              <a:rPr lang="hr-HR" sz="28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padalicama</a:t>
            </a:r>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i vole zaželjeti želju kada ih vide, ali one zapravo nemaju nikakve veze sa zvijezdama. To su sitni komadići prašine ili stijena koji ulaze u Zemljinu atmosferu i kroz nju prolaze tolikom brzinom  da se zapale te za sobom ostavljaju sjajni trag. Astronomi te pojave nazivaju meteorima. Većina meteora veličine je zrna graška. Procjenjuje se da svakoga dana u atmosferu uđe oko 100 tona svemirske prašine, ali gotovo sva ta količina izgori prije negoli stigne do Zemljine površine.</a:t>
            </a:r>
          </a:p>
        </p:txBody>
      </p:sp>
      <p:pic>
        <p:nvPicPr>
          <p:cNvPr id="5" name="Slika 4" descr="Večeras zamisli želju jer bi ti je zvijezde padalice mogle i ...">
            <a:extLst>
              <a:ext uri="{FF2B5EF4-FFF2-40B4-BE49-F238E27FC236}">
                <a16:creationId xmlns:a16="http://schemas.microsoft.com/office/drawing/2014/main" id="{2F6B5D55-36F5-4378-ABFD-8C116ED6E4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560" y="2518247"/>
            <a:ext cx="1917065" cy="1283970"/>
          </a:xfrm>
          <a:prstGeom prst="rect">
            <a:avLst/>
          </a:prstGeom>
          <a:noFill/>
          <a:ln>
            <a:noFill/>
          </a:ln>
        </p:spPr>
      </p:pic>
    </p:spTree>
    <p:extLst>
      <p:ext uri="{BB962C8B-B14F-4D97-AF65-F5344CB8AC3E}">
        <p14:creationId xmlns:p14="http://schemas.microsoft.com/office/powerpoint/2010/main" val="367301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dirty="0"/>
              <a:t>16. Što su galaktike?</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502509" y="1309887"/>
            <a:ext cx="9251092" cy="4401205"/>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Zvijezde ne žive same, nego se okupljaju u divovske skupine koje astronomi nazivaju galaktikama. One mogu sadržavati milijarde zvijezda. Svaka je galaktika poput otoka, okružena morem praznoga prostora. Galaktika ima različitog oblika i veličine. Neke su okrugle poput balona, a neke plosnate poput palačinke. Postoje i galaktike nepravilna oblika, a takve su vjerojatno zbog sudara s drugim galaktikama. Osim zvijezda, galaktike sadrže i planete i mjesece, kao i asteroide i komete. Sve galaktike sadrže i materijal za stvaranje novih zvijezda i planeta u obliku divovskih oblika plina i prašine.</a:t>
            </a:r>
          </a:p>
        </p:txBody>
      </p:sp>
    </p:spTree>
    <p:extLst>
      <p:ext uri="{BB962C8B-B14F-4D97-AF65-F5344CB8AC3E}">
        <p14:creationId xmlns:p14="http://schemas.microsoft.com/office/powerpoint/2010/main" val="316554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59" y="802005"/>
            <a:ext cx="7123807" cy="1325563"/>
          </a:xfrm>
        </p:spPr>
        <p:txBody>
          <a:bodyPr>
            <a:normAutofit fontScale="90000"/>
          </a:bodyPr>
          <a:lstStyle/>
          <a:p>
            <a:r>
              <a:rPr lang="hr-HR" b="1" dirty="0"/>
              <a:t> </a:t>
            </a:r>
            <a:r>
              <a:rPr lang="hr-HR" dirty="0"/>
              <a:t/>
            </a:r>
            <a:br>
              <a:rPr lang="hr-HR" dirty="0"/>
            </a:br>
            <a:r>
              <a:rPr lang="hr-HR" dirty="0"/>
              <a:t>17. Gdje se nalazi Sunčev sustav?</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957584" y="2238770"/>
            <a:ext cx="7919583" cy="2677656"/>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Naš Sunčev sustav nalazi se u galaktici Mliječni put, u kojoj se nalazi oko 200 milijardi zvijezda. Mliječni put ima oko 100 000 svjetlosnih godina u promjeru. Ako zamislimo središte Mliječnog puta kao centar grada, možemo reći da je naš Sunčev sustav u predgrađu.</a:t>
            </a:r>
          </a:p>
        </p:txBody>
      </p:sp>
      <p:pic>
        <p:nvPicPr>
          <p:cNvPr id="5" name="Slika 4" descr="upload.wikimedia.org/wikipedia/commons/thumb/9/...">
            <a:extLst>
              <a:ext uri="{FF2B5EF4-FFF2-40B4-BE49-F238E27FC236}">
                <a16:creationId xmlns:a16="http://schemas.microsoft.com/office/drawing/2014/main" id="{BE1C3993-8437-4778-9551-737F1B802C1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820" y="4496692"/>
            <a:ext cx="1982779" cy="1792347"/>
          </a:xfrm>
          <a:prstGeom prst="rect">
            <a:avLst/>
          </a:prstGeom>
          <a:noFill/>
          <a:ln>
            <a:noFill/>
          </a:ln>
        </p:spPr>
      </p:pic>
    </p:spTree>
    <p:extLst>
      <p:ext uri="{BB962C8B-B14F-4D97-AF65-F5344CB8AC3E}">
        <p14:creationId xmlns:p14="http://schemas.microsoft.com/office/powerpoint/2010/main" val="383715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0" y="7112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3454400" y="798829"/>
            <a:ext cx="5760720" cy="1325563"/>
          </a:xfrm>
        </p:spPr>
        <p:txBody>
          <a:bodyPr>
            <a:normAutofit fontScale="90000"/>
          </a:bodyPr>
          <a:lstStyle/>
          <a:p>
            <a:r>
              <a:rPr lang="hr-HR" b="1" dirty="0"/>
              <a:t> </a:t>
            </a:r>
            <a:r>
              <a:rPr lang="hr-HR" dirty="0"/>
              <a:t/>
            </a:r>
            <a:br>
              <a:rPr lang="hr-HR" dirty="0"/>
            </a:br>
            <a:r>
              <a:rPr lang="hr-HR" dirty="0"/>
              <a:t>18.Što su crne rupe?</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229360" y="2939535"/>
            <a:ext cx="8917871" cy="2246769"/>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Crne rupe su posebna nebeska tijela. One imaju najjaču gravitaciju u svemiru i sve što im se približi privlače toliko snažno da ništa iz njih  ne može pobjeći, čak ni svjetlost. Iako su crne rupe nevidljive, otkriva ih njihova gravitacija koja predmete vuče prema sebi.</a:t>
            </a:r>
          </a:p>
        </p:txBody>
      </p:sp>
      <p:pic>
        <p:nvPicPr>
          <p:cNvPr id="5" name="Slika 4" descr="Živimo unutar masivne crne rupe koja rađa svemir: &quot;Crne rupe su ...">
            <a:extLst>
              <a:ext uri="{FF2B5EF4-FFF2-40B4-BE49-F238E27FC236}">
                <a16:creationId xmlns:a16="http://schemas.microsoft.com/office/drawing/2014/main" id="{465EEA54-5529-416A-9128-B1ED2C01B6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270" y="1693264"/>
            <a:ext cx="2178050" cy="1158837"/>
          </a:xfrm>
          <a:prstGeom prst="rect">
            <a:avLst/>
          </a:prstGeom>
          <a:noFill/>
          <a:ln>
            <a:noFill/>
          </a:ln>
        </p:spPr>
      </p:pic>
    </p:spTree>
    <p:extLst>
      <p:ext uri="{BB962C8B-B14F-4D97-AF65-F5344CB8AC3E}">
        <p14:creationId xmlns:p14="http://schemas.microsoft.com/office/powerpoint/2010/main" val="41851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lstStyle/>
          <a:p>
            <a:r>
              <a:rPr lang="hr-HR" dirty="0"/>
              <a:t>1. Gdje počinje svemir?</a:t>
            </a:r>
          </a:p>
        </p:txBody>
      </p:sp>
      <p:sp>
        <p:nvSpPr>
          <p:cNvPr id="3" name="TekstniOkvir 2">
            <a:extLst>
              <a:ext uri="{FF2B5EF4-FFF2-40B4-BE49-F238E27FC236}">
                <a16:creationId xmlns:a16="http://schemas.microsoft.com/office/drawing/2014/main" id="{11777E03-F5DE-4E0A-89A9-A3AE0BE3BB87}"/>
              </a:ext>
            </a:extLst>
          </p:cNvPr>
          <p:cNvSpPr txBox="1"/>
          <p:nvPr/>
        </p:nvSpPr>
        <p:spPr>
          <a:xfrm>
            <a:off x="2048201" y="1758122"/>
            <a:ext cx="7919583" cy="3760068"/>
          </a:xfrm>
          <a:prstGeom prst="rect">
            <a:avLst/>
          </a:prstGeom>
          <a:noFill/>
        </p:spPr>
        <p:txBody>
          <a:bodyPr wrap="square" rtlCol="0">
            <a:spAutoFit/>
          </a:bodyPr>
          <a:lstStyle/>
          <a:p>
            <a:pPr>
              <a:lnSpc>
                <a:spcPct val="107000"/>
              </a:lnSpc>
              <a:spcAft>
                <a:spcPts val="800"/>
              </a:spcAft>
            </a:pPr>
            <a:r>
              <a:rPr lang="hr-HR" sz="28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Granice svemira nemoguće je odrediti. Iz svoje zemaljske perspektive mogli bismo reći da svemir počinje izlaskom iz atmosfere. Atmosfera je plinovit omotač koji obavija Zemlju i s njom se neprekidno okreće. Ona ne završava naglo već polagano postaje rjeđa i postupno nestaje u svemiru. Za granicu svemira često se uzima udaljenost od oko 100 km od površine Zemlje.</a:t>
            </a:r>
          </a:p>
        </p:txBody>
      </p:sp>
      <p:pic>
        <p:nvPicPr>
          <p:cNvPr id="5" name="Slika 4" descr="NASA će svako pola godine praviti nove mape svemira">
            <a:extLst>
              <a:ext uri="{FF2B5EF4-FFF2-40B4-BE49-F238E27FC236}">
                <a16:creationId xmlns:a16="http://schemas.microsoft.com/office/drawing/2014/main" id="{66C85B68-B564-4F9D-A7AA-812E2384FF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668" y="5067163"/>
            <a:ext cx="2246612" cy="1407144"/>
          </a:xfrm>
          <a:prstGeom prst="rect">
            <a:avLst/>
          </a:prstGeom>
          <a:noFill/>
          <a:ln>
            <a:noFill/>
          </a:ln>
        </p:spPr>
      </p:pic>
    </p:spTree>
    <p:extLst>
      <p:ext uri="{BB962C8B-B14F-4D97-AF65-F5344CB8AC3E}">
        <p14:creationId xmlns:p14="http://schemas.microsoft.com/office/powerpoint/2010/main" val="418844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dirty="0"/>
              <a:t>19. Kako je nastao svemir?</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2753360" y="1654790"/>
            <a:ext cx="7919583" cy="4401205"/>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U jednom trenutku u prošlosti sva materija i energija bile su sabijene  u vrlo malom prostoru. U idućem trenutku, u nevjerojatnoj eksploziji, sve se razletjelo. To je trenutak kojeg znanstvenici nazivaju Veliki prasak. Tim događajem nastao je sav svemir: sav prostor, materija i energija koji danas postoje. Zvijezde, planeti, čak i ljudi, sve je načinjeno od materijala nastalog Velikim praskom. Eksplozija je proizvela i energiju u obliku svjetlosti i drugog zračenja.</a:t>
            </a:r>
          </a:p>
        </p:txBody>
      </p:sp>
      <p:pic>
        <p:nvPicPr>
          <p:cNvPr id="5" name="Slika 4" descr="NASTANAK SVEMIRA Što ako je teorija 'velikog praska' pogrešna ...">
            <a:extLst>
              <a:ext uri="{FF2B5EF4-FFF2-40B4-BE49-F238E27FC236}">
                <a16:creationId xmlns:a16="http://schemas.microsoft.com/office/drawing/2014/main" id="{FE120A99-A1C8-4036-8725-11424CF4EF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727" y="2944358"/>
            <a:ext cx="1750060" cy="1162050"/>
          </a:xfrm>
          <a:prstGeom prst="rect">
            <a:avLst/>
          </a:prstGeom>
          <a:noFill/>
          <a:ln>
            <a:noFill/>
          </a:ln>
        </p:spPr>
      </p:pic>
    </p:spTree>
    <p:extLst>
      <p:ext uri="{BB962C8B-B14F-4D97-AF65-F5344CB8AC3E}">
        <p14:creationId xmlns:p14="http://schemas.microsoft.com/office/powerpoint/2010/main" val="136965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12171" y="1075908"/>
            <a:ext cx="6497732" cy="1325563"/>
          </a:xfrm>
        </p:spPr>
        <p:txBody>
          <a:bodyPr>
            <a:normAutofit fontScale="90000"/>
          </a:bodyPr>
          <a:lstStyle/>
          <a:p>
            <a:r>
              <a:rPr lang="hr-HR" b="1" dirty="0"/>
              <a:t> </a:t>
            </a:r>
            <a:r>
              <a:rPr lang="hr-HR" dirty="0"/>
              <a:t/>
            </a:r>
            <a:br>
              <a:rPr lang="hr-HR" dirty="0"/>
            </a:br>
            <a:r>
              <a:rPr lang="hr-HR" dirty="0"/>
              <a:t>20. Je li svemir beskonačan?</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669259" y="2521059"/>
            <a:ext cx="7919583" cy="1815882"/>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Znanost se bavi stvarima koje još ne znamo ili ne razumijemo. Na pitanja o prostornim ili vremenskim granicama svemira još nemamo odgovora. Ono što za sada znamo jest da se svemir širi.</a:t>
            </a:r>
          </a:p>
        </p:txBody>
      </p:sp>
      <p:pic>
        <p:nvPicPr>
          <p:cNvPr id="5" name="Slika 4" descr="Šta znamo o beskonačnosti">
            <a:extLst>
              <a:ext uri="{FF2B5EF4-FFF2-40B4-BE49-F238E27FC236}">
                <a16:creationId xmlns:a16="http://schemas.microsoft.com/office/drawing/2014/main" id="{71DE11F8-C52F-4CD2-8740-7A0075ADC6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7888" y="4802943"/>
            <a:ext cx="2222432" cy="1444943"/>
          </a:xfrm>
          <a:prstGeom prst="rect">
            <a:avLst/>
          </a:prstGeom>
          <a:noFill/>
          <a:ln>
            <a:noFill/>
          </a:ln>
        </p:spPr>
      </p:pic>
    </p:spTree>
    <p:extLst>
      <p:ext uri="{BB962C8B-B14F-4D97-AF65-F5344CB8AC3E}">
        <p14:creationId xmlns:p14="http://schemas.microsoft.com/office/powerpoint/2010/main" val="66970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dirty="0"/>
              <a:t>21. Jesu li pomrčine opasne?</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306795" y="1892781"/>
            <a:ext cx="7919583" cy="4370427"/>
          </a:xfrm>
          <a:prstGeom prst="rect">
            <a:avLst/>
          </a:prstGeom>
          <a:noFill/>
        </p:spPr>
        <p:txBody>
          <a:bodyPr wrap="square" rtlCol="0">
            <a:spAutoFit/>
          </a:bodyPr>
          <a:lstStyle/>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Zamisli da se usred dana nebo zamrači. Zbunjene životinje jure uokolo ne znajući je li vrijeme za spavanje ili ne.  Nakon nekoliko jezovitih minuta Sunce se počinje pojavljivati iza crnoga kruga koji ga je prekrivao i svjetlost se vraća na zemlju. Nekada je pomrčina Sunca vjerojatno zastrašivala ljude, no danas znamo da je to prirodna pojava. Prije nego što su ljudi to shvatili, mislili su da će im nestanak Sunca donijeti nesreću. Danas znamo da nije tako. Ipak, postoji opasnost koju promatrači pomrčina moraju imati na umu: gledanje u Sunce može oštetiti oči. Kada Sunce nije zamračeno, gledanje u njega toliko je bolno da nam rijetko pada na pamet gledati ga. Za vrijeme pomrčine, kad je Sunce djelomično prekriveno, lako se zagledati u neobičan prizor. Međutim, i promatranje samo djelomično prekrivenog Sunca može biti opasno. Stoga treba nositi posebne zaštitne naočale</a:t>
            </a:r>
            <a:r>
              <a:rPr lang="hr-HR" b="1" dirty="0"/>
              <a:t>.</a:t>
            </a:r>
            <a:endParaRPr lang="hr-HR" dirty="0"/>
          </a:p>
          <a:p>
            <a:r>
              <a:rPr lang="hr-HR" b="1" dirty="0"/>
              <a:t> </a:t>
            </a:r>
            <a:endParaRPr lang="hr-HR" dirty="0"/>
          </a:p>
        </p:txBody>
      </p:sp>
      <p:pic>
        <p:nvPicPr>
          <p:cNvPr id="6" name="Slika 5" descr="Pomrčine «» AAD - Rijeka">
            <a:extLst>
              <a:ext uri="{FF2B5EF4-FFF2-40B4-BE49-F238E27FC236}">
                <a16:creationId xmlns:a16="http://schemas.microsoft.com/office/drawing/2014/main" id="{53F8916D-D8DE-41BB-A524-B27C0FC5FB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25545" y="897813"/>
            <a:ext cx="2362200" cy="899160"/>
          </a:xfrm>
          <a:prstGeom prst="rect">
            <a:avLst/>
          </a:prstGeom>
          <a:noFill/>
          <a:ln>
            <a:noFill/>
          </a:ln>
        </p:spPr>
      </p:pic>
      <p:pic>
        <p:nvPicPr>
          <p:cNvPr id="7" name="Slika 6" descr="Pomrčina – Wikipedija">
            <a:extLst>
              <a:ext uri="{FF2B5EF4-FFF2-40B4-BE49-F238E27FC236}">
                <a16:creationId xmlns:a16="http://schemas.microsoft.com/office/drawing/2014/main" id="{4CDBC2EE-A066-4BBF-BE25-F9509F85F1A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8270" y="2332885"/>
            <a:ext cx="1246935" cy="1203205"/>
          </a:xfrm>
          <a:prstGeom prst="rect">
            <a:avLst/>
          </a:prstGeom>
          <a:noFill/>
          <a:ln>
            <a:noFill/>
          </a:ln>
        </p:spPr>
      </p:pic>
    </p:spTree>
    <p:extLst>
      <p:ext uri="{BB962C8B-B14F-4D97-AF65-F5344CB8AC3E}">
        <p14:creationId xmlns:p14="http://schemas.microsoft.com/office/powerpoint/2010/main" val="132955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86311" y="1115043"/>
            <a:ext cx="7420370" cy="1325563"/>
          </a:xfrm>
        </p:spPr>
        <p:txBody>
          <a:bodyPr>
            <a:normAutofit fontScale="90000"/>
          </a:bodyPr>
          <a:lstStyle/>
          <a:p>
            <a:r>
              <a:rPr lang="hr-HR" b="1" dirty="0"/>
              <a:t> </a:t>
            </a:r>
            <a:r>
              <a:rPr lang="hr-HR" dirty="0"/>
              <a:t>22. Kako proučavamo svemir?</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760083" y="1609948"/>
            <a:ext cx="8671834" cy="4985980"/>
          </a:xfrm>
          <a:prstGeom prst="rect">
            <a:avLst/>
          </a:prstGeom>
          <a:noFill/>
        </p:spPr>
        <p:txBody>
          <a:bodyPr wrap="square" rtlCol="0">
            <a:spAutoFit/>
          </a:bodyPr>
          <a:lstStyle/>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U najvećem dijelu ljudske povijesti astronomi su se  u proučavanju svemira morali oslanjati  samo na svoje oči. Promatrajući nebo  i bilježeći pojave na njemu, mogli su pratiti i predviđati  kretanje Sunca, Mjeseca i planeta. Naučili su ploviti uz pomoć zvijezda i sastavljati kalendare. Sve su to činili bez pomoći modernih alata.</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Izum teleskopa početkom 17. stoljeća omogućio je ljudima pogled u dalek svemir. Astronom koji se prvi služio teleskopom bio je Galileo </a:t>
            </a:r>
            <a:r>
              <a:rPr lang="hr-HR" sz="20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Galilej</a:t>
            </a: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Ljudi su u drugoj polovici 20. stoljeća teleskope lansirali u svemir. Najpoznatiji od njih je svemirski teleskop Hubble, lansiran 1990. godine, koji obilazi Zemlju svakih 97 minuta. Informacije koje svemirski sateliti prikupe šalju se na Zemlju radiovalovima koje primaju velike satelitske antene.</a:t>
            </a:r>
          </a:p>
          <a:p>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U svemir se lansiraju i tri vrste svemirskih letjelica. To su: Zemljini sateliti (strojevi koji kruže oko našeg planeta), sonde (strojevi koji prolijeću kraj drugih nebeskih tijela, kruže oko njih i spuštaju se na njih) te svemirski brodovi (kojima putuju astronauti).</a:t>
            </a:r>
          </a:p>
          <a:p>
            <a:r>
              <a:rPr lang="hr-HR" b="1" dirty="0"/>
              <a:t> </a:t>
            </a:r>
            <a:endParaRPr lang="hr-HR" dirty="0"/>
          </a:p>
        </p:txBody>
      </p:sp>
    </p:spTree>
    <p:extLst>
      <p:ext uri="{BB962C8B-B14F-4D97-AF65-F5344CB8AC3E}">
        <p14:creationId xmlns:p14="http://schemas.microsoft.com/office/powerpoint/2010/main" val="232710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529840" y="610114"/>
            <a:ext cx="8107680" cy="1325563"/>
          </a:xfrm>
        </p:spPr>
        <p:txBody>
          <a:bodyPr>
            <a:normAutofit fontScale="90000"/>
          </a:bodyPr>
          <a:lstStyle/>
          <a:p>
            <a:r>
              <a:rPr lang="hr-HR" b="1" dirty="0"/>
              <a:t> </a:t>
            </a:r>
            <a:r>
              <a:rPr lang="hr-HR" dirty="0"/>
              <a:t/>
            </a:r>
            <a:br>
              <a:rPr lang="hr-HR" dirty="0"/>
            </a:br>
            <a:r>
              <a:rPr lang="hr-HR" dirty="0"/>
              <a:t>23.Tko su bili prvi svemirski putnici?</a:t>
            </a:r>
            <a:br>
              <a:rPr lang="hr-HR" dirty="0"/>
            </a:br>
            <a:endParaRPr lang="hr-HR" dirty="0"/>
          </a:p>
        </p:txBody>
      </p:sp>
      <p:sp>
        <p:nvSpPr>
          <p:cNvPr id="4" name="Pravokutnik 3">
            <a:extLst>
              <a:ext uri="{FF2B5EF4-FFF2-40B4-BE49-F238E27FC236}">
                <a16:creationId xmlns:a16="http://schemas.microsoft.com/office/drawing/2014/main" id="{A69875CE-ECC6-4793-AC2E-74481ADF7CDF}"/>
              </a:ext>
            </a:extLst>
          </p:cNvPr>
          <p:cNvSpPr/>
          <p:nvPr/>
        </p:nvSpPr>
        <p:spPr>
          <a:xfrm>
            <a:off x="799070" y="1508634"/>
            <a:ext cx="9193428" cy="3576107"/>
          </a:xfrm>
          <a:prstGeom prst="rect">
            <a:avLst/>
          </a:prstGeom>
        </p:spPr>
        <p:txBody>
          <a:bodyPr wrap="square">
            <a:spAutoFit/>
          </a:bodyPr>
          <a:lstStyle/>
          <a:p>
            <a:pPr>
              <a:lnSpc>
                <a:spcPct val="107000"/>
              </a:lnSpc>
              <a:spcAft>
                <a:spcPts val="800"/>
              </a:spcAft>
            </a:pP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Svemirsko doba započelo je 1957. godine kada su ruski inženjeri lansirali Sputnjik 1, prvo djelo ljudskih ruku koje je odletjelo u svemir. Samo četiri godine nakon toga u svemir su poletjeli i prvi ljudi. Prvi čovjek koji je poletio u svemir bio je Rus Jurij Gagarin. Bilo je to 1961. godine u malenom svemirskom brodu </a:t>
            </a:r>
            <a:r>
              <a:rPr lang="hr-HR" sz="20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Vostok</a:t>
            </a: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1. U svemiru je proveo  sat i 48 minuta. Prvo živo biće u svemiru bila je kujica Lajka, još 1957. godine.</a:t>
            </a:r>
          </a:p>
          <a:p>
            <a:pPr>
              <a:lnSpc>
                <a:spcPct val="107000"/>
              </a:lnSpc>
              <a:spcAft>
                <a:spcPts val="800"/>
              </a:spcAft>
            </a:pP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Ruski kozmonaut Aleksej </a:t>
            </a:r>
            <a:r>
              <a:rPr lang="hr-HR" sz="20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Leonov</a:t>
            </a: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bio je prvi čovjek koji je u svemirskom odijelu izašao iz svemirskog broda, 1965. godine. Izvan letjelice bio je 12 minuta.</a:t>
            </a:r>
          </a:p>
          <a:p>
            <a:pPr>
              <a:lnSpc>
                <a:spcPct val="107000"/>
              </a:lnSpc>
              <a:spcAft>
                <a:spcPts val="800"/>
              </a:spcAft>
            </a:pPr>
            <a:r>
              <a:rPr lang="hr-HR" sz="20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Godine1969.tročlana posada broda Apolo 11 spustila se na Mjesec. Amerikanac Neil Armstrong postao je prvi čovjek koji je zakoračio na Mjesec. Cijeli je svijet mogao čuti njegove riječi na radiju: „Ovo je malen kora za čovjeka, ali veliki za čovječanstvo.“</a:t>
            </a:r>
          </a:p>
        </p:txBody>
      </p:sp>
      <p:pic>
        <p:nvPicPr>
          <p:cNvPr id="7" name="Slika 6" descr="Zbog glupiranja na Mjesecu jedan američki astronaut umalo je ...">
            <a:extLst>
              <a:ext uri="{FF2B5EF4-FFF2-40B4-BE49-F238E27FC236}">
                <a16:creationId xmlns:a16="http://schemas.microsoft.com/office/drawing/2014/main" id="{413A6C2F-F061-4A87-B49F-5CBE67FD56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152" y="5203189"/>
            <a:ext cx="1949288" cy="1248412"/>
          </a:xfrm>
          <a:prstGeom prst="rect">
            <a:avLst/>
          </a:prstGeom>
          <a:noFill/>
          <a:ln>
            <a:noFill/>
          </a:ln>
        </p:spPr>
      </p:pic>
      <p:pic>
        <p:nvPicPr>
          <p:cNvPr id="8" name="Slika 7">
            <a:extLst>
              <a:ext uri="{FF2B5EF4-FFF2-40B4-BE49-F238E27FC236}">
                <a16:creationId xmlns:a16="http://schemas.microsoft.com/office/drawing/2014/main" id="{415B3ACF-5AB4-4AB6-980D-62CAAE9A0D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63723" y="5203189"/>
            <a:ext cx="1628775" cy="1325563"/>
          </a:xfrm>
          <a:prstGeom prst="rect">
            <a:avLst/>
          </a:prstGeom>
          <a:noFill/>
          <a:ln>
            <a:noFill/>
          </a:ln>
        </p:spPr>
      </p:pic>
    </p:spTree>
    <p:extLst>
      <p:ext uri="{BB962C8B-B14F-4D97-AF65-F5344CB8AC3E}">
        <p14:creationId xmlns:p14="http://schemas.microsoft.com/office/powerpoint/2010/main" val="1118145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1525061" y="99639"/>
            <a:ext cx="7373937" cy="1777829"/>
          </a:xfrm>
        </p:spPr>
        <p:txBody>
          <a:bodyPr vert="horz" lIns="91440" tIns="45720" rIns="91440" bIns="45720" rtlCol="0" anchor="ctr">
            <a:normAutofit fontScale="90000"/>
          </a:bodyPr>
          <a:lstStyle/>
          <a:p>
            <a:pPr algn="r"/>
            <a:r>
              <a:rPr lang="en-US" sz="2200" b="1" kern="1200" dirty="0">
                <a:latin typeface="+mj-lt"/>
                <a:ea typeface="+mj-ea"/>
                <a:cs typeface="+mj-cs"/>
              </a:rPr>
              <a:t> </a:t>
            </a:r>
            <a:r>
              <a:rPr lang="en-US" sz="2200" kern="1200" dirty="0">
                <a:latin typeface="+mj-lt"/>
                <a:ea typeface="+mj-ea"/>
                <a:cs typeface="+mj-cs"/>
              </a:rPr>
              <a:t/>
            </a:r>
            <a:br>
              <a:rPr lang="en-US" sz="2200" kern="1200" dirty="0">
                <a:latin typeface="+mj-lt"/>
                <a:ea typeface="+mj-ea"/>
                <a:cs typeface="+mj-cs"/>
              </a:rPr>
            </a:br>
            <a:r>
              <a:rPr lang="en-US" sz="2200" b="1" kern="1200" dirty="0">
                <a:latin typeface="+mj-lt"/>
                <a:ea typeface="+mj-ea"/>
                <a:cs typeface="+mj-cs"/>
              </a:rPr>
              <a:t> </a:t>
            </a:r>
            <a:r>
              <a:rPr lang="en-US" sz="2200" kern="1200" dirty="0">
                <a:latin typeface="+mj-lt"/>
                <a:ea typeface="+mj-ea"/>
                <a:cs typeface="+mj-cs"/>
              </a:rPr>
              <a:t/>
            </a:r>
            <a:br>
              <a:rPr lang="en-US" sz="2200" kern="1200" dirty="0">
                <a:latin typeface="+mj-lt"/>
                <a:ea typeface="+mj-ea"/>
                <a:cs typeface="+mj-cs"/>
              </a:rPr>
            </a:br>
            <a:r>
              <a:rPr lang="en-US" sz="3600" b="1" kern="1200" dirty="0">
                <a:ln w="22225">
                  <a:solidFill>
                    <a:schemeClr val="accent2"/>
                  </a:solidFill>
                  <a:prstDash val="solid"/>
                </a:ln>
                <a:solidFill>
                  <a:schemeClr val="accent2">
                    <a:lumMod val="40000"/>
                    <a:lumOff val="60000"/>
                  </a:schemeClr>
                </a:solidFill>
                <a:latin typeface="+mj-lt"/>
                <a:ea typeface="+mj-ea"/>
                <a:cs typeface="+mj-cs"/>
              </a:rPr>
              <a:t>24. Ima li </a:t>
            </a:r>
            <a:r>
              <a:rPr lang="en-US" sz="3600" b="1" kern="1200" dirty="0" err="1">
                <a:ln w="22225">
                  <a:solidFill>
                    <a:schemeClr val="accent2"/>
                  </a:solidFill>
                  <a:prstDash val="solid"/>
                </a:ln>
                <a:solidFill>
                  <a:schemeClr val="accent2">
                    <a:lumMod val="40000"/>
                    <a:lumOff val="60000"/>
                  </a:schemeClr>
                </a:solidFill>
                <a:latin typeface="+mj-lt"/>
                <a:ea typeface="+mj-ea"/>
                <a:cs typeface="+mj-cs"/>
              </a:rPr>
              <a:t>života</a:t>
            </a:r>
            <a:r>
              <a:rPr lang="en-US" sz="3600" b="1" kern="1200" dirty="0">
                <a:ln w="22225">
                  <a:solidFill>
                    <a:schemeClr val="accent2"/>
                  </a:solidFill>
                  <a:prstDash val="solid"/>
                </a:ln>
                <a:solidFill>
                  <a:schemeClr val="accent2">
                    <a:lumMod val="40000"/>
                    <a:lumOff val="60000"/>
                  </a:schemeClr>
                </a:solidFill>
                <a:latin typeface="+mj-lt"/>
                <a:ea typeface="+mj-ea"/>
                <a:cs typeface="+mj-cs"/>
              </a:rPr>
              <a:t> </a:t>
            </a:r>
            <a:r>
              <a:rPr lang="en-US" sz="3600" b="1" kern="1200" dirty="0" err="1">
                <a:ln w="22225">
                  <a:solidFill>
                    <a:schemeClr val="accent2"/>
                  </a:solidFill>
                  <a:prstDash val="solid"/>
                </a:ln>
                <a:solidFill>
                  <a:schemeClr val="accent2">
                    <a:lumMod val="40000"/>
                    <a:lumOff val="60000"/>
                  </a:schemeClr>
                </a:solidFill>
                <a:latin typeface="+mj-lt"/>
                <a:ea typeface="+mj-ea"/>
                <a:cs typeface="+mj-cs"/>
              </a:rPr>
              <a:t>na</a:t>
            </a:r>
            <a:r>
              <a:rPr lang="en-US" sz="3600" b="1" kern="1200" dirty="0">
                <a:ln w="22225">
                  <a:solidFill>
                    <a:schemeClr val="accent2"/>
                  </a:solidFill>
                  <a:prstDash val="solid"/>
                </a:ln>
                <a:solidFill>
                  <a:schemeClr val="accent2">
                    <a:lumMod val="40000"/>
                    <a:lumOff val="60000"/>
                  </a:schemeClr>
                </a:solidFill>
                <a:latin typeface="+mj-lt"/>
                <a:ea typeface="+mj-ea"/>
                <a:cs typeface="+mj-cs"/>
              </a:rPr>
              <a:t> </a:t>
            </a:r>
            <a:r>
              <a:rPr lang="en-US" sz="3600" b="1" kern="1200" dirty="0" err="1">
                <a:ln w="22225">
                  <a:solidFill>
                    <a:schemeClr val="accent2"/>
                  </a:solidFill>
                  <a:prstDash val="solid"/>
                </a:ln>
                <a:solidFill>
                  <a:schemeClr val="accent2">
                    <a:lumMod val="40000"/>
                    <a:lumOff val="60000"/>
                  </a:schemeClr>
                </a:solidFill>
                <a:latin typeface="+mj-lt"/>
                <a:ea typeface="+mj-ea"/>
                <a:cs typeface="+mj-cs"/>
              </a:rPr>
              <a:t>drugim</a:t>
            </a:r>
            <a:r>
              <a:rPr lang="en-US" sz="3600" b="1" kern="1200" dirty="0">
                <a:ln w="22225">
                  <a:solidFill>
                    <a:schemeClr val="accent2"/>
                  </a:solidFill>
                  <a:prstDash val="solid"/>
                </a:ln>
                <a:solidFill>
                  <a:schemeClr val="accent2">
                    <a:lumMod val="40000"/>
                    <a:lumOff val="60000"/>
                  </a:schemeClr>
                </a:solidFill>
                <a:latin typeface="+mj-lt"/>
                <a:ea typeface="+mj-ea"/>
                <a:cs typeface="+mj-cs"/>
              </a:rPr>
              <a:t> </a:t>
            </a:r>
            <a:r>
              <a:rPr lang="en-US" sz="3600" b="1" kern="1200" dirty="0" err="1">
                <a:ln w="22225">
                  <a:solidFill>
                    <a:schemeClr val="accent2"/>
                  </a:solidFill>
                  <a:prstDash val="solid"/>
                </a:ln>
                <a:solidFill>
                  <a:schemeClr val="accent2">
                    <a:lumMod val="40000"/>
                    <a:lumOff val="60000"/>
                  </a:schemeClr>
                </a:solidFill>
                <a:latin typeface="+mj-lt"/>
                <a:ea typeface="+mj-ea"/>
                <a:cs typeface="+mj-cs"/>
              </a:rPr>
              <a:t>planetima</a:t>
            </a:r>
            <a:r>
              <a:rPr lang="en-US" sz="3600" b="1" kern="1200" dirty="0">
                <a:ln w="22225">
                  <a:solidFill>
                    <a:schemeClr val="accent2"/>
                  </a:solidFill>
                  <a:prstDash val="solid"/>
                </a:ln>
                <a:solidFill>
                  <a:schemeClr val="accent2">
                    <a:lumMod val="40000"/>
                    <a:lumOff val="60000"/>
                  </a:schemeClr>
                </a:solidFill>
                <a:latin typeface="+mj-lt"/>
                <a:ea typeface="+mj-ea"/>
                <a:cs typeface="+mj-cs"/>
              </a:rPr>
              <a:t>?</a:t>
            </a:r>
            <a:br>
              <a:rPr lang="en-US" sz="3600" b="1" kern="1200" dirty="0">
                <a:ln w="22225">
                  <a:solidFill>
                    <a:schemeClr val="accent2"/>
                  </a:solidFill>
                  <a:prstDash val="solid"/>
                </a:ln>
                <a:solidFill>
                  <a:schemeClr val="accent2">
                    <a:lumMod val="40000"/>
                    <a:lumOff val="60000"/>
                  </a:schemeClr>
                </a:solidFill>
                <a:latin typeface="+mj-lt"/>
                <a:ea typeface="+mj-ea"/>
                <a:cs typeface="+mj-cs"/>
              </a:rPr>
            </a:br>
            <a:r>
              <a:rPr lang="en-US" sz="3600" kern="1200" dirty="0">
                <a:latin typeface="+mj-lt"/>
                <a:ea typeface="+mj-ea"/>
                <a:cs typeface="+mj-cs"/>
              </a:rPr>
              <a:t/>
            </a:r>
            <a:br>
              <a:rPr lang="en-US" sz="3600" kern="1200" dirty="0">
                <a:latin typeface="+mj-lt"/>
                <a:ea typeface="+mj-ea"/>
                <a:cs typeface="+mj-cs"/>
              </a:rPr>
            </a:br>
            <a:endParaRPr lang="en-US" sz="3600" kern="1200" dirty="0">
              <a:latin typeface="+mj-lt"/>
              <a:ea typeface="+mj-ea"/>
              <a:cs typeface="+mj-cs"/>
            </a:endParaRPr>
          </a:p>
        </p:txBody>
      </p:sp>
      <p:pic>
        <p:nvPicPr>
          <p:cNvPr id="7" name="Slika 6" descr="Novosti :: Svemirska grabež">
            <a:extLst>
              <a:ext uri="{FF2B5EF4-FFF2-40B4-BE49-F238E27FC236}">
                <a16:creationId xmlns:a16="http://schemas.microsoft.com/office/drawing/2014/main" id="{3005C18C-F206-4FF7-B6EF-9677E8FB3D41}"/>
              </a:ext>
            </a:extLst>
          </p:cNvPr>
          <p:cNvPicPr/>
          <p:nvPr/>
        </p:nvPicPr>
        <p:blipFill rotWithShape="1">
          <a:blip r:embed="rId2" cstate="print">
            <a:extLst>
              <a:ext uri="{28A0092B-C50C-407E-A947-70E740481C1C}">
                <a14:useLocalDpi xmlns:a14="http://schemas.microsoft.com/office/drawing/2010/main" val="0"/>
              </a:ext>
            </a:extLst>
          </a:blip>
          <a:srcRect r="12962" b="-2"/>
          <a:stretch/>
        </p:blipFill>
        <p:spPr bwMode="auto">
          <a:xfrm>
            <a:off x="375304" y="1557455"/>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p:spPr>
      </p:pic>
      <p:sp>
        <p:nvSpPr>
          <p:cNvPr id="4" name="Pravokutnik 3">
            <a:extLst>
              <a:ext uri="{FF2B5EF4-FFF2-40B4-BE49-F238E27FC236}">
                <a16:creationId xmlns:a16="http://schemas.microsoft.com/office/drawing/2014/main" id="{B6B4C2D3-2812-4D90-BE65-907A0E9C3900}"/>
              </a:ext>
            </a:extLst>
          </p:cNvPr>
          <p:cNvSpPr/>
          <p:nvPr/>
        </p:nvSpPr>
        <p:spPr>
          <a:xfrm>
            <a:off x="6643877" y="1828369"/>
            <a:ext cx="4989850" cy="4350382"/>
          </a:xfrm>
          <a:prstGeom prst="rect">
            <a:avLst/>
          </a:prstGeom>
        </p:spPr>
        <p:txBody>
          <a:bodyPr vert="horz" lIns="91440" tIns="45720" rIns="91440" bIns="45720" rtlCol="0" anchor="ctr">
            <a:noAutofit/>
          </a:bodyPr>
          <a:lstStyle/>
          <a:p>
            <a:pPr indent="-228600">
              <a:lnSpc>
                <a:spcPct val="90000"/>
              </a:lnSpc>
              <a:spcAft>
                <a:spcPts val="800"/>
              </a:spcAft>
              <a:buFont typeface="Arial" panose="020B0604020202020204" pitchFamily="34" charset="0"/>
              <a:buChar char="•"/>
            </a:pPr>
            <a:r>
              <a:rPr lang="en-US" sz="2800" b="1" dirty="0"/>
              <a:t>Za </a:t>
            </a:r>
            <a:r>
              <a:rPr lang="en-US" sz="2800" b="1" dirty="0" err="1"/>
              <a:t>sada</a:t>
            </a:r>
            <a:r>
              <a:rPr lang="en-US" sz="2800" b="1" dirty="0"/>
              <a:t> ne. </a:t>
            </a:r>
            <a:r>
              <a:rPr lang="en-US" sz="2800" b="1" dirty="0" err="1"/>
              <a:t>Život</a:t>
            </a:r>
            <a:r>
              <a:rPr lang="en-US" sz="2800" b="1" dirty="0"/>
              <a:t> se </a:t>
            </a:r>
            <a:r>
              <a:rPr lang="en-US" sz="2800" b="1" dirty="0" err="1"/>
              <a:t>može</a:t>
            </a:r>
            <a:r>
              <a:rPr lang="en-US" sz="2800" b="1" dirty="0"/>
              <a:t> </a:t>
            </a:r>
            <a:r>
              <a:rPr lang="en-US" sz="2800" b="1" dirty="0" err="1"/>
              <a:t>pojaviti</a:t>
            </a:r>
            <a:r>
              <a:rPr lang="en-US" sz="2800" b="1" dirty="0"/>
              <a:t> </a:t>
            </a:r>
            <a:r>
              <a:rPr lang="en-US" sz="2800" b="1" dirty="0" err="1"/>
              <a:t>svugdje</a:t>
            </a:r>
            <a:r>
              <a:rPr lang="en-US" sz="2800" b="1" dirty="0"/>
              <a:t> </a:t>
            </a:r>
            <a:r>
              <a:rPr lang="en-US" sz="2800" b="1" dirty="0" err="1"/>
              <a:t>gdje</a:t>
            </a:r>
            <a:r>
              <a:rPr lang="en-US" sz="2800" b="1" dirty="0"/>
              <a:t> za to </a:t>
            </a:r>
            <a:r>
              <a:rPr lang="en-US" sz="2800" b="1" dirty="0" err="1"/>
              <a:t>postoje</a:t>
            </a:r>
            <a:r>
              <a:rPr lang="en-US" sz="2800" b="1" dirty="0"/>
              <a:t> </a:t>
            </a:r>
            <a:r>
              <a:rPr lang="en-US" sz="2800" b="1" dirty="0" err="1"/>
              <a:t>uvjeti</a:t>
            </a:r>
            <a:r>
              <a:rPr lang="en-US" sz="2800" b="1" dirty="0"/>
              <a:t>. </a:t>
            </a:r>
            <a:r>
              <a:rPr lang="en-US" sz="2800" b="1" dirty="0" err="1"/>
              <a:t>Ti</a:t>
            </a:r>
            <a:r>
              <a:rPr lang="en-US" sz="2800" b="1" dirty="0"/>
              <a:t> </a:t>
            </a:r>
            <a:r>
              <a:rPr lang="en-US" sz="2800" b="1" dirty="0" err="1"/>
              <a:t>uvjeti</a:t>
            </a:r>
            <a:r>
              <a:rPr lang="en-US" sz="2800" b="1" dirty="0"/>
              <a:t> </a:t>
            </a:r>
            <a:r>
              <a:rPr lang="en-US" sz="2800" b="1" dirty="0" err="1"/>
              <a:t>su</a:t>
            </a:r>
            <a:r>
              <a:rPr lang="en-US" sz="2800" b="1" dirty="0"/>
              <a:t> </a:t>
            </a:r>
            <a:r>
              <a:rPr lang="en-US" sz="2800" b="1" dirty="0" err="1"/>
              <a:t>poznati</a:t>
            </a:r>
            <a:r>
              <a:rPr lang="en-US" sz="2800" b="1" dirty="0"/>
              <a:t>: </a:t>
            </a:r>
            <a:r>
              <a:rPr lang="en-US" sz="2800" b="1" dirty="0" err="1"/>
              <a:t>određena</a:t>
            </a:r>
            <a:r>
              <a:rPr lang="en-US" sz="2800" b="1" dirty="0"/>
              <a:t> </a:t>
            </a:r>
            <a:r>
              <a:rPr lang="en-US" sz="2800" b="1" dirty="0" err="1"/>
              <a:t>toplina</a:t>
            </a:r>
            <a:r>
              <a:rPr lang="en-US" sz="2800" b="1" dirty="0"/>
              <a:t>, </a:t>
            </a:r>
            <a:r>
              <a:rPr lang="en-US" sz="2800" b="1" dirty="0" err="1"/>
              <a:t>voda</a:t>
            </a:r>
            <a:r>
              <a:rPr lang="en-US" sz="2800" b="1" dirty="0"/>
              <a:t> </a:t>
            </a:r>
            <a:r>
              <a:rPr lang="en-US" sz="2800" b="1" dirty="0" err="1"/>
              <a:t>i</a:t>
            </a:r>
            <a:r>
              <a:rPr lang="en-US" sz="2800" b="1" dirty="0"/>
              <a:t> </a:t>
            </a:r>
            <a:r>
              <a:rPr lang="en-US" sz="2800" b="1" dirty="0" err="1"/>
              <a:t>atmosfera</a:t>
            </a:r>
            <a:r>
              <a:rPr lang="en-US" sz="2800" b="1" dirty="0"/>
              <a:t> </a:t>
            </a:r>
            <a:r>
              <a:rPr lang="en-US" sz="2800" b="1" dirty="0" err="1"/>
              <a:t>koja</a:t>
            </a:r>
            <a:r>
              <a:rPr lang="en-US" sz="2800" b="1" dirty="0"/>
              <a:t> </a:t>
            </a:r>
            <a:r>
              <a:rPr lang="en-US" sz="2800" b="1" dirty="0" err="1"/>
              <a:t>čuva</a:t>
            </a:r>
            <a:r>
              <a:rPr lang="en-US" sz="2800" b="1" dirty="0"/>
              <a:t> planet od </a:t>
            </a:r>
            <a:r>
              <a:rPr lang="en-US" sz="2800" b="1" dirty="0" err="1"/>
              <a:t>opasnih</a:t>
            </a:r>
            <a:r>
              <a:rPr lang="en-US" sz="2800" b="1" dirty="0"/>
              <a:t> </a:t>
            </a:r>
            <a:r>
              <a:rPr lang="en-US" sz="2800" b="1" dirty="0" err="1"/>
              <a:t>radijacija</a:t>
            </a:r>
            <a:r>
              <a:rPr lang="en-US" sz="2800" b="1" dirty="0"/>
              <a:t>. Na </a:t>
            </a:r>
            <a:r>
              <a:rPr lang="en-US" sz="2800" b="1" dirty="0" err="1"/>
              <a:t>našoj</a:t>
            </a:r>
            <a:r>
              <a:rPr lang="en-US" sz="2800" b="1" dirty="0"/>
              <a:t> </a:t>
            </a:r>
            <a:r>
              <a:rPr lang="en-US" sz="2800" b="1" dirty="0" err="1"/>
              <a:t>Zemlji</a:t>
            </a:r>
            <a:r>
              <a:rPr lang="en-US" sz="2800" b="1" dirty="0"/>
              <a:t> </a:t>
            </a:r>
            <a:r>
              <a:rPr lang="en-US" sz="2800" b="1" dirty="0" err="1"/>
              <a:t>svi</a:t>
            </a:r>
            <a:r>
              <a:rPr lang="en-US" sz="2800" b="1" dirty="0"/>
              <a:t> </a:t>
            </a:r>
            <a:r>
              <a:rPr lang="en-US" sz="2800" b="1" dirty="0" err="1"/>
              <a:t>su</a:t>
            </a:r>
            <a:r>
              <a:rPr lang="en-US" sz="2800" b="1" dirty="0"/>
              <a:t> </a:t>
            </a:r>
            <a:r>
              <a:rPr lang="en-US" sz="2800" b="1" dirty="0" err="1"/>
              <a:t>ti</a:t>
            </a:r>
            <a:r>
              <a:rPr lang="en-US" sz="2800" b="1" dirty="0"/>
              <a:t> </a:t>
            </a:r>
            <a:r>
              <a:rPr lang="en-US" sz="2800" b="1" dirty="0" err="1"/>
              <a:t>uvjeti</a:t>
            </a:r>
            <a:r>
              <a:rPr lang="en-US" sz="2800" b="1" dirty="0"/>
              <a:t> </a:t>
            </a:r>
            <a:r>
              <a:rPr lang="en-US" sz="2800" b="1" dirty="0" err="1"/>
              <a:t>ispunjeni</a:t>
            </a:r>
            <a:r>
              <a:rPr lang="en-US" sz="2800" b="1" dirty="0"/>
              <a:t>, za </a:t>
            </a:r>
            <a:r>
              <a:rPr lang="en-US" sz="2800" b="1" dirty="0" err="1"/>
              <a:t>razliku</a:t>
            </a:r>
            <a:r>
              <a:rPr lang="en-US" sz="2800" b="1" dirty="0"/>
              <a:t> od </a:t>
            </a:r>
            <a:r>
              <a:rPr lang="en-US" sz="2800" b="1" dirty="0" err="1"/>
              <a:t>nama</a:t>
            </a:r>
            <a:r>
              <a:rPr lang="en-US" sz="2800" b="1" dirty="0"/>
              <a:t> </a:t>
            </a:r>
            <a:r>
              <a:rPr lang="en-US" sz="2800" b="1" dirty="0" err="1"/>
              <a:t>susjednih</a:t>
            </a:r>
            <a:r>
              <a:rPr lang="en-US" sz="2800" b="1" dirty="0"/>
              <a:t> </a:t>
            </a:r>
            <a:r>
              <a:rPr lang="en-US" sz="2800" b="1" dirty="0" err="1"/>
              <a:t>planeta</a:t>
            </a:r>
            <a:r>
              <a:rPr lang="en-US" sz="2800" b="1" dirty="0"/>
              <a:t>. </a:t>
            </a:r>
            <a:r>
              <a:rPr lang="en-US" sz="2800" b="1" dirty="0" err="1"/>
              <a:t>Budući</a:t>
            </a:r>
            <a:r>
              <a:rPr lang="en-US" sz="2800" b="1" dirty="0"/>
              <a:t> da u </a:t>
            </a:r>
            <a:r>
              <a:rPr lang="en-US" sz="2800" b="1" dirty="0" err="1"/>
              <a:t>svemiru</a:t>
            </a:r>
            <a:r>
              <a:rPr lang="en-US" sz="2800" b="1" dirty="0"/>
              <a:t> </a:t>
            </a:r>
            <a:r>
              <a:rPr lang="en-US" sz="2800" b="1" dirty="0" err="1"/>
              <a:t>postoje</a:t>
            </a:r>
            <a:r>
              <a:rPr lang="en-US" sz="2800" b="1" dirty="0"/>
              <a:t> </a:t>
            </a:r>
            <a:r>
              <a:rPr lang="en-US" sz="2800" b="1" dirty="0" err="1"/>
              <a:t>milijarde</a:t>
            </a:r>
            <a:r>
              <a:rPr lang="en-US" sz="2800" b="1" dirty="0"/>
              <a:t> </a:t>
            </a:r>
            <a:r>
              <a:rPr lang="en-US" sz="2800" b="1" dirty="0" err="1"/>
              <a:t>i</a:t>
            </a:r>
            <a:r>
              <a:rPr lang="en-US" sz="2800" b="1" dirty="0"/>
              <a:t> </a:t>
            </a:r>
            <a:r>
              <a:rPr lang="en-US" sz="2800" b="1" dirty="0" err="1"/>
              <a:t>milijarde</a:t>
            </a:r>
            <a:r>
              <a:rPr lang="en-US" sz="2800" b="1" dirty="0"/>
              <a:t> </a:t>
            </a:r>
            <a:r>
              <a:rPr lang="en-US" sz="2800" b="1" dirty="0" err="1"/>
              <a:t>zvijezda</a:t>
            </a:r>
            <a:r>
              <a:rPr lang="en-US" sz="2800" b="1" dirty="0"/>
              <a:t> </a:t>
            </a:r>
            <a:r>
              <a:rPr lang="en-US" sz="2800" b="1" dirty="0" err="1"/>
              <a:t>koje</a:t>
            </a:r>
            <a:r>
              <a:rPr lang="en-US" sz="2800" b="1" dirty="0"/>
              <a:t> </a:t>
            </a:r>
            <a:r>
              <a:rPr lang="en-US" sz="2800" b="1" dirty="0" err="1"/>
              <a:t>oko</a:t>
            </a:r>
            <a:r>
              <a:rPr lang="en-US" sz="2800" b="1" dirty="0"/>
              <a:t> </a:t>
            </a:r>
            <a:r>
              <a:rPr lang="en-US" sz="2800" b="1" dirty="0" err="1"/>
              <a:t>sebe</a:t>
            </a:r>
            <a:r>
              <a:rPr lang="en-US" sz="2800" b="1" dirty="0"/>
              <a:t> </a:t>
            </a:r>
            <a:r>
              <a:rPr lang="en-US" sz="2800" b="1" dirty="0" err="1"/>
              <a:t>imaju</a:t>
            </a:r>
            <a:r>
              <a:rPr lang="en-US" sz="2800" b="1" dirty="0"/>
              <a:t> </a:t>
            </a:r>
            <a:r>
              <a:rPr lang="en-US" sz="2800" b="1" dirty="0" err="1"/>
              <a:t>planete</a:t>
            </a:r>
            <a:r>
              <a:rPr lang="en-US" sz="2800" b="1" dirty="0"/>
              <a:t>, u </a:t>
            </a:r>
            <a:r>
              <a:rPr lang="en-US" sz="2800" b="1" dirty="0" err="1"/>
              <a:t>svemiru</a:t>
            </a:r>
            <a:r>
              <a:rPr lang="en-US" sz="2800" b="1" dirty="0"/>
              <a:t> bi se </a:t>
            </a:r>
            <a:r>
              <a:rPr lang="en-US" sz="2800" b="1" dirty="0" err="1"/>
              <a:t>mogli</a:t>
            </a:r>
            <a:r>
              <a:rPr lang="en-US" sz="2800" b="1" dirty="0"/>
              <a:t> </a:t>
            </a:r>
            <a:r>
              <a:rPr lang="en-US" sz="2800" b="1" dirty="0" err="1"/>
              <a:t>pronaći</a:t>
            </a:r>
            <a:r>
              <a:rPr lang="en-US" sz="2800" b="1" dirty="0"/>
              <a:t> </a:t>
            </a:r>
            <a:r>
              <a:rPr lang="en-US" sz="2800" b="1" dirty="0" err="1"/>
              <a:t>barem</a:t>
            </a:r>
            <a:r>
              <a:rPr lang="en-US" sz="2800" b="1" dirty="0"/>
              <a:t> </a:t>
            </a:r>
            <a:r>
              <a:rPr lang="en-US" sz="2800" b="1" dirty="0" err="1"/>
              <a:t>neki</a:t>
            </a:r>
            <a:r>
              <a:rPr lang="en-US" sz="2800" b="1" dirty="0"/>
              <a:t> </a:t>
            </a:r>
            <a:r>
              <a:rPr lang="en-US" sz="2800" b="1" dirty="0" err="1"/>
              <a:t>planeti</a:t>
            </a:r>
            <a:r>
              <a:rPr lang="en-US" sz="2800" b="1" dirty="0"/>
              <a:t> </a:t>
            </a:r>
            <a:r>
              <a:rPr lang="en-US" sz="2800" b="1" dirty="0" err="1"/>
              <a:t>na</a:t>
            </a:r>
            <a:r>
              <a:rPr lang="en-US" sz="2800" b="1" dirty="0"/>
              <a:t> </a:t>
            </a:r>
            <a:r>
              <a:rPr lang="en-US" sz="2800" b="1" dirty="0" err="1"/>
              <a:t>kojima</a:t>
            </a:r>
            <a:r>
              <a:rPr lang="en-US" sz="2800" b="1" dirty="0"/>
              <a:t> bi </a:t>
            </a:r>
            <a:r>
              <a:rPr lang="en-US" sz="2800" b="1" dirty="0" err="1"/>
              <a:t>moglo</a:t>
            </a:r>
            <a:r>
              <a:rPr lang="en-US" sz="2800" b="1" dirty="0"/>
              <a:t> </a:t>
            </a:r>
            <a:r>
              <a:rPr lang="en-US" sz="2800" b="1" dirty="0" err="1"/>
              <a:t>biti</a:t>
            </a:r>
            <a:r>
              <a:rPr lang="en-US" sz="2800" b="1" dirty="0"/>
              <a:t> </a:t>
            </a:r>
            <a:r>
              <a:rPr lang="en-US" sz="2800" b="1" dirty="0" err="1"/>
              <a:t>života</a:t>
            </a:r>
            <a:r>
              <a:rPr lang="en-US" sz="2800" b="1" dirty="0"/>
              <a:t>.</a:t>
            </a:r>
            <a:endParaRPr lang="en-US" sz="2800" dirty="0">
              <a:effectLst/>
            </a:endParaRPr>
          </a:p>
        </p:txBody>
      </p:sp>
    </p:spTree>
    <p:extLst>
      <p:ext uri="{BB962C8B-B14F-4D97-AF65-F5344CB8AC3E}">
        <p14:creationId xmlns:p14="http://schemas.microsoft.com/office/powerpoint/2010/main" val="28456151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499224" y="836612"/>
            <a:ext cx="7982464" cy="1325563"/>
          </a:xfrm>
        </p:spPr>
        <p:txBody>
          <a:bodyPr>
            <a:normAutofit fontScale="90000"/>
          </a:bodyPr>
          <a:lstStyle/>
          <a:p>
            <a:r>
              <a:rPr lang="hr-HR" dirty="0"/>
              <a:t>2. Od čega se sastoji Sunčev sustav?</a:t>
            </a:r>
            <a:br>
              <a:rPr lang="hr-HR" dirty="0"/>
            </a:br>
            <a:endParaRPr lang="hr-HR" dirty="0"/>
          </a:p>
        </p:txBody>
      </p:sp>
      <p:sp>
        <p:nvSpPr>
          <p:cNvPr id="4" name="Pravokutnik 3">
            <a:extLst>
              <a:ext uri="{FF2B5EF4-FFF2-40B4-BE49-F238E27FC236}">
                <a16:creationId xmlns:a16="http://schemas.microsoft.com/office/drawing/2014/main" id="{8144F8DC-E174-4EAD-B4FF-FDCB703B205F}"/>
              </a:ext>
            </a:extLst>
          </p:cNvPr>
          <p:cNvSpPr/>
          <p:nvPr/>
        </p:nvSpPr>
        <p:spPr>
          <a:xfrm>
            <a:off x="690881" y="1499394"/>
            <a:ext cx="7213600" cy="5245731"/>
          </a:xfrm>
          <a:prstGeom prst="rect">
            <a:avLst/>
          </a:prstGeom>
        </p:spPr>
        <p:txBody>
          <a:bodyPr wrap="square">
            <a:spAutoFit/>
          </a:bodyPr>
          <a:lstStyle/>
          <a:p>
            <a:pPr>
              <a:lnSpc>
                <a:spcPct val="107000"/>
              </a:lnSpc>
              <a:spcAft>
                <a:spcPts val="800"/>
              </a:spcAft>
            </a:pPr>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Sunčev sustav sastoji se od osam pravih planeta koji kruže oko Sunca, svaki u svojoj putanji koja se naziva orbita. Osim oko Sunca, planeti se okreću i oko vlastite osi. To su: Merkur, Venera, Zemlja, Mars, Jupiter, Saturn, Uran i Neptun. Neki su planeti stjenoviti, poput Marsa, a neki tekući i plinoviti, poput Saturna. Neki su vrući, poput Venere, a neki ledeno hladni, poput Neptuna. Najmanji planet je Merkur, a najveći Jupiter.</a:t>
            </a:r>
          </a:p>
          <a:p>
            <a:pPr>
              <a:lnSpc>
                <a:spcPct val="107000"/>
              </a:lnSpc>
              <a:spcAft>
                <a:spcPts val="800"/>
              </a:spcAft>
            </a:pPr>
            <a:r>
              <a:rPr lang="hr-H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hr-H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Slika 5" descr="sunčev sustav sastoji se od">
            <a:extLst>
              <a:ext uri="{FF2B5EF4-FFF2-40B4-BE49-F238E27FC236}">
                <a16:creationId xmlns:a16="http://schemas.microsoft.com/office/drawing/2014/main" id="{28C0CA32-A4D7-4E4E-A1DA-97C2A10F4B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972" y="2379186"/>
            <a:ext cx="3960478" cy="2248316"/>
          </a:xfrm>
          <a:prstGeom prst="rect">
            <a:avLst/>
          </a:prstGeom>
          <a:noFill/>
          <a:ln>
            <a:noFill/>
          </a:ln>
        </p:spPr>
      </p:pic>
    </p:spTree>
    <p:extLst>
      <p:ext uri="{BB962C8B-B14F-4D97-AF65-F5344CB8AC3E}">
        <p14:creationId xmlns:p14="http://schemas.microsoft.com/office/powerpoint/2010/main" val="327242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499224" y="836612"/>
            <a:ext cx="7982464" cy="1325563"/>
          </a:xfrm>
        </p:spPr>
        <p:txBody>
          <a:bodyPr>
            <a:normAutofit/>
          </a:bodyPr>
          <a:lstStyle/>
          <a:p>
            <a:r>
              <a:rPr lang="hr-HR" dirty="0"/>
              <a:t>3. Zašto živimo na Zemlji? </a:t>
            </a:r>
            <a:br>
              <a:rPr lang="hr-HR" dirty="0"/>
            </a:br>
            <a:endParaRPr lang="hr-HR" dirty="0"/>
          </a:p>
        </p:txBody>
      </p:sp>
      <p:sp>
        <p:nvSpPr>
          <p:cNvPr id="4" name="Pravokutnik 3">
            <a:extLst>
              <a:ext uri="{FF2B5EF4-FFF2-40B4-BE49-F238E27FC236}">
                <a16:creationId xmlns:a16="http://schemas.microsoft.com/office/drawing/2014/main" id="{8144F8DC-E174-4EAD-B4FF-FDCB703B205F}"/>
              </a:ext>
            </a:extLst>
          </p:cNvPr>
          <p:cNvSpPr/>
          <p:nvPr/>
        </p:nvSpPr>
        <p:spPr>
          <a:xfrm>
            <a:off x="690881" y="1499394"/>
            <a:ext cx="7213600" cy="532903"/>
          </a:xfrm>
          <a:prstGeom prst="rect">
            <a:avLst/>
          </a:prstGeom>
        </p:spPr>
        <p:txBody>
          <a:bodyPr wrap="square">
            <a:spAutoFit/>
          </a:bodyPr>
          <a:lstStyle/>
          <a:p>
            <a:pPr>
              <a:lnSpc>
                <a:spcPct val="107000"/>
              </a:lnSpc>
              <a:spcAft>
                <a:spcPts val="800"/>
              </a:spcAft>
            </a:pPr>
            <a:r>
              <a:rPr lang="hr-H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hr-H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ravokutnik 2">
            <a:extLst>
              <a:ext uri="{FF2B5EF4-FFF2-40B4-BE49-F238E27FC236}">
                <a16:creationId xmlns:a16="http://schemas.microsoft.com/office/drawing/2014/main" id="{F5A0986A-0243-4AF4-8024-FCB325A9BB6E}"/>
              </a:ext>
            </a:extLst>
          </p:cNvPr>
          <p:cNvSpPr/>
          <p:nvPr/>
        </p:nvSpPr>
        <p:spPr>
          <a:xfrm>
            <a:off x="1054443" y="1499393"/>
            <a:ext cx="8906682" cy="3760068"/>
          </a:xfrm>
          <a:prstGeom prst="rect">
            <a:avLst/>
          </a:prstGeom>
        </p:spPr>
        <p:txBody>
          <a:bodyPr wrap="square">
            <a:spAutoFit/>
          </a:bodyPr>
          <a:lstStyle/>
          <a:p>
            <a:pPr>
              <a:lnSpc>
                <a:spcPct val="107000"/>
              </a:lnSpc>
              <a:spcAft>
                <a:spcPts val="800"/>
              </a:spcAft>
            </a:pPr>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Zemlja je jedinstvena među planetima koje poznajemo jer samo na njoj postoje uvjeti koji omogućuju život. Njezina je površina prekrivena tekućom vodom, vremenski su uvjeti vrlo stabilni, a udaljenost od Sunca osigurava upravo onu količinu svjetla i topline koja je potrebna biljkama, životinjama i ljudima. Zemlja iz svemira izgleda poput plave lopte zato što dvije trećine njezine površine prekriva voda.</a:t>
            </a:r>
          </a:p>
        </p:txBody>
      </p:sp>
      <p:pic>
        <p:nvPicPr>
          <p:cNvPr id="7" name="Slika 6" descr="10 zanimljivosti o planeti Zemlji | Joomboos.24sata.hr">
            <a:extLst>
              <a:ext uri="{FF2B5EF4-FFF2-40B4-BE49-F238E27FC236}">
                <a16:creationId xmlns:a16="http://schemas.microsoft.com/office/drawing/2014/main" id="{19BFF675-F3BC-48C8-A5B9-8A1FAF1324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5987" y="4958149"/>
            <a:ext cx="1706880" cy="1143000"/>
          </a:xfrm>
          <a:prstGeom prst="rect">
            <a:avLst/>
          </a:prstGeom>
          <a:noFill/>
          <a:ln>
            <a:noFill/>
          </a:ln>
        </p:spPr>
      </p:pic>
    </p:spTree>
    <p:extLst>
      <p:ext uri="{BB962C8B-B14F-4D97-AF65-F5344CB8AC3E}">
        <p14:creationId xmlns:p14="http://schemas.microsoft.com/office/powerpoint/2010/main" val="333736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557848" y="1263324"/>
            <a:ext cx="7329754" cy="1325563"/>
          </a:xfrm>
        </p:spPr>
        <p:txBody>
          <a:bodyPr>
            <a:normAutofit fontScale="90000"/>
          </a:bodyPr>
          <a:lstStyle/>
          <a:p>
            <a:r>
              <a:rPr lang="hr-HR" dirty="0"/>
              <a:t>4. Zašto Mjesec mijenja oblik?</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119684" y="1824056"/>
            <a:ext cx="7919583" cy="3108543"/>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Promatramo li Mjesec nekoliko tjedana, </a:t>
            </a:r>
            <a:r>
              <a:rPr lang="hr-HR" sz="28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primjetit</a:t>
            </a:r>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ćemo da s vremenom počinje drugačije izgledati. Ponekad je Mjesec okrugao i svijetao, a ponekad mu je samo manji dio vidljiv. Različite Mjesečeve izglede nazivamo mijenama. Mjesečev izgled ovisi o količini Sunčeva svjetla koje ga obasjava. Mjesečeve mijene ponavljaju se u ciklusima od 29 dana.</a:t>
            </a:r>
          </a:p>
        </p:txBody>
      </p:sp>
      <p:pic>
        <p:nvPicPr>
          <p:cNvPr id="6" name="Slika 5" descr="U kojoj ste LUNARNOJ FAZI rođeni? OVO otkriva vaš karakter i ...">
            <a:extLst>
              <a:ext uri="{FF2B5EF4-FFF2-40B4-BE49-F238E27FC236}">
                <a16:creationId xmlns:a16="http://schemas.microsoft.com/office/drawing/2014/main" id="{A7059191-CC87-4DCE-91CB-67571DA7A1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811" y="4586872"/>
            <a:ext cx="2186623" cy="1812917"/>
          </a:xfrm>
          <a:prstGeom prst="rect">
            <a:avLst/>
          </a:prstGeom>
          <a:noFill/>
          <a:ln>
            <a:noFill/>
          </a:ln>
        </p:spPr>
      </p:pic>
    </p:spTree>
    <p:extLst>
      <p:ext uri="{BB962C8B-B14F-4D97-AF65-F5344CB8AC3E}">
        <p14:creationId xmlns:p14="http://schemas.microsoft.com/office/powerpoint/2010/main" val="59642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18288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3215639" y="1139756"/>
            <a:ext cx="5760720" cy="1325563"/>
          </a:xfrm>
        </p:spPr>
        <p:txBody>
          <a:bodyPr>
            <a:normAutofit fontScale="90000"/>
          </a:bodyPr>
          <a:lstStyle/>
          <a:p>
            <a:r>
              <a:rPr lang="hr-HR" dirty="0"/>
              <a:t>5. Tko je najbliži Suncu?</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2136208" y="1874728"/>
            <a:ext cx="7919583" cy="3108543"/>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Merkur je najmanji planet Sunčeva sustava i svemirsko tijelo najbliže Suncu. Oko sebe nema atmosferu. Strana koja je okrenuta prema Suncu vrlo je vruća. Dnevna temperatura iznosi čak 425°C. Kako nema  zraka koji bi zadržavao toplinu, noćna strana Merkura ledeno je hladna: temperature padaju  i do – 175°C.</a:t>
            </a:r>
          </a:p>
        </p:txBody>
      </p:sp>
      <p:pic>
        <p:nvPicPr>
          <p:cNvPr id="5" name="Slika 4" descr="Gradski ured za gospodarstvo, energetiku i zaštitu okoliša - Eko ...">
            <a:extLst>
              <a:ext uri="{FF2B5EF4-FFF2-40B4-BE49-F238E27FC236}">
                <a16:creationId xmlns:a16="http://schemas.microsoft.com/office/drawing/2014/main" id="{6D9AD330-05E5-4BE7-9C74-D95E66926D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497" y="4927210"/>
            <a:ext cx="1477645" cy="1114425"/>
          </a:xfrm>
          <a:prstGeom prst="rect">
            <a:avLst/>
          </a:prstGeom>
          <a:noFill/>
          <a:ln>
            <a:noFill/>
          </a:ln>
        </p:spPr>
      </p:pic>
    </p:spTree>
    <p:extLst>
      <p:ext uri="{BB962C8B-B14F-4D97-AF65-F5344CB8AC3E}">
        <p14:creationId xmlns:p14="http://schemas.microsoft.com/office/powerpoint/2010/main" val="241424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60" y="802005"/>
            <a:ext cx="5760720" cy="1325563"/>
          </a:xfrm>
        </p:spPr>
        <p:txBody>
          <a:bodyPr>
            <a:normAutofit fontScale="90000"/>
          </a:bodyPr>
          <a:lstStyle/>
          <a:p>
            <a:r>
              <a:rPr lang="hr-HR" b="1" dirty="0"/>
              <a:t> </a:t>
            </a:r>
            <a:r>
              <a:rPr lang="hr-HR" dirty="0"/>
              <a:t/>
            </a:r>
            <a:br>
              <a:rPr lang="hr-HR" dirty="0"/>
            </a:br>
            <a:r>
              <a:rPr lang="hr-HR" dirty="0"/>
              <a:t>6. Zašto je Mars crven</a:t>
            </a:r>
            <a:r>
              <a:rPr lang="hr-HR" b="1" dirty="0"/>
              <a:t>?</a:t>
            </a:r>
            <a:r>
              <a:rPr lang="hr-HR" dirty="0"/>
              <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093160" y="1555058"/>
            <a:ext cx="9081119" cy="5109091"/>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Planet je prekriven finom crvenkastom površinom bogatom željeznim oksidom. Baš kao što željezni predmeti na Zemlji mogu zahrđati i pocrvenjeti, tako je i marsovska prašina postala </a:t>
            </a:r>
            <a:r>
              <a:rPr lang="hr-HR" sz="2800" b="1" dirty="0" err="1">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hrđavocrvena</a:t>
            </a:r>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Mars je hladan pustinjski planet s vrlo malo ili nimalo tekuće vode. Međutim, pod njegovim velikim ledenim kapama ima smrznute vode, a čini se da bi je moglo biti i u podzemlju. Mars je gotovo upola manji od Zemlje, a od Sunca je udaljen 228 milijuna kilometara. Godina mu traje 687 zemaljskih dana, a dan  malo više od       24 sata.                                                                                                                 </a:t>
            </a:r>
          </a:p>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 </a:t>
            </a:r>
          </a:p>
          <a:p>
            <a:r>
              <a:rPr lang="hr-HR" b="1" dirty="0"/>
              <a:t> </a:t>
            </a:r>
            <a:endParaRPr lang="hr-HR" dirty="0"/>
          </a:p>
        </p:txBody>
      </p:sp>
    </p:spTree>
    <p:extLst>
      <p:ext uri="{BB962C8B-B14F-4D97-AF65-F5344CB8AC3E}">
        <p14:creationId xmlns:p14="http://schemas.microsoft.com/office/powerpoint/2010/main" val="2653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621555" y="1205659"/>
            <a:ext cx="7692218" cy="1325563"/>
          </a:xfrm>
        </p:spPr>
        <p:txBody>
          <a:bodyPr>
            <a:normAutofit fontScale="90000"/>
          </a:bodyPr>
          <a:lstStyle/>
          <a:p>
            <a:r>
              <a:rPr lang="hr-HR" dirty="0"/>
              <a:t>7. Koji je najveći planet Sunčeva sustava?</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949348" y="1789859"/>
            <a:ext cx="7919583" cy="3539430"/>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Jupiter je najveći od svih planeta. Promjera je čak 143 000 kilometara i ima veću masu od svih ostalih planeta zajedno. Čak je 318 puta teži od Zemlje! Plinoviti je i tekući div bez čvrste površine. Na okupu ga drži njegova gravitacija. Kad bismo pokušali sletjeti na Jupiter, najprije bi nas silovito privukao, a zatim bi nas zdrobila njegova atmosfera, osim ako prije toga ne bismo upali u vrtlog olujnih vjetrova.</a:t>
            </a:r>
          </a:p>
        </p:txBody>
      </p:sp>
    </p:spTree>
    <p:extLst>
      <p:ext uri="{BB962C8B-B14F-4D97-AF65-F5344CB8AC3E}">
        <p14:creationId xmlns:p14="http://schemas.microsoft.com/office/powerpoint/2010/main" val="366362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2 - Outer Space Border Clipart, HD Png Download - kindpng">
            <a:extLst>
              <a:ext uri="{FF2B5EF4-FFF2-40B4-BE49-F238E27FC236}">
                <a16:creationId xmlns:a16="http://schemas.microsoft.com/office/drawing/2014/main" id="{F8049183-315B-48B5-AC71-A6D86730F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6" t="6614" r="3354" b="7111"/>
          <a:stretch/>
        </p:blipFill>
        <p:spPr bwMode="auto">
          <a:xfrm>
            <a:off x="-91440" y="0"/>
            <a:ext cx="12374880" cy="7276313"/>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24153A44-7CA1-4460-B370-85014CC99445}"/>
              </a:ext>
            </a:extLst>
          </p:cNvPr>
          <p:cNvSpPr>
            <a:spLocks noGrp="1"/>
          </p:cNvSpPr>
          <p:nvPr>
            <p:ph type="title"/>
          </p:nvPr>
        </p:nvSpPr>
        <p:spPr>
          <a:xfrm>
            <a:off x="2753359" y="802005"/>
            <a:ext cx="6967289" cy="1325563"/>
          </a:xfrm>
        </p:spPr>
        <p:txBody>
          <a:bodyPr>
            <a:normAutofit fontScale="90000"/>
          </a:bodyPr>
          <a:lstStyle/>
          <a:p>
            <a:r>
              <a:rPr lang="hr-HR" b="1" dirty="0"/>
              <a:t> </a:t>
            </a:r>
            <a:r>
              <a:rPr lang="hr-HR" dirty="0"/>
              <a:t/>
            </a:r>
            <a:br>
              <a:rPr lang="hr-HR" dirty="0"/>
            </a:br>
            <a:r>
              <a:rPr lang="hr-HR" dirty="0"/>
              <a:t>8. Zašto Saturn ima prstene?</a:t>
            </a:r>
            <a:br>
              <a:rPr lang="hr-HR" dirty="0"/>
            </a:br>
            <a:r>
              <a:rPr lang="hr-HR" dirty="0"/>
              <a:t/>
            </a:r>
            <a:br>
              <a:rPr lang="hr-HR" dirty="0"/>
            </a:br>
            <a:endParaRPr lang="hr-HR" dirty="0"/>
          </a:p>
        </p:txBody>
      </p:sp>
      <p:sp>
        <p:nvSpPr>
          <p:cNvPr id="3" name="TekstniOkvir 2">
            <a:extLst>
              <a:ext uri="{FF2B5EF4-FFF2-40B4-BE49-F238E27FC236}">
                <a16:creationId xmlns:a16="http://schemas.microsoft.com/office/drawing/2014/main" id="{11777E03-F5DE-4E0A-89A9-A3AE0BE3BB87}"/>
              </a:ext>
            </a:extLst>
          </p:cNvPr>
          <p:cNvSpPr txBox="1"/>
          <p:nvPr/>
        </p:nvSpPr>
        <p:spPr>
          <a:xfrm>
            <a:off x="1924632" y="1933970"/>
            <a:ext cx="7919583" cy="3539430"/>
          </a:xfrm>
          <a:prstGeom prst="rect">
            <a:avLst/>
          </a:prstGeom>
          <a:noFill/>
        </p:spPr>
        <p:txBody>
          <a:bodyPr wrap="square" rtlCol="0">
            <a:spAutoFit/>
          </a:bodyPr>
          <a:lstStyle/>
          <a:p>
            <a:r>
              <a:rPr lang="hr-HR" sz="2800" b="1" dirty="0">
                <a:ln w="22225">
                  <a:solidFill>
                    <a:schemeClr val="accent2"/>
                  </a:solidFill>
                  <a:prstDash val="solid"/>
                </a:ln>
                <a:solidFill>
                  <a:schemeClr val="accent2">
                    <a:lumMod val="40000"/>
                    <a:lumOff val="60000"/>
                  </a:schemeClr>
                </a:solidFill>
                <a:latin typeface="Calibri" panose="020F0502020204030204" pitchFamily="34" charset="0"/>
                <a:cs typeface="Times New Roman" panose="02020603050405020304" pitchFamily="18" charset="0"/>
              </a:rPr>
              <a:t>Saturn je drugi planet po veličini i, kao i Jupiter, uglavnom se sastoji od plinova i tekućine. Nema čvrstu površinu i nije osobito težak, a kako je daleko od Sunca, prilično je hladan. Za obilazak oko Sunca potrebno mu je 29 zemaljskih godina. Privlači pozornost svojim veličanstvenim sustavom prstena. Saturnovi prsteni tvore vrlo tanak i plosnat disk golemoga promjera.</a:t>
            </a:r>
          </a:p>
        </p:txBody>
      </p:sp>
      <p:pic>
        <p:nvPicPr>
          <p:cNvPr id="5" name="Slika 4" descr="Saturn – Wikipedija">
            <a:extLst>
              <a:ext uri="{FF2B5EF4-FFF2-40B4-BE49-F238E27FC236}">
                <a16:creationId xmlns:a16="http://schemas.microsoft.com/office/drawing/2014/main" id="{50B0C27B-22DB-440C-8C37-21EAF3CAD3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32648" y="5036039"/>
            <a:ext cx="2092325" cy="1497965"/>
          </a:xfrm>
          <a:prstGeom prst="rect">
            <a:avLst/>
          </a:prstGeom>
          <a:noFill/>
          <a:ln>
            <a:noFill/>
          </a:ln>
        </p:spPr>
      </p:pic>
    </p:spTree>
    <p:extLst>
      <p:ext uri="{BB962C8B-B14F-4D97-AF65-F5344CB8AC3E}">
        <p14:creationId xmlns:p14="http://schemas.microsoft.com/office/powerpoint/2010/main" val="3156607449"/>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2217</Words>
  <Application>Microsoft Office PowerPoint</Application>
  <PresentationFormat>Široki zaslon</PresentationFormat>
  <Paragraphs>72</Paragraphs>
  <Slides>25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25</vt:i4>
      </vt:variant>
    </vt:vector>
  </HeadingPairs>
  <TitlesOfParts>
    <vt:vector size="30" baseType="lpstr">
      <vt:lpstr>Arial</vt:lpstr>
      <vt:lpstr>Calibri</vt:lpstr>
      <vt:lpstr>Calibri Light</vt:lpstr>
      <vt:lpstr>Times New Roman</vt:lpstr>
      <vt:lpstr>Tema sustava Office</vt:lpstr>
      <vt:lpstr>Svjetski tjedan svemira</vt:lpstr>
      <vt:lpstr>1. Gdje počinje svemir?</vt:lpstr>
      <vt:lpstr>2. Od čega se sastoji Sunčev sustav? </vt:lpstr>
      <vt:lpstr>3. Zašto živimo na Zemlji?  </vt:lpstr>
      <vt:lpstr>4. Zašto Mjesec mijenja oblik?  </vt:lpstr>
      <vt:lpstr>5. Tko je najbliži Suncu?  </vt:lpstr>
      <vt:lpstr>  6. Zašto je Mars crven?  </vt:lpstr>
      <vt:lpstr>7. Koji je najveći planet Sunčeva sustava?  </vt:lpstr>
      <vt:lpstr>  8. Zašto Saturn ima prstene?  </vt:lpstr>
      <vt:lpstr>9. Koji su planeti „blizanci“ ?  </vt:lpstr>
      <vt:lpstr>    10. Kako su planeti dobili ime?  </vt:lpstr>
      <vt:lpstr>  11. Je li Sunce zvijezda?  </vt:lpstr>
      <vt:lpstr>    12.Kako nastaju zvijezde?  </vt:lpstr>
      <vt:lpstr>  13. Zašto zvijezde ne vidimo danju?  </vt:lpstr>
      <vt:lpstr>    14. Što su asteroidi, a što kometi?  </vt:lpstr>
      <vt:lpstr>    15. Postoje li zvijezde padalice?  </vt:lpstr>
      <vt:lpstr>  16. Što su galaktike?  </vt:lpstr>
      <vt:lpstr>  17. Gdje se nalazi Sunčev sustav?  </vt:lpstr>
      <vt:lpstr>  18.Što su crne rupe?  </vt:lpstr>
      <vt:lpstr>  19. Kako je nastao svemir?  </vt:lpstr>
      <vt:lpstr>  20. Je li svemir beskonačan?  </vt:lpstr>
      <vt:lpstr>  21. Jesu li pomrčine opasne? </vt:lpstr>
      <vt:lpstr> 22. Kako proučavamo svemir?  </vt:lpstr>
      <vt:lpstr>  23.Tko su bili prvi svemirski putnici? </vt:lpstr>
      <vt:lpstr>    24. Ima li života na drugim planetima?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Svjetski tjedan svemira</dc:title>
  <dc:creator>Vesna Stipić</dc:creator>
  <cp:lastModifiedBy>Windows korisnik</cp:lastModifiedBy>
  <cp:revision>4</cp:revision>
  <dcterms:created xsi:type="dcterms:W3CDTF">2020-07-26T12:52:13Z</dcterms:created>
  <dcterms:modified xsi:type="dcterms:W3CDTF">2020-07-26T14:15:37Z</dcterms:modified>
</cp:coreProperties>
</file>