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4"/>
  </p:sldMasterIdLst>
  <p:notesMasterIdLst>
    <p:notesMasterId r:id="rId13"/>
  </p:notesMasterIdLst>
  <p:sldIdLst>
    <p:sldId id="256" r:id="rId5"/>
    <p:sldId id="278" r:id="rId6"/>
    <p:sldId id="279" r:id="rId7"/>
    <p:sldId id="281" r:id="rId8"/>
    <p:sldId id="282" r:id="rId9"/>
    <p:sldId id="284" r:id="rId10"/>
    <p:sldId id="285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5" d="100"/>
          <a:sy n="105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6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graph/chart.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 to course,</a:t>
            </a:r>
            <a:r>
              <a:rPr lang="en-US" baseline="0" dirty="0"/>
              <a:t> lecture,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list of procedures and steps,</a:t>
            </a:r>
            <a:r>
              <a:rPr lang="en-US" baseline="0" dirty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list of procedures and steps,</a:t>
            </a:r>
            <a:r>
              <a:rPr lang="en-US" baseline="0" dirty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list of procedures and steps,</a:t>
            </a:r>
            <a:r>
              <a:rPr lang="en-US" baseline="0" dirty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list of procedures and steps,</a:t>
            </a:r>
            <a:r>
              <a:rPr lang="en-US" baseline="0" dirty="0"/>
              <a:t> or a lecture slide with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1/18/2022 8:09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1/18/2022 8:09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1/18/2022 8:09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1/18/2022 8:09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1/18/2022 8:09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1/18/2022 8:09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1/18/2022 8:09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1/18/2022 8:09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1/18/2022 8:09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1/18/2022 8:09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1/18/2022 8:09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1/18/2022 8:09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827584" y="1805000"/>
            <a:ext cx="7629128" cy="3248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Advertisements as Language Teaching Materials: The Starbucks Sample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5076056" y="517638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/>
              <a:t>Ayşe ZAMBAK</a:t>
            </a:r>
          </a:p>
          <a:p>
            <a:pPr algn="r"/>
            <a:r>
              <a:rPr lang="tr-TR" sz="1600" b="1" dirty="0"/>
              <a:t>	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436E874-46D4-43AD-9FDF-4469F3755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" y="0"/>
            <a:ext cx="1967096" cy="1110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13"/>
            <a:ext cx="6016960" cy="6669360"/>
          </a:xfrm>
        </p:spPr>
      </p:pic>
    </p:spTree>
    <p:extLst>
      <p:ext uri="{BB962C8B-B14F-4D97-AF65-F5344CB8AC3E}">
        <p14:creationId xmlns:p14="http://schemas.microsoft.com/office/powerpoint/2010/main" val="305061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b="1" dirty="0"/>
              <a:t>Body </a:t>
            </a:r>
            <a:r>
              <a:rPr lang="tr-TR" b="1" dirty="0" err="1"/>
              <a:t>Copy</a:t>
            </a:r>
            <a:br>
              <a:rPr lang="tr-TR" dirty="0"/>
            </a:b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ad,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tagline</a:t>
            </a:r>
            <a:r>
              <a:rPr lang="tr-TR" dirty="0"/>
              <a:t> </a:t>
            </a:r>
            <a:r>
              <a:rPr lang="tr-TR" dirty="0" err="1"/>
              <a:t>appears</a:t>
            </a:r>
            <a:r>
              <a:rPr lang="tr-TR" dirty="0"/>
              <a:t> as a body </a:t>
            </a:r>
            <a:r>
              <a:rPr lang="tr-TR" dirty="0" err="1"/>
              <a:t>copy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words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written</a:t>
            </a:r>
            <a:r>
              <a:rPr lang="tr-TR" dirty="0"/>
              <a:t> in </a:t>
            </a:r>
            <a:r>
              <a:rPr lang="tr-TR" b="1" dirty="0" err="1"/>
              <a:t>upper-case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emphasize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message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it has an </a:t>
            </a:r>
            <a:r>
              <a:rPr lang="tr-TR" dirty="0" err="1"/>
              <a:t>assertive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viewer</a:t>
            </a:r>
            <a:r>
              <a:rPr lang="tr-TR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words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b="1" dirty="0" err="1"/>
              <a:t>coffee</a:t>
            </a:r>
            <a:r>
              <a:rPr lang="tr-TR" b="1" dirty="0"/>
              <a:t>, </a:t>
            </a:r>
            <a:r>
              <a:rPr lang="tr-TR" b="1" dirty="0" err="1"/>
              <a:t>perfect</a:t>
            </a:r>
            <a:r>
              <a:rPr lang="tr-TR" b="1" dirty="0"/>
              <a:t>, </a:t>
            </a:r>
            <a:r>
              <a:rPr lang="tr-TR" b="1" dirty="0" err="1"/>
              <a:t>Starbucks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in </a:t>
            </a:r>
            <a:r>
              <a:rPr lang="tr-TR" dirty="0" err="1"/>
              <a:t>larger</a:t>
            </a:r>
            <a:r>
              <a:rPr lang="tr-TR" dirty="0"/>
              <a:t> </a:t>
            </a:r>
            <a:r>
              <a:rPr lang="tr-TR" dirty="0" err="1"/>
              <a:t>points</a:t>
            </a:r>
            <a:r>
              <a:rPr lang="tr-TR" dirty="0"/>
              <a:t>.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words</a:t>
            </a:r>
            <a:r>
              <a:rPr lang="tr-TR" dirty="0"/>
              <a:t> </a:t>
            </a:r>
            <a:r>
              <a:rPr lang="tr-TR" dirty="0" err="1"/>
              <a:t>come</a:t>
            </a:r>
            <a:r>
              <a:rPr lang="tr-TR" dirty="0"/>
              <a:t> </a:t>
            </a:r>
            <a:r>
              <a:rPr lang="tr-TR" dirty="0" err="1"/>
              <a:t>together</a:t>
            </a:r>
            <a:r>
              <a:rPr lang="tr-TR" dirty="0"/>
              <a:t>, </a:t>
            </a:r>
            <a:r>
              <a:rPr lang="tr-TR" dirty="0" err="1"/>
              <a:t>they</a:t>
            </a:r>
            <a:r>
              <a:rPr lang="tr-TR" dirty="0"/>
              <a:t> form a </a:t>
            </a:r>
            <a:r>
              <a:rPr lang="tr-TR" dirty="0" err="1"/>
              <a:t>subtle</a:t>
            </a:r>
            <a:r>
              <a:rPr lang="tr-TR" dirty="0"/>
              <a:t> </a:t>
            </a:r>
            <a:r>
              <a:rPr lang="tr-TR" dirty="0" err="1"/>
              <a:t>message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represent</a:t>
            </a:r>
            <a:r>
              <a:rPr lang="tr-TR" dirty="0"/>
              <a:t> a </a:t>
            </a:r>
            <a:r>
              <a:rPr lang="tr-TR" b="1" dirty="0" err="1"/>
              <a:t>connotation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u="sng" dirty="0" err="1"/>
              <a:t>Starbucks</a:t>
            </a:r>
            <a:r>
              <a:rPr lang="tr-TR" u="sng" dirty="0"/>
              <a:t> </a:t>
            </a:r>
            <a:r>
              <a:rPr lang="tr-TR" u="sng" dirty="0" err="1"/>
              <a:t>offer</a:t>
            </a:r>
            <a:r>
              <a:rPr lang="tr-TR" u="sng" dirty="0"/>
              <a:t>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perfect</a:t>
            </a:r>
            <a:r>
              <a:rPr lang="tr-TR" u="sng" dirty="0"/>
              <a:t> </a:t>
            </a:r>
            <a:r>
              <a:rPr lang="tr-TR" u="sng" dirty="0" err="1"/>
              <a:t>coffee</a:t>
            </a:r>
            <a:r>
              <a:rPr lang="tr-TR" u="sng" dirty="0"/>
              <a:t> </a:t>
            </a:r>
            <a:r>
              <a:rPr lang="tr-TR" dirty="0"/>
              <a:t>as it is </a:t>
            </a:r>
            <a:r>
              <a:rPr lang="tr-TR" dirty="0" err="1"/>
              <a:t>suggested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ad.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0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tr-TR" dirty="0"/>
            </a:b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3886200" cy="496855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err="1"/>
              <a:t>There</a:t>
            </a:r>
            <a:r>
              <a:rPr lang="tr-TR" dirty="0"/>
              <a:t> is a </a:t>
            </a:r>
            <a:r>
              <a:rPr lang="tr-TR" dirty="0" err="1"/>
              <a:t>repetitive</a:t>
            </a:r>
            <a:r>
              <a:rPr lang="tr-TR" dirty="0"/>
              <a:t> </a:t>
            </a:r>
            <a:r>
              <a:rPr lang="tr-TR" b="1" dirty="0" err="1"/>
              <a:t>use</a:t>
            </a:r>
            <a:r>
              <a:rPr lang="tr-TR" b="1" dirty="0"/>
              <a:t> of </a:t>
            </a:r>
            <a:r>
              <a:rPr lang="tr-TR" b="1" dirty="0" err="1"/>
              <a:t>if</a:t>
            </a:r>
            <a:r>
              <a:rPr lang="tr-TR" b="1" dirty="0"/>
              <a:t> </a:t>
            </a:r>
            <a:r>
              <a:rPr lang="tr-TR" b="1" dirty="0" err="1"/>
              <a:t>conditionals</a:t>
            </a:r>
            <a:r>
              <a:rPr lang="tr-TR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/>
              <a:t>If-clauses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as </a:t>
            </a:r>
            <a:r>
              <a:rPr lang="tr-TR" dirty="0" err="1"/>
              <a:t>c</a:t>
            </a:r>
            <a:r>
              <a:rPr lang="tr-TR" i="1" dirty="0" err="1"/>
              <a:t>onditional</a:t>
            </a:r>
            <a:r>
              <a:rPr lang="tr-TR" i="1" dirty="0"/>
              <a:t> </a:t>
            </a:r>
            <a:r>
              <a:rPr lang="tr-TR" i="1" dirty="0" err="1"/>
              <a:t>clauses</a:t>
            </a:r>
            <a:r>
              <a:rPr lang="tr-TR" i="1" dirty="0"/>
              <a:t> </a:t>
            </a:r>
            <a:r>
              <a:rPr lang="tr-TR" dirty="0" err="1"/>
              <a:t>or</a:t>
            </a:r>
            <a:r>
              <a:rPr lang="tr-TR" i="1" dirty="0"/>
              <a:t> </a:t>
            </a:r>
            <a:r>
              <a:rPr lang="tr-TR" i="1" dirty="0" err="1"/>
              <a:t>conditional</a:t>
            </a:r>
            <a:r>
              <a:rPr lang="tr-TR" i="1" dirty="0"/>
              <a:t> </a:t>
            </a:r>
            <a:r>
              <a:rPr lang="tr-TR" i="1" dirty="0" err="1"/>
              <a:t>sentences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means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event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main </a:t>
            </a:r>
            <a:r>
              <a:rPr lang="tr-TR" dirty="0" err="1"/>
              <a:t>clause</a:t>
            </a:r>
            <a:r>
              <a:rPr lang="tr-TR" dirty="0"/>
              <a:t> (not </a:t>
            </a:r>
            <a:r>
              <a:rPr lang="tr-TR" dirty="0" err="1"/>
              <a:t>counting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 </a:t>
            </a:r>
            <a:r>
              <a:rPr lang="tr-TR" i="1" dirty="0" err="1"/>
              <a:t>if</a:t>
            </a:r>
            <a:r>
              <a:rPr lang="tr-TR" dirty="0"/>
              <a:t>)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takes</a:t>
            </a:r>
            <a:r>
              <a:rPr lang="tr-TR" dirty="0"/>
              <a:t> </a:t>
            </a:r>
            <a:r>
              <a:rPr lang="tr-TR" dirty="0" err="1"/>
              <a:t>place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condition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clause</a:t>
            </a:r>
            <a:r>
              <a:rPr lang="tr-TR" dirty="0"/>
              <a:t> </a:t>
            </a:r>
            <a:r>
              <a:rPr lang="tr-TR" dirty="0" err="1"/>
              <a:t>containing</a:t>
            </a:r>
            <a:r>
              <a:rPr lang="tr-TR" dirty="0"/>
              <a:t> </a:t>
            </a:r>
            <a:r>
              <a:rPr lang="tr-TR" i="1" dirty="0" err="1"/>
              <a:t>if</a:t>
            </a:r>
            <a:r>
              <a:rPr lang="tr-TR" dirty="0"/>
              <a:t> is </a:t>
            </a:r>
            <a:r>
              <a:rPr lang="tr-TR" dirty="0" err="1"/>
              <a:t>fulfilled</a:t>
            </a:r>
            <a:r>
              <a:rPr lang="tr-TR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clauses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negative</a:t>
            </a:r>
            <a:r>
              <a:rPr lang="tr-TR" dirty="0"/>
              <a:t> </a:t>
            </a:r>
            <a:r>
              <a:rPr lang="tr-TR" dirty="0" err="1"/>
              <a:t>implying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unanticipated</a:t>
            </a:r>
            <a:r>
              <a:rPr lang="tr-TR" dirty="0"/>
              <a:t> </a:t>
            </a:r>
            <a:r>
              <a:rPr lang="tr-TR" dirty="0" err="1"/>
              <a:t>situations</a:t>
            </a:r>
            <a:r>
              <a:rPr lang="tr-TR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sentence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main </a:t>
            </a:r>
            <a:r>
              <a:rPr lang="tr-TR" dirty="0" err="1"/>
              <a:t>clause</a:t>
            </a:r>
            <a:r>
              <a:rPr lang="tr-TR" dirty="0"/>
              <a:t> </a:t>
            </a:r>
            <a:r>
              <a:rPr lang="tr-TR" dirty="0" err="1"/>
              <a:t>suggests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 </a:t>
            </a:r>
            <a:r>
              <a:rPr lang="tr-TR" dirty="0" err="1"/>
              <a:t>takes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responsibility</a:t>
            </a:r>
            <a:r>
              <a:rPr lang="tr-TR" dirty="0"/>
              <a:t> of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situation</a:t>
            </a:r>
            <a:r>
              <a:rPr lang="tr-TR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 </a:t>
            </a:r>
            <a:r>
              <a:rPr lang="tr-TR" dirty="0" err="1"/>
              <a:t>However</a:t>
            </a:r>
            <a:r>
              <a:rPr lang="tr-TR" dirty="0"/>
              <a:t>,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sentence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main </a:t>
            </a:r>
            <a:r>
              <a:rPr lang="tr-TR" dirty="0" err="1"/>
              <a:t>clause</a:t>
            </a:r>
            <a:r>
              <a:rPr lang="tr-TR" dirty="0"/>
              <a:t> </a:t>
            </a:r>
            <a:r>
              <a:rPr lang="tr-TR" dirty="0" err="1"/>
              <a:t>includes</a:t>
            </a:r>
            <a:r>
              <a:rPr lang="tr-TR" dirty="0"/>
              <a:t> an </a:t>
            </a:r>
            <a:r>
              <a:rPr lang="tr-TR" b="1" dirty="0" err="1"/>
              <a:t>imperative</a:t>
            </a:r>
            <a:r>
              <a:rPr lang="tr-TR" dirty="0"/>
              <a:t> (</a:t>
            </a:r>
            <a:r>
              <a:rPr lang="tr-TR" dirty="0" err="1"/>
              <a:t>Make</a:t>
            </a:r>
            <a:r>
              <a:rPr lang="tr-TR" dirty="0"/>
              <a:t> sure) </a:t>
            </a:r>
            <a:r>
              <a:rPr lang="tr-TR" dirty="0" err="1"/>
              <a:t>putting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responsibility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customer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2893"/>
            <a:ext cx="5070985" cy="6668475"/>
          </a:xfrm>
        </p:spPr>
      </p:pic>
    </p:spTree>
    <p:extLst>
      <p:ext uri="{BB962C8B-B14F-4D97-AF65-F5344CB8AC3E}">
        <p14:creationId xmlns:p14="http://schemas.microsoft.com/office/powerpoint/2010/main" val="206510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tr-TR" dirty="0"/>
            </a:b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5496" y="1556792"/>
            <a:ext cx="3886200" cy="4572000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/>
              <a:t>use</a:t>
            </a:r>
            <a:r>
              <a:rPr lang="tr-TR" b="1" dirty="0"/>
              <a:t> of </a:t>
            </a:r>
            <a:r>
              <a:rPr lang="tr-TR" b="1" dirty="0" err="1"/>
              <a:t>still</a:t>
            </a:r>
            <a:r>
              <a:rPr lang="tr-TR" b="1" dirty="0"/>
              <a:t> as an </a:t>
            </a:r>
            <a:r>
              <a:rPr lang="tr-TR" b="1" dirty="0" err="1"/>
              <a:t>adverb</a:t>
            </a:r>
            <a:r>
              <a:rPr lang="tr-TR" dirty="0"/>
              <a:t> </a:t>
            </a:r>
            <a:r>
              <a:rPr lang="tr-TR" dirty="0" err="1"/>
              <a:t>symbolizes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something</a:t>
            </a:r>
            <a:r>
              <a:rPr lang="tr-TR" dirty="0"/>
              <a:t> is </a:t>
            </a:r>
            <a:r>
              <a:rPr lang="tr-TR" dirty="0" err="1"/>
              <a:t>going</a:t>
            </a:r>
            <a:r>
              <a:rPr lang="tr-TR" dirty="0"/>
              <a:t> on,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frustration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taste</a:t>
            </a:r>
            <a:r>
              <a:rPr lang="tr-TR" dirty="0"/>
              <a:t> of </a:t>
            </a:r>
            <a:r>
              <a:rPr lang="tr-TR" dirty="0" err="1"/>
              <a:t>coffee</a:t>
            </a:r>
            <a:r>
              <a:rPr lang="tr-TR" dirty="0"/>
              <a:t>. </a:t>
            </a:r>
          </a:p>
          <a:p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of </a:t>
            </a:r>
            <a:r>
              <a:rPr lang="tr-TR" dirty="0" err="1"/>
              <a:t>imperative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still</a:t>
            </a:r>
            <a:r>
              <a:rPr lang="tr-TR" dirty="0"/>
              <a:t> </a:t>
            </a:r>
            <a:r>
              <a:rPr lang="tr-TR" dirty="0" err="1"/>
              <a:t>adverb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conditional</a:t>
            </a:r>
            <a:r>
              <a:rPr lang="tr-TR" dirty="0"/>
              <a:t> </a:t>
            </a:r>
            <a:r>
              <a:rPr lang="tr-TR" dirty="0" err="1"/>
              <a:t>sentence</a:t>
            </a:r>
            <a:r>
              <a:rPr lang="tr-TR" dirty="0"/>
              <a:t> </a:t>
            </a:r>
            <a:r>
              <a:rPr lang="tr-TR" dirty="0" err="1"/>
              <a:t>contributes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meaning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u="sng" dirty="0" err="1"/>
              <a:t>company</a:t>
            </a:r>
            <a:r>
              <a:rPr lang="tr-TR" u="sng" dirty="0"/>
              <a:t> </a:t>
            </a:r>
            <a:r>
              <a:rPr lang="tr-TR" u="sng" dirty="0" err="1"/>
              <a:t>rejects</a:t>
            </a:r>
            <a:r>
              <a:rPr lang="tr-TR" u="sng" dirty="0"/>
              <a:t>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failure</a:t>
            </a:r>
            <a:r>
              <a:rPr lang="tr-TR" u="sng" dirty="0"/>
              <a:t>.</a:t>
            </a:r>
          </a:p>
          <a:p>
            <a:r>
              <a:rPr lang="tr-TR" dirty="0" err="1"/>
              <a:t>Use</a:t>
            </a:r>
            <a:r>
              <a:rPr lang="tr-TR" dirty="0"/>
              <a:t> of </a:t>
            </a:r>
            <a:r>
              <a:rPr lang="tr-TR" dirty="0" err="1"/>
              <a:t>pronouns</a:t>
            </a:r>
            <a:r>
              <a:rPr lang="tr-TR" dirty="0"/>
              <a:t> (</a:t>
            </a:r>
            <a:r>
              <a:rPr lang="tr-TR" dirty="0" err="1"/>
              <a:t>You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) </a:t>
            </a:r>
            <a:r>
              <a:rPr lang="tr-TR" dirty="0" err="1"/>
              <a:t>emphasizes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direct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customers</a:t>
            </a:r>
            <a:r>
              <a:rPr lang="tr-TR" dirty="0"/>
              <a:t>. </a:t>
            </a:r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clearly</a:t>
            </a:r>
            <a:r>
              <a:rPr lang="tr-TR" dirty="0"/>
              <a:t> </a:t>
            </a:r>
            <a:r>
              <a:rPr lang="tr-TR" dirty="0" err="1"/>
              <a:t>makes</a:t>
            </a:r>
            <a:r>
              <a:rPr lang="tr-TR" dirty="0"/>
              <a:t> a </a:t>
            </a:r>
            <a:r>
              <a:rPr lang="tr-TR" dirty="0" err="1"/>
              <a:t>clear</a:t>
            </a:r>
            <a:r>
              <a:rPr lang="tr-TR" dirty="0"/>
              <a:t> </a:t>
            </a:r>
            <a:r>
              <a:rPr lang="tr-TR" dirty="0" err="1"/>
              <a:t>distinction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parties</a:t>
            </a:r>
            <a:r>
              <a:rPr lang="tr-TR" dirty="0"/>
              <a:t>. 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Starbucks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customers</a:t>
            </a:r>
            <a:r>
              <a:rPr lang="tr-TR" dirty="0"/>
              <a:t>).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96" y="116632"/>
            <a:ext cx="5222304" cy="6624736"/>
          </a:xfrm>
        </p:spPr>
      </p:pic>
    </p:spTree>
    <p:extLst>
      <p:ext uri="{BB962C8B-B14F-4D97-AF65-F5344CB8AC3E}">
        <p14:creationId xmlns:p14="http://schemas.microsoft.com/office/powerpoint/2010/main" val="296721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tr-TR" dirty="0"/>
            </a:b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5496" y="1556792"/>
            <a:ext cx="3886200" cy="4572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signature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, </a:t>
            </a:r>
            <a:r>
              <a:rPr lang="tr-TR" b="1" dirty="0" err="1"/>
              <a:t>just</a:t>
            </a:r>
            <a:r>
              <a:rPr lang="tr-TR" b="1" dirty="0"/>
              <a:t> </a:t>
            </a:r>
            <a:r>
              <a:rPr lang="tr-TR" b="1" dirty="0" err="1"/>
              <a:t>adverb</a:t>
            </a:r>
            <a:r>
              <a:rPr lang="tr-TR" b="1" dirty="0"/>
              <a:t> </a:t>
            </a:r>
            <a:r>
              <a:rPr lang="tr-TR" dirty="0"/>
              <a:t>is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make</a:t>
            </a:r>
            <a:r>
              <a:rPr lang="tr-TR" dirty="0"/>
              <a:t> a </a:t>
            </a:r>
            <a:r>
              <a:rPr lang="tr-TR" dirty="0" err="1"/>
              <a:t>statement</a:t>
            </a:r>
            <a:r>
              <a:rPr lang="tr-TR" dirty="0"/>
              <a:t> </a:t>
            </a:r>
            <a:r>
              <a:rPr lang="tr-TR" dirty="0" err="1"/>
              <a:t>stronger</a:t>
            </a:r>
            <a:r>
              <a:rPr lang="tr-TR" dirty="0"/>
              <a:t>; </a:t>
            </a:r>
            <a:r>
              <a:rPr lang="tr-TR" dirty="0" err="1"/>
              <a:t>namely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message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is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above</a:t>
            </a:r>
            <a:r>
              <a:rPr lang="tr-TR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Starbucks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is </a:t>
            </a:r>
            <a:r>
              <a:rPr lang="tr-TR" dirty="0" err="1"/>
              <a:t>written</a:t>
            </a:r>
            <a:r>
              <a:rPr lang="tr-TR" dirty="0"/>
              <a:t> in </a:t>
            </a:r>
            <a:r>
              <a:rPr lang="tr-TR" dirty="0" err="1"/>
              <a:t>bold</a:t>
            </a:r>
            <a:r>
              <a:rPr lang="tr-TR" dirty="0"/>
              <a:t> </a:t>
            </a:r>
            <a:r>
              <a:rPr lang="tr-TR" dirty="0" err="1"/>
              <a:t>characters</a:t>
            </a:r>
            <a:r>
              <a:rPr lang="tr-TR" dirty="0"/>
              <a:t> </a:t>
            </a:r>
            <a:r>
              <a:rPr lang="tr-TR" dirty="0" err="1"/>
              <a:t>supports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whole</a:t>
            </a:r>
            <a:r>
              <a:rPr lang="tr-TR" dirty="0"/>
              <a:t> ad.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name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 </a:t>
            </a:r>
            <a:r>
              <a:rPr lang="tr-TR" dirty="0" err="1"/>
              <a:t>thus</a:t>
            </a:r>
            <a:r>
              <a:rPr lang="tr-TR" dirty="0"/>
              <a:t> </a:t>
            </a:r>
            <a:r>
              <a:rPr lang="tr-TR" dirty="0" err="1"/>
              <a:t>stands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4624"/>
            <a:ext cx="5148064" cy="6745399"/>
          </a:xfrm>
        </p:spPr>
      </p:pic>
    </p:spTree>
    <p:extLst>
      <p:ext uri="{BB962C8B-B14F-4D97-AF65-F5344CB8AC3E}">
        <p14:creationId xmlns:p14="http://schemas.microsoft.com/office/powerpoint/2010/main" val="405427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tr-TR" dirty="0"/>
            </a:b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3886200" cy="4572000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tr-TR" b="1" dirty="0" err="1"/>
              <a:t>Illustration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ad, </a:t>
            </a:r>
            <a:r>
              <a:rPr lang="tr-TR" dirty="0" err="1"/>
              <a:t>white</a:t>
            </a:r>
            <a:r>
              <a:rPr lang="tr-TR" dirty="0"/>
              <a:t>, </a:t>
            </a:r>
            <a:r>
              <a:rPr lang="tr-TR" dirty="0" err="1"/>
              <a:t>off</a:t>
            </a:r>
            <a:r>
              <a:rPr lang="tr-TR" dirty="0"/>
              <a:t>- </a:t>
            </a:r>
            <a:r>
              <a:rPr lang="tr-TR" dirty="0" err="1"/>
              <a:t>white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green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color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company,come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fore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draws</a:t>
            </a:r>
            <a:r>
              <a:rPr lang="tr-TR" dirty="0"/>
              <a:t> </a:t>
            </a:r>
            <a:r>
              <a:rPr lang="tr-TR" dirty="0" err="1"/>
              <a:t>attention</a:t>
            </a:r>
            <a:r>
              <a:rPr lang="tr-TR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 logo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size of </a:t>
            </a:r>
            <a:r>
              <a:rPr lang="tr-TR" dirty="0" err="1"/>
              <a:t>coffee</a:t>
            </a:r>
            <a:r>
              <a:rPr lang="tr-TR" dirty="0"/>
              <a:t> cup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foreground</a:t>
            </a:r>
            <a:r>
              <a:rPr lang="tr-TR" dirty="0"/>
              <a:t> put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emphasis</a:t>
            </a:r>
            <a:r>
              <a:rPr lang="tr-TR" dirty="0"/>
              <a:t> on how 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 </a:t>
            </a:r>
            <a:r>
              <a:rPr lang="tr-TR" dirty="0" err="1"/>
              <a:t>trusts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product</a:t>
            </a:r>
            <a:r>
              <a:rPr lang="tr-T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logo is </a:t>
            </a:r>
            <a:r>
              <a:rPr lang="tr-TR" dirty="0" err="1"/>
              <a:t>stressed</a:t>
            </a:r>
            <a:r>
              <a:rPr lang="tr-TR" dirty="0"/>
              <a:t> </a:t>
            </a:r>
            <a:r>
              <a:rPr lang="tr-TR" dirty="0" err="1"/>
              <a:t>twice</a:t>
            </a:r>
            <a:r>
              <a:rPr lang="tr-TR" dirty="0"/>
              <a:t> </a:t>
            </a:r>
            <a:r>
              <a:rPr lang="tr-TR" dirty="0" err="1"/>
              <a:t>both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cup </a:t>
            </a:r>
            <a:r>
              <a:rPr lang="tr-TR" dirty="0" err="1"/>
              <a:t>and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bottom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ad.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06" y="27978"/>
            <a:ext cx="5132494" cy="6715170"/>
          </a:xfrm>
        </p:spPr>
      </p:pic>
    </p:spTree>
    <p:extLst>
      <p:ext uri="{BB962C8B-B14F-4D97-AF65-F5344CB8AC3E}">
        <p14:creationId xmlns:p14="http://schemas.microsoft.com/office/powerpoint/2010/main" val="309038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CE90E0-9583-4AAE-AFE6-1C5B5E6F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60" y="40466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advertisement can be used for improving English language learning and teaching?</a:t>
            </a:r>
            <a:br>
              <a:rPr lang="en-US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AF51C1-C48D-4346-80F5-D2AAC749F8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02668" y="3577878"/>
            <a:ext cx="7128792" cy="636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4.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increase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4Cs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classes</a:t>
            </a:r>
            <a:r>
              <a:rPr lang="tr-TR" sz="2400" dirty="0"/>
              <a:t>.</a:t>
            </a:r>
          </a:p>
          <a:p>
            <a:endParaRPr lang="tr-TR" sz="24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CD5CA9C-B69C-48C3-BC04-89A0CDA19482}"/>
              </a:ext>
            </a:extLst>
          </p:cNvPr>
          <p:cNvSpPr txBox="1"/>
          <p:nvPr/>
        </p:nvSpPr>
        <p:spPr>
          <a:xfrm>
            <a:off x="902668" y="172255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1. </a:t>
            </a:r>
            <a:r>
              <a:rPr lang="en-US" sz="2400" dirty="0"/>
              <a:t>as a prompt for basic speaking and writing activities in English.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C91CABA-BEFE-40FF-A9CE-BD6E81416961}"/>
              </a:ext>
            </a:extLst>
          </p:cNvPr>
          <p:cNvSpPr txBox="1"/>
          <p:nvPr/>
        </p:nvSpPr>
        <p:spPr>
          <a:xfrm>
            <a:off x="907611" y="296826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3. </a:t>
            </a:r>
            <a:r>
              <a:rPr lang="en-US" sz="2400" dirty="0"/>
              <a:t>the English language use on an almost daily basis.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19A71A7-5480-49E7-8666-D7620BB5B85E}"/>
              </a:ext>
            </a:extLst>
          </p:cNvPr>
          <p:cNvSpPr txBox="1"/>
          <p:nvPr/>
        </p:nvSpPr>
        <p:spPr>
          <a:xfrm>
            <a:off x="907603" y="235865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2. </a:t>
            </a:r>
            <a:r>
              <a:rPr lang="en-US" sz="2400" dirty="0"/>
              <a:t>to develop the vocabulary of learners</a:t>
            </a:r>
            <a:r>
              <a:rPr lang="en-US" dirty="0"/>
              <a:t>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3ABAA139-8D9A-4DB4-8144-4630D84DC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20" y="4328745"/>
            <a:ext cx="4920056" cy="230935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200232"/>
            <a:ext cx="3384376" cy="247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35247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4873beb7-5857-4685-be1f-d57550cc96cc" xsi:nil="true"/>
    <ApprovalStatus xmlns="4873beb7-5857-4685-be1f-d57550cc96cc">InProgress</ApprovalStatus>
    <DirectSourceMarket xmlns="4873beb7-5857-4685-be1f-d57550cc96cc" xsi:nil="true"/>
    <PrimaryImageGen xmlns="4873beb7-5857-4685-be1f-d57550cc96cc">true</PrimaryImageGen>
    <ThumbnailAssetId xmlns="4873beb7-5857-4685-be1f-d57550cc96cc" xsi:nil="true"/>
    <TPFriendlyName xmlns="4873beb7-5857-4685-be1f-d57550cc96cc">Academic presentation for college course (paper and pencil design)</TPFriendlyName>
    <NumericId xmlns="4873beb7-5857-4685-be1f-d57550cc96cc">-1</NumericId>
    <BusinessGroup xmlns="4873beb7-5857-4685-be1f-d57550cc96cc" xsi:nil="true"/>
    <SourceTitle xmlns="4873beb7-5857-4685-be1f-d57550cc96cc">Academic presentation for college course (paper and pencil design)</SourceTitle>
    <APEditor xmlns="4873beb7-5857-4685-be1f-d57550cc96cc">
      <UserInfo>
        <DisplayName>REDMOND\v-luannv</DisplayName>
        <AccountId>92</AccountId>
        <AccountType/>
      </UserInfo>
    </APEditor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PublishStatusLookup xmlns="4873beb7-5857-4685-be1f-d57550cc96cc">
      <Value>267510</Value>
      <Value>1317420</Value>
    </PublishStatusLookup>
    <MachineTranslated xmlns="4873beb7-5857-4685-be1f-d57550cc96cc">false</MachineTranslated>
    <OriginalSourceMarket xmlns="4873beb7-5857-4685-be1f-d57550cc96cc" xsi:nil="true"/>
    <TPInstallLocation xmlns="4873beb7-5857-4685-be1f-d57550cc96cc">{My Templates}</TPInstallLocation>
    <APDescription xmlns="4873beb7-5857-4685-be1f-d57550cc96cc" xsi:nil="true"/>
    <ContentItem xmlns="4873beb7-5857-4685-be1f-d57550cc96cc" xsi:nil="true"/>
    <ClipArtFilename xmlns="4873beb7-5857-4685-be1f-d57550cc96cc" xsi:nil="true"/>
    <PublishTargets xmlns="4873beb7-5857-4685-be1f-d57550cc96cc">OfficeOnline</PublishTargets>
    <TimesCloned xmlns="4873beb7-5857-4685-be1f-d57550cc96cc" xsi:nil="true"/>
    <AcquiredFrom xmlns="4873beb7-5857-4685-be1f-d57550cc96cc" xsi:nil="true"/>
    <AssetStart xmlns="4873beb7-5857-4685-be1f-d57550cc96cc">2009-05-30T21:00:12+00:00</AssetStart>
    <Provider xmlns="4873beb7-5857-4685-be1f-d57550cc96cc">EY006220130</Provider>
    <LastHandOff xmlns="4873beb7-5857-4685-be1f-d57550cc96cc" xsi:nil="true"/>
    <TPClientViewer xmlns="4873beb7-5857-4685-be1f-d57550cc96cc">Microsoft Office PowerPoint</TPClientViewer>
    <IsDeleted xmlns="4873beb7-5857-4685-be1f-d57550cc96cc">false</IsDeleted>
    <TemplateStatus xmlns="4873beb7-5857-4685-be1f-d57550cc96cc">Complete</TemplateStatus>
    <SubmitterId xmlns="4873beb7-5857-4685-be1f-d57550cc96cc" xsi:nil="true"/>
    <TPExecutable xmlns="4873beb7-5857-4685-be1f-d57550cc96cc" xsi:nil="true"/>
    <AssetType xmlns="4873beb7-5857-4685-be1f-d57550cc96cc">TP</AssetType>
    <CSXSubmissionDate xmlns="4873beb7-5857-4685-be1f-d57550cc96cc" xsi:nil="true"/>
    <CSXUpdate xmlns="4873beb7-5857-4685-be1f-d57550cc96cc">false</CSXUpdate>
    <ApprovalLog xmlns="4873beb7-5857-4685-be1f-d57550cc96cc" xsi:nil="true"/>
    <BugNumber xmlns="4873beb7-5857-4685-be1f-d57550cc96cc">91</BugNumber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TP010352479</AssetId>
    <TPLaunchHelpLink xmlns="4873beb7-5857-4685-be1f-d57550cc96cc" xsi:nil="true"/>
    <TPApplication xmlns="4873beb7-5857-4685-be1f-d57550cc96cc">PowerPoint</TPApplication>
    <IntlLocPriority xmlns="4873beb7-5857-4685-be1f-d57550cc96cc" xsi:nil="true"/>
    <IntlLangReviewer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IntlLangReview xmlns="4873beb7-5857-4685-be1f-d57550cc96cc" xsi:nil="true"/>
    <UAProjectedTotalWords xmlns="4873beb7-5857-4685-be1f-d57550cc96cc" xsi:nil="true"/>
    <OutputCachingOn xmlns="4873beb7-5857-4685-be1f-d57550cc96cc">false</OutputCachingOn>
    <AverageRating xmlns="4873beb7-5857-4685-be1f-d57550cc96cc" xsi:nil="true"/>
    <TPCommandLine xmlns="4873beb7-5857-4685-be1f-d57550cc96cc">{PP} /n {FilePath}</TPCommandLine>
    <TPAppVersion xmlns="4873beb7-5857-4685-be1f-d57550cc96cc">12</TPAppVersion>
    <APAuthor xmlns="4873beb7-5857-4685-be1f-d57550cc96cc">
      <UserInfo>
        <DisplayName>REDMOND\cynvey</DisplayName>
        <AccountId>191</AccountId>
        <AccountType/>
      </UserInfo>
    </APAuthor>
    <EditorialStatus xmlns="4873beb7-5857-4685-be1f-d57550cc96cc" xsi:nil="true"/>
    <TPLaunchHelpLinkType xmlns="4873beb7-5857-4685-be1f-d57550cc96cc">Template</TPLaunchHelpLinkType>
    <LastModifiedDateTime xmlns="4873beb7-5857-4685-be1f-d57550cc96cc" xsi:nil="true"/>
    <UACurrentWords xmlns="4873beb7-5857-4685-be1f-d57550cc96cc">0</UACurrentWords>
    <UALocRecommendation xmlns="4873beb7-5857-4685-be1f-d57550cc96cc">Localize</UALocRecommendation>
    <ArtSampleDocs xmlns="4873beb7-5857-4685-be1f-d57550cc96cc" xsi:nil="true"/>
    <UANotes xmlns="4873beb7-5857-4685-be1f-d57550cc96cc" xsi:nil="true"/>
    <ShowIn xmlns="4873beb7-5857-4685-be1f-d57550cc96cc" xsi:nil="true"/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117093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596B1C-92AC-41F9-8421-20FF8CE9AFDC}">
  <ds:schemaRefs>
    <ds:schemaRef ds:uri="4873beb7-5857-4685-be1f-d57550cc96c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6359F3-F14F-4B19-AC27-79DE2071F5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tf10352479</Template>
  <TotalTime>0</TotalTime>
  <Words>544</Words>
  <Application>Microsoft Office PowerPoint</Application>
  <PresentationFormat>Ekran Gösterisi (4:3)</PresentationFormat>
  <Paragraphs>44</Paragraphs>
  <Slides>8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Calibri</vt:lpstr>
      <vt:lpstr>Tw Cen MT</vt:lpstr>
      <vt:lpstr>Wingdings</vt:lpstr>
      <vt:lpstr>Wingdings 2</vt:lpstr>
      <vt:lpstr>tf10352479</vt:lpstr>
      <vt:lpstr>Advertisements as Language Teaching Materials: The Starbucks Sample</vt:lpstr>
      <vt:lpstr>PowerPoint Sunusu</vt:lpstr>
      <vt:lpstr>Body Copy </vt:lpstr>
      <vt:lpstr> </vt:lpstr>
      <vt:lpstr> </vt:lpstr>
      <vt:lpstr> </vt:lpstr>
      <vt:lpstr> </vt:lpstr>
      <vt:lpstr>How advertisement can be used for improving English language learning and teaching?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2018-03-14T17:33:08Z</dcterms:created>
  <dcterms:modified xsi:type="dcterms:W3CDTF">2022-01-18T05:10:27Z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ImageGenCounter">
    <vt:lpwstr>0</vt:lpwstr>
  </property>
  <property fmtid="{D5CDD505-2E9C-101B-9397-08002B2CF9AE}" pid="5" name="ViolationReportStatus">
    <vt:lpwstr>None</vt:lpwstr>
  </property>
  <property fmtid="{D5CDD505-2E9C-101B-9397-08002B2CF9AE}" pid="6" name="ImageGenStatus">
    <vt:lpwstr>0</vt:lpwstr>
  </property>
  <property fmtid="{D5CDD505-2E9C-101B-9397-08002B2CF9AE}" pid="7" name="Applications">
    <vt:lpwstr>79;#tpl120;#419;#zpp140;#65;#zpp120</vt:lpwstr>
  </property>
  <property fmtid="{D5CDD505-2E9C-101B-9397-08002B2CF9AE}" pid="8" name="PolicheckCounter">
    <vt:lpwstr>0</vt:lpwstr>
  </property>
  <property fmtid="{D5CDD505-2E9C-101B-9397-08002B2CF9AE}" pid="9" name="PolicheckStatus">
    <vt:lpwstr>0</vt:lpwstr>
  </property>
  <property fmtid="{D5CDD505-2E9C-101B-9397-08002B2CF9AE}" pid="10" name="APTrustLevel">
    <vt:r8>1</vt:r8>
  </property>
</Properties>
</file>