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952" r:id="rId4"/>
    <p:sldId id="953" r:id="rId5"/>
    <p:sldId id="954" r:id="rId6"/>
    <p:sldId id="940" r:id="rId7"/>
    <p:sldId id="955" r:id="rId8"/>
    <p:sldId id="939" r:id="rId9"/>
    <p:sldId id="274" r:id="rId10"/>
    <p:sldId id="278" r:id="rId11"/>
    <p:sldId id="264" r:id="rId12"/>
    <p:sldId id="266" r:id="rId13"/>
    <p:sldId id="268" r:id="rId14"/>
    <p:sldId id="956" r:id="rId15"/>
    <p:sldId id="957" r:id="rId16"/>
    <p:sldId id="958" r:id="rId17"/>
    <p:sldId id="941" r:id="rId18"/>
    <p:sldId id="946" r:id="rId19"/>
    <p:sldId id="942" r:id="rId20"/>
    <p:sldId id="933" r:id="rId21"/>
    <p:sldId id="935" r:id="rId22"/>
    <p:sldId id="934" r:id="rId23"/>
    <p:sldId id="949" r:id="rId24"/>
    <p:sldId id="948" r:id="rId25"/>
    <p:sldId id="950" r:id="rId26"/>
    <p:sldId id="944" r:id="rId27"/>
    <p:sldId id="943" r:id="rId28"/>
    <p:sldId id="945" r:id="rId29"/>
    <p:sldId id="960" r:id="rId30"/>
    <p:sldId id="931" r:id="rId31"/>
    <p:sldId id="932" r:id="rId32"/>
    <p:sldId id="936" r:id="rId33"/>
    <p:sldId id="89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spiron-2019" initials="I" lastIdx="1" clrIdx="0">
    <p:extLst>
      <p:ext uri="{19B8F6BF-5375-455C-9EA6-DF929625EA0E}">
        <p15:presenceInfo xmlns:p15="http://schemas.microsoft.com/office/powerpoint/2012/main" userId="Inspiron-2019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185" autoAdjust="0"/>
  </p:normalViewPr>
  <p:slideViewPr>
    <p:cSldViewPr snapToObjects="1" showGuides="1">
      <p:cViewPr varScale="1">
        <p:scale>
          <a:sx n="77" d="100"/>
          <a:sy n="77" d="100"/>
        </p:scale>
        <p:origin x="164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729B1-61C3-48CF-80DF-44B2C5084014}" type="datetimeFigureOut">
              <a:rPr lang="hr-HR" smtClean="0"/>
              <a:t>10.3.2020.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8FC86-7C41-45C8-84E1-EB53BD1B8568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79259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Zahvaliti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8FC86-7C41-45C8-84E1-EB53BD1B8568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78473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Izraditi stranicu</a:t>
            </a:r>
            <a:r>
              <a:rPr lang="hr-HR" baseline="0" dirty="0"/>
              <a:t> </a:t>
            </a:r>
            <a:r>
              <a:rPr lang="hr-HR" baseline="0" dirty="0" err="1"/>
              <a:t>eTwinning</a:t>
            </a:r>
            <a:r>
              <a:rPr lang="hr-HR" baseline="0" dirty="0"/>
              <a:t> ambasadori – predstaviti aktivnosti ambasadora – napraviti </a:t>
            </a:r>
            <a:r>
              <a:rPr lang="hr-HR" baseline="0" dirty="0" err="1"/>
              <a:t>Twinboard</a:t>
            </a:r>
            <a:r>
              <a:rPr lang="hr-HR" baseline="0" dirty="0"/>
              <a:t> s pitanjem – Predložite temu sljedeće radionice.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AA21A-C495-427B-9B79-8034694FB5F0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815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Kreirati Forum</a:t>
            </a:r>
            <a:r>
              <a:rPr lang="hr-HR" baseline="0" dirty="0"/>
              <a:t>sku temu Upoznajmo se!  - zamoliti svakog sudionika da se kratko predstavi, Otvoriti temu na </a:t>
            </a:r>
            <a:r>
              <a:rPr lang="hr-HR" baseline="0" dirty="0" err="1"/>
              <a:t>chatu</a:t>
            </a:r>
            <a:r>
              <a:rPr lang="hr-HR" baseline="0" dirty="0"/>
              <a:t> – Zašto je dobra komunikacija toliko bitna u </a:t>
            </a:r>
            <a:r>
              <a:rPr lang="hr-HR" baseline="0" dirty="0" err="1"/>
              <a:t>eTwinning</a:t>
            </a:r>
            <a:r>
              <a:rPr lang="hr-HR" baseline="0" dirty="0"/>
              <a:t> projektima?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AA21A-C495-427B-9B79-8034694FB5F0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922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8FC86-7C41-45C8-84E1-EB53BD1B8568}" type="slidenum">
              <a:rPr lang="hr-HR" smtClean="0"/>
              <a:t>13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9943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sz="1400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8FC86-7C41-45C8-84E1-EB53BD1B8568}" type="slidenum">
              <a:rPr lang="hr-HR" smtClean="0"/>
              <a:t>28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61933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62275"/>
            <a:ext cx="8229600" cy="4205064"/>
          </a:xfrm>
        </p:spPr>
        <p:txBody>
          <a:bodyPr vert="eaVer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736" y="1052735"/>
            <a:ext cx="2057400" cy="4896545"/>
          </a:xfrm>
        </p:spPr>
        <p:txBody>
          <a:bodyPr vert="eaVer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536" y="1052736"/>
            <a:ext cx="6019800" cy="4896544"/>
          </a:xfrm>
        </p:spPr>
        <p:txBody>
          <a:bodyPr vert="eaVer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514097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0FAAF5-E068-4FCE-8A8D-5162FD0D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188640"/>
            <a:ext cx="5997352" cy="93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9003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514097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0FAAF5-E068-4FCE-8A8D-5162FD0D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188640"/>
            <a:ext cx="5997352" cy="93610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9171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B9CB6-75BF-4419-BFA8-AB8FF00C3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3EF95-B014-4FFB-8E04-3F8FDF6B8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F38B3-EC9F-4A01-9566-85CBA183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76CFF-5685-4441-A05D-E9688E4E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17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98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96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1143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54363"/>
            <a:ext cx="4038600" cy="3196952"/>
          </a:xfrm>
        </p:spPr>
        <p:txBody>
          <a:bodyPr/>
          <a:lstStyle>
            <a:lvl1pPr>
              <a:defRPr sz="2800">
                <a:solidFill>
                  <a:schemeClr val="accent5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54363"/>
            <a:ext cx="4038600" cy="3196952"/>
          </a:xfrm>
        </p:spPr>
        <p:txBody>
          <a:bodyPr/>
          <a:lstStyle>
            <a:lvl1pPr>
              <a:defRPr sz="2800">
                <a:solidFill>
                  <a:schemeClr val="accent5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63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143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5722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096989"/>
            <a:ext cx="4040188" cy="2766293"/>
          </a:xfr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45722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096989"/>
            <a:ext cx="4041775" cy="2766293"/>
          </a:xfr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10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44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6456"/>
            <a:ext cx="8229600" cy="85875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37299"/>
            <a:ext cx="8229600" cy="340042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56793"/>
            <a:ext cx="5111750" cy="4020046"/>
          </a:xfrm>
        </p:spPr>
        <p:txBody>
          <a:bodyPr/>
          <a:lstStyle>
            <a:lvl1pPr>
              <a:defRPr sz="3200">
                <a:solidFill>
                  <a:schemeClr val="accent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18842"/>
            <a:ext cx="3008313" cy="3221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0087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96751"/>
            <a:ext cx="5486400" cy="35308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404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62275"/>
            <a:ext cx="8229600" cy="4205064"/>
          </a:xfrm>
        </p:spPr>
        <p:txBody>
          <a:bodyPr vert="eaVer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84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736" y="1052735"/>
            <a:ext cx="2057400" cy="4896545"/>
          </a:xfrm>
        </p:spPr>
        <p:txBody>
          <a:bodyPr vert="eaVer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536" y="1052736"/>
            <a:ext cx="6019800" cy="4896544"/>
          </a:xfrm>
        </p:spPr>
        <p:txBody>
          <a:bodyPr vert="eaVer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690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8F10-C82B-487D-8AAA-9D5EB8FA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9BB9A-9F98-462F-A13D-BE6BDA2C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AA199-7F09-FA49-B481-E8685DD530A1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820D9-D88C-4295-B1EA-AAB3E530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63E5E-D402-4667-8156-736FCEA5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0590-135A-A349-8E59-9E6F81FE9B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5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1143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54363"/>
            <a:ext cx="4038600" cy="3196952"/>
          </a:xfrm>
        </p:spPr>
        <p:txBody>
          <a:bodyPr/>
          <a:lstStyle>
            <a:lvl1pPr>
              <a:defRPr sz="2800">
                <a:solidFill>
                  <a:schemeClr val="accent5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54363"/>
            <a:ext cx="4038600" cy="3196952"/>
          </a:xfrm>
        </p:spPr>
        <p:txBody>
          <a:bodyPr/>
          <a:lstStyle>
            <a:lvl1pPr>
              <a:defRPr sz="2800">
                <a:solidFill>
                  <a:schemeClr val="accent5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143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5722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096989"/>
            <a:ext cx="4040188" cy="2766293"/>
          </a:xfr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45722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096989"/>
            <a:ext cx="4041775" cy="2766293"/>
          </a:xfr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1143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accent5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56793"/>
            <a:ext cx="5111750" cy="4020046"/>
          </a:xfrm>
        </p:spPr>
        <p:txBody>
          <a:bodyPr/>
          <a:lstStyle>
            <a:lvl1pPr>
              <a:defRPr sz="3200">
                <a:solidFill>
                  <a:schemeClr val="accent5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18842"/>
            <a:ext cx="3008313" cy="3221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5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96751"/>
            <a:ext cx="5486400" cy="35308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dirty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80E52-CE56-DE4E-955E-2CFE4B8C484E}" type="datetimeFigureOut">
              <a:rPr lang="en-US" smtClean="0"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F5D2F-DE0A-1640-B743-ADA2DA7D852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mpeu_PP_hr-2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546" y="0"/>
            <a:ext cx="911890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AA199-7F09-FA49-B481-E8685DD530A1}" type="datetimeFigureOut">
              <a:rPr lang="en-US" smtClean="0"/>
              <a:pPr/>
              <a:t>3/10/2020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10590-135A-A349-8E59-9E6F81FE9B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mpeu_PP_hr-2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46" y="0"/>
            <a:ext cx="9118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3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nswergarden.ch/" TargetMode="External"/><Relationship Id="rId2" Type="http://schemas.openxmlformats.org/officeDocument/2006/relationships/hyperlink" Target="https://biteable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ial.ly/" TargetMode="External"/><Relationship Id="rId2" Type="http://schemas.openxmlformats.org/officeDocument/2006/relationships/hyperlink" Target="https://biteable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ntl/hr/maps/about/mymaps/" TargetMode="External"/><Relationship Id="rId2" Type="http://schemas.openxmlformats.org/officeDocument/2006/relationships/hyperlink" Target="https://biteable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s://padlet.com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mgflip.com/" TargetMode="External"/><Relationship Id="rId2" Type="http://schemas.openxmlformats.org/officeDocument/2006/relationships/hyperlink" Target="https://biteable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biteable.com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peu_PP_h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055"/>
            <a:ext cx="9220200" cy="69210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44008" y="260648"/>
            <a:ext cx="4499992" cy="5616624"/>
          </a:xfrm>
        </p:spPr>
        <p:txBody>
          <a:bodyPr anchor="t">
            <a:normAutofit fontScale="90000"/>
          </a:bodyPr>
          <a:lstStyle/>
          <a:p>
            <a:pPr algn="l"/>
            <a:br>
              <a:rPr lang="hr-HR" sz="31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hr-HR" sz="3100" b="1" dirty="0">
                <a:solidFill>
                  <a:schemeClr val="bg1"/>
                </a:solidFill>
                <a:latin typeface="Arial"/>
                <a:cs typeface="Arial"/>
              </a:rPr>
              <a:t>       </a:t>
            </a:r>
            <a:br>
              <a:rPr lang="hr-HR" sz="31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hr-HR" sz="3100" b="1" dirty="0">
                <a:solidFill>
                  <a:schemeClr val="bg1"/>
                </a:solidFill>
                <a:latin typeface="Arial"/>
                <a:cs typeface="Arial"/>
              </a:rPr>
              <a:t>          </a:t>
            </a:r>
            <a:r>
              <a:rPr lang="hr-HR" sz="3100" b="1" dirty="0" err="1">
                <a:solidFill>
                  <a:schemeClr val="bg1"/>
                </a:solidFill>
                <a:latin typeface="Arial"/>
                <a:cs typeface="Arial"/>
              </a:rPr>
              <a:t>TwinSpace</a:t>
            </a:r>
            <a:br>
              <a:rPr lang="hr-HR" sz="3100" b="1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hr-HR" sz="3100" b="1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hr-HR" sz="3100" b="1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hr-HR" sz="2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hr-HR" sz="2000" b="1" dirty="0">
                <a:solidFill>
                  <a:schemeClr val="bg1"/>
                </a:solidFill>
                <a:cs typeface="Arial"/>
              </a:rPr>
              <a:t>Daniela </a:t>
            </a:r>
            <a:r>
              <a:rPr lang="hr-HR" sz="2000" b="1" dirty="0" err="1">
                <a:solidFill>
                  <a:schemeClr val="bg1"/>
                </a:solidFill>
                <a:cs typeface="Arial"/>
              </a:rPr>
              <a:t>Usmiani</a:t>
            </a:r>
            <a:br>
              <a:rPr lang="hr-HR" sz="2000" b="1" dirty="0">
                <a:solidFill>
                  <a:schemeClr val="bg1"/>
                </a:solidFill>
                <a:cs typeface="Arial"/>
              </a:rPr>
            </a:br>
            <a:br>
              <a:rPr lang="hr-HR" sz="2000" b="1" dirty="0">
                <a:solidFill>
                  <a:schemeClr val="bg1"/>
                </a:solidFill>
                <a:cs typeface="Arial"/>
              </a:rPr>
            </a:br>
            <a:r>
              <a:rPr lang="sv-SE" sz="2000" b="1" dirty="0">
                <a:solidFill>
                  <a:schemeClr val="bg1"/>
                </a:solidFill>
                <a:cs typeface="Arial"/>
              </a:rPr>
              <a:t>eTwinning ambasador</a:t>
            </a:r>
            <a:br>
              <a:rPr lang="sv-SE" sz="2000" b="1" dirty="0">
                <a:solidFill>
                  <a:schemeClr val="bg1"/>
                </a:solidFill>
                <a:cs typeface="Arial"/>
              </a:rPr>
            </a:br>
            <a:r>
              <a:rPr lang="sv-SE" sz="2000" b="1" dirty="0">
                <a:solidFill>
                  <a:schemeClr val="bg1"/>
                </a:solidFill>
                <a:cs typeface="Arial"/>
              </a:rPr>
              <a:t>                                                                                   </a:t>
            </a:r>
            <a:r>
              <a:rPr lang="hr-HR" sz="2000" b="1" dirty="0">
                <a:solidFill>
                  <a:schemeClr val="bg1"/>
                </a:solidFill>
                <a:cs typeface="Arial"/>
              </a:rPr>
              <a:t> </a:t>
            </a:r>
            <a:br>
              <a:rPr lang="hr-HR" sz="2000" b="1" dirty="0">
                <a:solidFill>
                  <a:schemeClr val="bg1"/>
                </a:solidFill>
                <a:cs typeface="Arial"/>
              </a:rPr>
            </a:br>
            <a:r>
              <a:rPr lang="hr-HR" sz="2000" b="1" dirty="0">
                <a:solidFill>
                  <a:schemeClr val="bg1"/>
                </a:solidFill>
                <a:cs typeface="Arial"/>
              </a:rPr>
              <a:t>                                     </a:t>
            </a:r>
            <a:br>
              <a:rPr lang="hr-HR" sz="2000" b="1" dirty="0">
                <a:solidFill>
                  <a:schemeClr val="bg1"/>
                </a:solidFill>
                <a:cs typeface="Arial"/>
              </a:rPr>
            </a:br>
            <a:br>
              <a:rPr lang="hr-HR" sz="2000" b="1" dirty="0">
                <a:solidFill>
                  <a:schemeClr val="bg1"/>
                </a:solidFill>
                <a:cs typeface="Arial"/>
              </a:rPr>
            </a:br>
            <a:br>
              <a:rPr lang="hr-HR" sz="2000" b="1" dirty="0">
                <a:solidFill>
                  <a:schemeClr val="bg1"/>
                </a:solidFill>
                <a:cs typeface="Arial"/>
              </a:rPr>
            </a:br>
            <a:br>
              <a:rPr lang="hr-HR" sz="2000" b="1" dirty="0">
                <a:solidFill>
                  <a:schemeClr val="bg1"/>
                </a:solidFill>
                <a:cs typeface="Arial"/>
              </a:rPr>
            </a:br>
            <a:r>
              <a:rPr lang="hr-HR" sz="2000" b="1" dirty="0" err="1">
                <a:solidFill>
                  <a:schemeClr val="bg1"/>
                </a:solidFill>
                <a:cs typeface="Arial"/>
              </a:rPr>
              <a:t>Webinar</a:t>
            </a:r>
            <a:r>
              <a:rPr lang="hr-HR" sz="2000" b="1" dirty="0">
                <a:solidFill>
                  <a:schemeClr val="bg1"/>
                </a:solidFill>
                <a:cs typeface="Arial"/>
              </a:rPr>
              <a:t>, 11th </a:t>
            </a:r>
            <a:r>
              <a:rPr lang="hr-HR" sz="2000" b="1" dirty="0" err="1">
                <a:solidFill>
                  <a:schemeClr val="bg1"/>
                </a:solidFill>
                <a:cs typeface="Arial"/>
              </a:rPr>
              <a:t>March</a:t>
            </a:r>
            <a:r>
              <a:rPr lang="hr-HR" sz="2000" b="1" dirty="0">
                <a:solidFill>
                  <a:schemeClr val="bg1"/>
                </a:solidFill>
                <a:cs typeface="Arial"/>
              </a:rPr>
              <a:t> 2020</a:t>
            </a:r>
            <a:br>
              <a:rPr lang="hr-HR" sz="1600" b="1" dirty="0">
                <a:solidFill>
                  <a:schemeClr val="bg1"/>
                </a:solidFill>
                <a:cs typeface="Arial"/>
              </a:rPr>
            </a:br>
            <a:br>
              <a:rPr lang="hr-HR" sz="1600" b="1" dirty="0">
                <a:solidFill>
                  <a:schemeClr val="bg1"/>
                </a:solidFill>
                <a:cs typeface="Arial"/>
              </a:rPr>
            </a:br>
            <a:br>
              <a:rPr lang="hr-HR" sz="2000" b="1" dirty="0">
                <a:solidFill>
                  <a:schemeClr val="bg1"/>
                </a:solidFill>
                <a:latin typeface="Arial"/>
                <a:cs typeface="Arial"/>
              </a:rPr>
            </a:br>
            <a:b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6916" y="548680"/>
            <a:ext cx="8229600" cy="858754"/>
          </a:xfrm>
        </p:spPr>
        <p:txBody>
          <a:bodyPr>
            <a:normAutofit/>
          </a:bodyPr>
          <a:lstStyle/>
          <a:p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Communication</a:t>
            </a:r>
            <a:endParaRPr lang="hr-HR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3400423"/>
          </a:xfrm>
        </p:spPr>
        <p:txBody>
          <a:bodyPr/>
          <a:lstStyle/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Very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important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during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eTwinning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project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Main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part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every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partnership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can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be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part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planning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process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or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as a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part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activity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2328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54022"/>
            <a:ext cx="8229600" cy="858754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Chat &amp; Forum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400423"/>
          </a:xfrm>
        </p:spPr>
        <p:txBody>
          <a:bodyPr/>
          <a:lstStyle/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Communication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tools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introduction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TwinSpace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members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discussion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planning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activities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01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58754"/>
          </a:xfrm>
        </p:spPr>
        <p:txBody>
          <a:bodyPr>
            <a:normAutofit/>
          </a:bodyPr>
          <a:lstStyle/>
          <a:p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Online </a:t>
            </a: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meetings</a:t>
            </a:r>
            <a:endParaRPr lang="hr-HR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400423"/>
          </a:xfrm>
        </p:spPr>
        <p:txBody>
          <a:bodyPr/>
          <a:lstStyle/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videoconferences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- Adobe Connect</a:t>
            </a:r>
          </a:p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great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for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introduction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planning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activities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good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for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motivation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–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we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can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see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each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other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students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8104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Arrow Connector 30">
            <a:extLst>
              <a:ext uri="{FF2B5EF4-FFF2-40B4-BE49-F238E27FC236}">
                <a16:creationId xmlns:a16="http://schemas.microsoft.com/office/drawing/2014/main" id="{84AF85DE-C9AE-4896-A687-1399F0244A9E}"/>
              </a:ext>
            </a:extLst>
          </p:cNvPr>
          <p:cNvCxnSpPr>
            <a:cxnSpLocks/>
            <a:endCxn id="62" idx="1"/>
          </p:cNvCxnSpPr>
          <p:nvPr/>
        </p:nvCxnSpPr>
        <p:spPr>
          <a:xfrm flipV="1">
            <a:off x="2883760" y="3725003"/>
            <a:ext cx="2483149" cy="57712"/>
          </a:xfrm>
          <a:prstGeom prst="straightConnector1">
            <a:avLst/>
          </a:prstGeom>
          <a:noFill/>
          <a:ln w="15875" cap="flat" cmpd="sng" algn="ctr">
            <a:solidFill>
              <a:sysClr val="window" lastClr="FFFFFF">
                <a:lumMod val="65000"/>
              </a:sysClr>
            </a:solidFill>
            <a:prstDash val="sysDot"/>
            <a:tailEnd type="triangle" w="lg" len="med"/>
          </a:ln>
          <a:effectLst/>
        </p:spPr>
      </p:cxnSp>
      <p:cxnSp>
        <p:nvCxnSpPr>
          <p:cNvPr id="2" name="Straight Arrow Connector 21">
            <a:extLst>
              <a:ext uri="{FF2B5EF4-FFF2-40B4-BE49-F238E27FC236}">
                <a16:creationId xmlns:a16="http://schemas.microsoft.com/office/drawing/2014/main" id="{5841B4BA-F5BF-4979-A64B-87B5D2FA5A60}"/>
              </a:ext>
            </a:extLst>
          </p:cNvPr>
          <p:cNvCxnSpPr>
            <a:cxnSpLocks/>
            <a:stCxn id="12" idx="0"/>
            <a:endCxn id="14" idx="3"/>
          </p:cNvCxnSpPr>
          <p:nvPr/>
        </p:nvCxnSpPr>
        <p:spPr>
          <a:xfrm flipV="1">
            <a:off x="2905456" y="3071783"/>
            <a:ext cx="1735020" cy="398535"/>
          </a:xfrm>
          <a:prstGeom prst="straightConnector1">
            <a:avLst/>
          </a:prstGeom>
          <a:noFill/>
          <a:ln w="15875" cap="flat" cmpd="sng" algn="ctr">
            <a:solidFill>
              <a:sysClr val="window" lastClr="FFFFFF">
                <a:lumMod val="65000"/>
              </a:sysClr>
            </a:solidFill>
            <a:prstDash val="sysDot"/>
            <a:tailEnd type="triangle" w="lg" len="med"/>
          </a:ln>
          <a:effectLst/>
        </p:spPr>
      </p:cxnSp>
      <p:cxnSp>
        <p:nvCxnSpPr>
          <p:cNvPr id="3" name="Straight Arrow Connector 24">
            <a:extLst>
              <a:ext uri="{FF2B5EF4-FFF2-40B4-BE49-F238E27FC236}">
                <a16:creationId xmlns:a16="http://schemas.microsoft.com/office/drawing/2014/main" id="{013FAF43-1258-42AC-9492-D6B307111D94}"/>
              </a:ext>
            </a:extLst>
          </p:cNvPr>
          <p:cNvCxnSpPr>
            <a:cxnSpLocks/>
            <a:stCxn id="12" idx="0"/>
            <a:endCxn id="15" idx="3"/>
          </p:cNvCxnSpPr>
          <p:nvPr/>
        </p:nvCxnSpPr>
        <p:spPr>
          <a:xfrm flipV="1">
            <a:off x="2905456" y="3272332"/>
            <a:ext cx="4124482" cy="197986"/>
          </a:xfrm>
          <a:prstGeom prst="straightConnector1">
            <a:avLst/>
          </a:prstGeom>
          <a:noFill/>
          <a:ln w="15875" cap="flat" cmpd="sng" algn="ctr">
            <a:solidFill>
              <a:sysClr val="window" lastClr="FFFFFF">
                <a:lumMod val="65000"/>
              </a:sysClr>
            </a:solidFill>
            <a:prstDash val="sysDot"/>
            <a:tailEnd type="triangle" w="lg" len="med"/>
          </a:ln>
          <a:effectLst/>
        </p:spPr>
      </p:cxnSp>
      <p:cxnSp>
        <p:nvCxnSpPr>
          <p:cNvPr id="4" name="Straight Arrow Connector 27">
            <a:extLst>
              <a:ext uri="{FF2B5EF4-FFF2-40B4-BE49-F238E27FC236}">
                <a16:creationId xmlns:a16="http://schemas.microsoft.com/office/drawing/2014/main" id="{96397F24-2E17-426F-9ACE-681E989CA9E1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737799" y="4286301"/>
            <a:ext cx="4373756" cy="436849"/>
          </a:xfrm>
          <a:prstGeom prst="straightConnector1">
            <a:avLst/>
          </a:prstGeom>
          <a:noFill/>
          <a:ln w="15875" cap="flat" cmpd="sng" algn="ctr">
            <a:solidFill>
              <a:sysClr val="window" lastClr="FFFFFF">
                <a:lumMod val="65000"/>
              </a:sysClr>
            </a:solidFill>
            <a:prstDash val="sysDot"/>
            <a:tailEnd type="triangle" w="lg" len="med"/>
          </a:ln>
          <a:effectLst/>
        </p:spPr>
      </p:cxnSp>
      <p:cxnSp>
        <p:nvCxnSpPr>
          <p:cNvPr id="5" name="Straight Arrow Connector 30">
            <a:extLst>
              <a:ext uri="{FF2B5EF4-FFF2-40B4-BE49-F238E27FC236}">
                <a16:creationId xmlns:a16="http://schemas.microsoft.com/office/drawing/2014/main" id="{F516BA4D-6038-4665-B38D-13C8D748F6FE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2905456" y="3853440"/>
            <a:ext cx="1174342" cy="1220307"/>
          </a:xfrm>
          <a:prstGeom prst="straightConnector1">
            <a:avLst/>
          </a:prstGeom>
          <a:noFill/>
          <a:ln w="15875" cap="flat" cmpd="sng" algn="ctr">
            <a:solidFill>
              <a:sysClr val="window" lastClr="FFFFFF">
                <a:lumMod val="65000"/>
              </a:sysClr>
            </a:solidFill>
            <a:prstDash val="sysDot"/>
            <a:tailEnd type="triangle" w="lg" len="med"/>
          </a:ln>
          <a:effectLst/>
        </p:spPr>
      </p:cxnSp>
      <p:sp>
        <p:nvSpPr>
          <p:cNvPr id="6" name="Oval 7">
            <a:extLst>
              <a:ext uri="{FF2B5EF4-FFF2-40B4-BE49-F238E27FC236}">
                <a16:creationId xmlns:a16="http://schemas.microsoft.com/office/drawing/2014/main" id="{2BE62EAF-D028-441F-BFF2-95D35052B186}"/>
              </a:ext>
            </a:extLst>
          </p:cNvPr>
          <p:cNvSpPr/>
          <p:nvPr/>
        </p:nvSpPr>
        <p:spPr>
          <a:xfrm>
            <a:off x="1341269" y="2204864"/>
            <a:ext cx="2867782" cy="2940137"/>
          </a:xfrm>
          <a:prstGeom prst="ellipse">
            <a:avLst/>
          </a:prstGeom>
          <a:solidFill>
            <a:srgbClr val="0DD2D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C6125A30-BF58-4E55-AA7E-D0AB4359E7F0}"/>
              </a:ext>
            </a:extLst>
          </p:cNvPr>
          <p:cNvSpPr/>
          <p:nvPr/>
        </p:nvSpPr>
        <p:spPr>
          <a:xfrm>
            <a:off x="133490" y="2930308"/>
            <a:ext cx="1920581" cy="1969038"/>
          </a:xfrm>
          <a:prstGeom prst="ellipse">
            <a:avLst/>
          </a:prstGeom>
          <a:solidFill>
            <a:sysClr val="window" lastClr="FFFFFF"/>
          </a:solidFill>
          <a:ln w="63500" cap="flat" cmpd="sng" algn="ctr">
            <a:solidFill>
              <a:srgbClr val="0DD2D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7C6A483-DEAB-4152-BA18-761695B00A38}"/>
              </a:ext>
            </a:extLst>
          </p:cNvPr>
          <p:cNvSpPr txBox="1"/>
          <p:nvPr/>
        </p:nvSpPr>
        <p:spPr>
          <a:xfrm>
            <a:off x="80623" y="4106205"/>
            <a:ext cx="1959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latinLnBrk="1"/>
            <a:r>
              <a:rPr lang="hr-HR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Web </a:t>
            </a:r>
            <a:r>
              <a:rPr lang="hr-HR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tools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6853E96A-49DA-4FBF-B0F3-1794B7DF2186}"/>
              </a:ext>
            </a:extLst>
          </p:cNvPr>
          <p:cNvSpPr txBox="1"/>
          <p:nvPr/>
        </p:nvSpPr>
        <p:spPr>
          <a:xfrm>
            <a:off x="2004605" y="3470318"/>
            <a:ext cx="1801702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 latinLnBrk="1"/>
            <a:r>
              <a:rPr lang="hr-HR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lessons</a:t>
            </a:r>
            <a:r>
              <a:rPr lang="hr-HR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hr-HR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eTwinning</a:t>
            </a:r>
            <a:r>
              <a:rPr lang="hr-HR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r-HR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projects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2DC69BD6-3975-4650-A3A9-4E513BFF7D62}"/>
              </a:ext>
            </a:extLst>
          </p:cNvPr>
          <p:cNvSpPr/>
          <p:nvPr/>
        </p:nvSpPr>
        <p:spPr>
          <a:xfrm>
            <a:off x="4369526" y="1581527"/>
            <a:ext cx="1850165" cy="1745943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Oval 17">
            <a:extLst>
              <a:ext uri="{FF2B5EF4-FFF2-40B4-BE49-F238E27FC236}">
                <a16:creationId xmlns:a16="http://schemas.microsoft.com/office/drawing/2014/main" id="{9B773850-88AF-4F8F-95B6-6EA5C3510D5E}"/>
              </a:ext>
            </a:extLst>
          </p:cNvPr>
          <p:cNvSpPr/>
          <p:nvPr/>
        </p:nvSpPr>
        <p:spPr>
          <a:xfrm>
            <a:off x="6805011" y="1966465"/>
            <a:ext cx="1535900" cy="1529918"/>
          </a:xfrm>
          <a:prstGeom prst="ellipse">
            <a:avLst/>
          </a:prstGeom>
          <a:solidFill>
            <a:sysClr val="window" lastClr="FFFFFF"/>
          </a:solidFill>
          <a:ln w="635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Oval 18">
            <a:extLst>
              <a:ext uri="{FF2B5EF4-FFF2-40B4-BE49-F238E27FC236}">
                <a16:creationId xmlns:a16="http://schemas.microsoft.com/office/drawing/2014/main" id="{9E3522C8-BB10-403E-BE79-4B943E6A7EFA}"/>
              </a:ext>
            </a:extLst>
          </p:cNvPr>
          <p:cNvSpPr/>
          <p:nvPr/>
        </p:nvSpPr>
        <p:spPr>
          <a:xfrm>
            <a:off x="3871258" y="4875124"/>
            <a:ext cx="1424003" cy="1356286"/>
          </a:xfrm>
          <a:prstGeom prst="ellipse">
            <a:avLst/>
          </a:prstGeom>
          <a:solidFill>
            <a:sysClr val="window" lastClr="FFFFFF"/>
          </a:solidFill>
          <a:ln w="635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Oval 19">
            <a:extLst>
              <a:ext uri="{FF2B5EF4-FFF2-40B4-BE49-F238E27FC236}">
                <a16:creationId xmlns:a16="http://schemas.microsoft.com/office/drawing/2014/main" id="{6D51ACBF-6462-4266-BB5C-754B0AB00536}"/>
              </a:ext>
            </a:extLst>
          </p:cNvPr>
          <p:cNvSpPr/>
          <p:nvPr/>
        </p:nvSpPr>
        <p:spPr>
          <a:xfrm>
            <a:off x="7046043" y="4022770"/>
            <a:ext cx="1949515" cy="1854502"/>
          </a:xfrm>
          <a:prstGeom prst="ellipse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9A8A01FB-EC93-48AA-845F-7F41BF04BA5F}"/>
              </a:ext>
            </a:extLst>
          </p:cNvPr>
          <p:cNvSpPr>
            <a:spLocks noChangeAspect="1"/>
          </p:cNvSpPr>
          <p:nvPr/>
        </p:nvSpPr>
        <p:spPr>
          <a:xfrm>
            <a:off x="2383893" y="2642814"/>
            <a:ext cx="782533" cy="808977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37">
            <a:extLst>
              <a:ext uri="{FF2B5EF4-FFF2-40B4-BE49-F238E27FC236}">
                <a16:creationId xmlns:a16="http://schemas.microsoft.com/office/drawing/2014/main" id="{4394551B-2913-4CC1-B19F-EFC7459F681A}"/>
              </a:ext>
            </a:extLst>
          </p:cNvPr>
          <p:cNvSpPr txBox="1"/>
          <p:nvPr/>
        </p:nvSpPr>
        <p:spPr>
          <a:xfrm>
            <a:off x="7111555" y="4369207"/>
            <a:ext cx="195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latinLnBrk="1"/>
            <a:r>
              <a:rPr lang="hr-HR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Presentation</a:t>
            </a:r>
            <a:endParaRPr lang="hr-HR" altLang="ko-KR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 defTabSz="914400" latinLnBrk="1"/>
            <a:r>
              <a:rPr lang="hr-HR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E- </a:t>
            </a:r>
            <a:r>
              <a:rPr lang="hr-HR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publication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1BAD94FD-D831-407B-B233-9A541D5351CA}"/>
              </a:ext>
            </a:extLst>
          </p:cNvPr>
          <p:cNvSpPr/>
          <p:nvPr/>
        </p:nvSpPr>
        <p:spPr>
          <a:xfrm rot="2700000">
            <a:off x="1282586" y="3443493"/>
            <a:ext cx="353926" cy="618908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0DD2D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AE411503-39CF-41B8-84CF-A49FFE69F4E3}"/>
              </a:ext>
            </a:extLst>
          </p:cNvPr>
          <p:cNvSpPr/>
          <p:nvPr/>
        </p:nvSpPr>
        <p:spPr>
          <a:xfrm rot="755413">
            <a:off x="7318994" y="2185349"/>
            <a:ext cx="581049" cy="35048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0DD2D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0B8B4960-BE2E-4998-8CBE-44F464A5FF70}"/>
              </a:ext>
            </a:extLst>
          </p:cNvPr>
          <p:cNvSpPr/>
          <p:nvPr/>
        </p:nvSpPr>
        <p:spPr>
          <a:xfrm rot="18967700">
            <a:off x="767305" y="3079272"/>
            <a:ext cx="303718" cy="558248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0DD2D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0C6D81D2-1635-4B89-A637-1BD2065B8FF2}"/>
              </a:ext>
            </a:extLst>
          </p:cNvPr>
          <p:cNvSpPr/>
          <p:nvPr/>
        </p:nvSpPr>
        <p:spPr>
          <a:xfrm rot="4665279">
            <a:off x="549224" y="3601054"/>
            <a:ext cx="353926" cy="618908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0DD2D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5FBC242B-E680-4C71-A470-5C0E24D6DE92}"/>
              </a:ext>
            </a:extLst>
          </p:cNvPr>
          <p:cNvSpPr/>
          <p:nvPr/>
        </p:nvSpPr>
        <p:spPr>
          <a:xfrm rot="691108" flipH="1">
            <a:off x="7742000" y="5200894"/>
            <a:ext cx="557601" cy="483316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0DD2D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7">
            <a:extLst>
              <a:ext uri="{FF2B5EF4-FFF2-40B4-BE49-F238E27FC236}">
                <a16:creationId xmlns:a16="http://schemas.microsoft.com/office/drawing/2014/main" id="{92A2FC95-761E-4C98-BB8D-68FB488C8A6A}"/>
              </a:ext>
            </a:extLst>
          </p:cNvPr>
          <p:cNvSpPr txBox="1"/>
          <p:nvPr/>
        </p:nvSpPr>
        <p:spPr>
          <a:xfrm>
            <a:off x="6684436" y="2605343"/>
            <a:ext cx="185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latinLnBrk="1"/>
            <a:r>
              <a:rPr lang="hr-HR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collaboration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TextBox 37">
            <a:extLst>
              <a:ext uri="{FF2B5EF4-FFF2-40B4-BE49-F238E27FC236}">
                <a16:creationId xmlns:a16="http://schemas.microsoft.com/office/drawing/2014/main" id="{3695565E-CD7E-49C7-A492-386C9C87E2FA}"/>
              </a:ext>
            </a:extLst>
          </p:cNvPr>
          <p:cNvSpPr txBox="1"/>
          <p:nvPr/>
        </p:nvSpPr>
        <p:spPr>
          <a:xfrm>
            <a:off x="4538873" y="2060702"/>
            <a:ext cx="1549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latinLnBrk="1"/>
            <a:r>
              <a:rPr lang="hr-HR" altLang="ko-K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feedback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Rectangle 7">
            <a:extLst>
              <a:ext uri="{FF2B5EF4-FFF2-40B4-BE49-F238E27FC236}">
                <a16:creationId xmlns:a16="http://schemas.microsoft.com/office/drawing/2014/main" id="{FA81C730-CFA0-4348-89E6-52D154E40AC1}"/>
              </a:ext>
            </a:extLst>
          </p:cNvPr>
          <p:cNvSpPr/>
          <p:nvPr/>
        </p:nvSpPr>
        <p:spPr>
          <a:xfrm rot="21008300">
            <a:off x="5048871" y="1671774"/>
            <a:ext cx="429429" cy="38508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0DD2D9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4" name="TextBox 37">
            <a:extLst>
              <a:ext uri="{FF2B5EF4-FFF2-40B4-BE49-F238E27FC236}">
                <a16:creationId xmlns:a16="http://schemas.microsoft.com/office/drawing/2014/main" id="{7B854BA9-06E1-460E-BEC1-69BC67101FBA}"/>
              </a:ext>
            </a:extLst>
          </p:cNvPr>
          <p:cNvSpPr txBox="1"/>
          <p:nvPr/>
        </p:nvSpPr>
        <p:spPr>
          <a:xfrm>
            <a:off x="3813725" y="5334906"/>
            <a:ext cx="1549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latinLnBrk="1"/>
            <a:r>
              <a:rPr lang="hr-HR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monitoring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6" name="Block Arc 41">
            <a:extLst>
              <a:ext uri="{FF2B5EF4-FFF2-40B4-BE49-F238E27FC236}">
                <a16:creationId xmlns:a16="http://schemas.microsoft.com/office/drawing/2014/main" id="{BA7BEF26-6694-473B-A581-706121B19785}"/>
              </a:ext>
            </a:extLst>
          </p:cNvPr>
          <p:cNvSpPr/>
          <p:nvPr/>
        </p:nvSpPr>
        <p:spPr>
          <a:xfrm rot="3190437">
            <a:off x="4417783" y="5811852"/>
            <a:ext cx="330953" cy="340021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rgbClr val="0DD2D9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9" name="Rezervirano mjesto sadržaja 2">
            <a:extLst>
              <a:ext uri="{FF2B5EF4-FFF2-40B4-BE49-F238E27FC236}">
                <a16:creationId xmlns:a16="http://schemas.microsoft.com/office/drawing/2014/main" id="{ABE5E423-B568-414D-92E9-C7AC1E372B74}"/>
              </a:ext>
            </a:extLst>
          </p:cNvPr>
          <p:cNvSpPr txBox="1">
            <a:spLocks/>
          </p:cNvSpPr>
          <p:nvPr/>
        </p:nvSpPr>
        <p:spPr>
          <a:xfrm>
            <a:off x="457200" y="836712"/>
            <a:ext cx="8229600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Web </a:t>
            </a: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tools</a:t>
            </a:r>
            <a:endParaRPr lang="hr-HR" sz="3600" dirty="0"/>
          </a:p>
        </p:txBody>
      </p:sp>
      <p:sp>
        <p:nvSpPr>
          <p:cNvPr id="62" name="Oval 18">
            <a:extLst>
              <a:ext uri="{FF2B5EF4-FFF2-40B4-BE49-F238E27FC236}">
                <a16:creationId xmlns:a16="http://schemas.microsoft.com/office/drawing/2014/main" id="{CCBCA12E-A6A4-4C07-BF3C-6B13FB8C5B32}"/>
              </a:ext>
            </a:extLst>
          </p:cNvPr>
          <p:cNvSpPr/>
          <p:nvPr/>
        </p:nvSpPr>
        <p:spPr>
          <a:xfrm>
            <a:off x="5134446" y="3501008"/>
            <a:ext cx="1587357" cy="1529535"/>
          </a:xfrm>
          <a:prstGeom prst="ellipse">
            <a:avLst/>
          </a:prstGeom>
          <a:solidFill>
            <a:sysClr val="window" lastClr="FFFFFF"/>
          </a:solidFill>
          <a:ln w="635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3" name="TextBox 37">
            <a:extLst>
              <a:ext uri="{FF2B5EF4-FFF2-40B4-BE49-F238E27FC236}">
                <a16:creationId xmlns:a16="http://schemas.microsoft.com/office/drawing/2014/main" id="{A9A8A4DD-EAA5-462D-8885-F18CFCC4C3F8}"/>
              </a:ext>
            </a:extLst>
          </p:cNvPr>
          <p:cNvSpPr txBox="1"/>
          <p:nvPr/>
        </p:nvSpPr>
        <p:spPr>
          <a:xfrm>
            <a:off x="4987809" y="3951794"/>
            <a:ext cx="1843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latinLnBrk="1"/>
            <a:r>
              <a:rPr lang="hr-HR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r-HR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improvement</a:t>
            </a:r>
            <a:r>
              <a:rPr lang="hr-HR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r-HR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of</a:t>
            </a:r>
            <a:r>
              <a:rPr lang="hr-HR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r-HR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the</a:t>
            </a:r>
            <a:r>
              <a:rPr lang="hr-HR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r-HR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teaching</a:t>
            </a:r>
            <a:r>
              <a:rPr lang="hr-HR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hr-HR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methods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9" name="Frame 17">
            <a:extLst>
              <a:ext uri="{FF2B5EF4-FFF2-40B4-BE49-F238E27FC236}">
                <a16:creationId xmlns:a16="http://schemas.microsoft.com/office/drawing/2014/main" id="{EF777F03-12E4-4A77-99C2-D1FA24051323}"/>
              </a:ext>
            </a:extLst>
          </p:cNvPr>
          <p:cNvSpPr/>
          <p:nvPr/>
        </p:nvSpPr>
        <p:spPr>
          <a:xfrm rot="20820355">
            <a:off x="5762703" y="3688176"/>
            <a:ext cx="347025" cy="34702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0DD2D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44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2" grpId="0"/>
      <p:bldP spid="14" grpId="0" animBg="1"/>
      <p:bldP spid="15" grpId="0" animBg="1"/>
      <p:bldP spid="16" grpId="0" animBg="1"/>
      <p:bldP spid="17" grpId="0" animBg="1"/>
      <p:bldP spid="18" grpId="0" animBg="1"/>
      <p:bldP spid="22" grpId="0"/>
      <p:bldP spid="25" grpId="0" animBg="1"/>
      <p:bldP spid="26" grpId="0" animBg="1"/>
      <p:bldP spid="28" grpId="0" animBg="1"/>
      <p:bldP spid="36" grpId="0" animBg="1"/>
      <p:bldP spid="38" grpId="0" animBg="1"/>
      <p:bldP spid="39" grpId="0"/>
      <p:bldP spid="40" grpId="0"/>
      <p:bldP spid="45" grpId="0" animBg="1"/>
      <p:bldP spid="54" grpId="0"/>
      <p:bldP spid="56" grpId="0" animBg="1"/>
      <p:bldP spid="62" grpId="0" animBg="1"/>
      <p:bldP spid="63" grpId="0"/>
      <p:bldP spid="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lika 18">
            <a:extLst>
              <a:ext uri="{FF2B5EF4-FFF2-40B4-BE49-F238E27FC236}">
                <a16:creationId xmlns:a16="http://schemas.microsoft.com/office/drawing/2014/main" id="{1D2B6A4A-5E61-4BAB-8E26-387CA760F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3519968"/>
            <a:ext cx="1582409" cy="888786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B9940B16-AFA7-4C6E-A3DC-B66FB7759F3D}"/>
              </a:ext>
            </a:extLst>
          </p:cNvPr>
          <p:cNvGrpSpPr/>
          <p:nvPr/>
        </p:nvGrpSpPr>
        <p:grpSpPr>
          <a:xfrm>
            <a:off x="6084168" y="908720"/>
            <a:ext cx="2952328" cy="5173825"/>
            <a:chOff x="5432494" y="626785"/>
            <a:chExt cx="3241222" cy="5576590"/>
          </a:xfrm>
        </p:grpSpPr>
        <p:sp>
          <p:nvSpPr>
            <p:cNvPr id="10" name="Block Arc 3">
              <a:extLst>
                <a:ext uri="{FF2B5EF4-FFF2-40B4-BE49-F238E27FC236}">
                  <a16:creationId xmlns:a16="http://schemas.microsoft.com/office/drawing/2014/main" id="{BA8109E5-584B-4851-A2D4-8987AD14BA02}"/>
                </a:ext>
              </a:extLst>
            </p:cNvPr>
            <p:cNvSpPr/>
            <p:nvPr/>
          </p:nvSpPr>
          <p:spPr>
            <a:xfrm rot="5400000">
              <a:off x="5432494" y="2432627"/>
              <a:ext cx="3002400" cy="3002400"/>
            </a:xfrm>
            <a:prstGeom prst="blockArc">
              <a:avLst>
                <a:gd name="adj1" fmla="val 10735117"/>
                <a:gd name="adj2" fmla="val 16074287"/>
                <a:gd name="adj3" fmla="val 25807"/>
              </a:avLst>
            </a:prstGeom>
            <a:gradFill flip="none" rotWithShape="1">
              <a:gsLst>
                <a:gs pos="0">
                  <a:srgbClr val="1ED0A6"/>
                </a:gs>
                <a:gs pos="100000">
                  <a:srgbClr val="1ED0A6">
                    <a:lumMod val="7500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3A3D950D-999A-453A-9097-24FD16AAB693}"/>
                </a:ext>
              </a:extLst>
            </p:cNvPr>
            <p:cNvSpPr/>
            <p:nvPr/>
          </p:nvSpPr>
          <p:spPr>
            <a:xfrm>
              <a:off x="7660182" y="3855008"/>
              <a:ext cx="781200" cy="2348367"/>
            </a:xfrm>
            <a:prstGeom prst="rect">
              <a:avLst/>
            </a:prstGeom>
            <a:gradFill flip="none" rotWithShape="1">
              <a:gsLst>
                <a:gs pos="37500">
                  <a:srgbClr val="1ED0A6"/>
                </a:gs>
                <a:gs pos="0">
                  <a:srgbClr val="1ED0A6"/>
                </a:gs>
                <a:gs pos="100000">
                  <a:srgbClr val="1ED0A6">
                    <a:lumMod val="75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Block Arc 3">
              <a:extLst>
                <a:ext uri="{FF2B5EF4-FFF2-40B4-BE49-F238E27FC236}">
                  <a16:creationId xmlns:a16="http://schemas.microsoft.com/office/drawing/2014/main" id="{7E893BE9-F59A-40EA-8177-09AF546C2CB9}"/>
                </a:ext>
              </a:extLst>
            </p:cNvPr>
            <p:cNvSpPr/>
            <p:nvPr/>
          </p:nvSpPr>
          <p:spPr>
            <a:xfrm rot="10800000">
              <a:off x="6568167" y="626785"/>
              <a:ext cx="2105549" cy="4800940"/>
            </a:xfrm>
            <a:custGeom>
              <a:avLst/>
              <a:gdLst/>
              <a:ahLst/>
              <a:cxnLst/>
              <a:rect l="l" t="t" r="r" b="b"/>
              <a:pathLst>
                <a:path w="2105549" h="4800940">
                  <a:moveTo>
                    <a:pt x="1010388" y="1501213"/>
                  </a:moveTo>
                  <a:lnTo>
                    <a:pt x="232767" y="1501213"/>
                  </a:lnTo>
                  <a:cubicBezTo>
                    <a:pt x="232767" y="1037585"/>
                    <a:pt x="446990" y="599968"/>
                    <a:pt x="813157" y="315587"/>
                  </a:cubicBezTo>
                  <a:cubicBezTo>
                    <a:pt x="1179324" y="31205"/>
                    <a:pt x="1656348" y="-68031"/>
                    <a:pt x="2105549" y="46728"/>
                  </a:cubicBezTo>
                  <a:lnTo>
                    <a:pt x="1913069" y="800151"/>
                  </a:lnTo>
                  <a:cubicBezTo>
                    <a:pt x="1696554" y="744837"/>
                    <a:pt x="1466629" y="792669"/>
                    <a:pt x="1290136" y="929741"/>
                  </a:cubicBezTo>
                  <a:cubicBezTo>
                    <a:pt x="1113644" y="1066813"/>
                    <a:pt x="1010388" y="1277744"/>
                    <a:pt x="1010388" y="1501213"/>
                  </a:cubicBezTo>
                  <a:close/>
                  <a:moveTo>
                    <a:pt x="1013533" y="3726917"/>
                  </a:moveTo>
                  <a:lnTo>
                    <a:pt x="232333" y="3726917"/>
                  </a:lnTo>
                  <a:lnTo>
                    <a:pt x="232333" y="1501328"/>
                  </a:lnTo>
                  <a:lnTo>
                    <a:pt x="1013533" y="1501328"/>
                  </a:lnTo>
                  <a:close/>
                  <a:moveTo>
                    <a:pt x="622933" y="4800940"/>
                  </a:moveTo>
                  <a:lnTo>
                    <a:pt x="0" y="3726918"/>
                  </a:lnTo>
                  <a:lnTo>
                    <a:pt x="1245866" y="3726918"/>
                  </a:lnTo>
                  <a:close/>
                </a:path>
              </a:pathLst>
            </a:custGeom>
            <a:solidFill>
              <a:srgbClr val="00BDF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Block Arc 6">
              <a:extLst>
                <a:ext uri="{FF2B5EF4-FFF2-40B4-BE49-F238E27FC236}">
                  <a16:creationId xmlns:a16="http://schemas.microsoft.com/office/drawing/2014/main" id="{E79E5B5D-99CD-42ED-9EE1-208091CF2B2A}"/>
                </a:ext>
              </a:extLst>
            </p:cNvPr>
            <p:cNvSpPr/>
            <p:nvPr/>
          </p:nvSpPr>
          <p:spPr>
            <a:xfrm rot="17100000">
              <a:off x="5432494" y="2432625"/>
              <a:ext cx="3002400" cy="3002400"/>
            </a:xfrm>
            <a:prstGeom prst="blockArc">
              <a:avLst>
                <a:gd name="adj1" fmla="val 10815410"/>
                <a:gd name="adj2" fmla="val 13831376"/>
                <a:gd name="adj3" fmla="val 26044"/>
              </a:avLst>
            </a:prstGeom>
            <a:solidFill>
              <a:srgbClr val="1ED0A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Block Arc 7">
              <a:extLst>
                <a:ext uri="{FF2B5EF4-FFF2-40B4-BE49-F238E27FC236}">
                  <a16:creationId xmlns:a16="http://schemas.microsoft.com/office/drawing/2014/main" id="{3CD8A424-8756-4E9E-B8FD-B75D8EE13192}"/>
                </a:ext>
              </a:extLst>
            </p:cNvPr>
            <p:cNvSpPr/>
            <p:nvPr/>
          </p:nvSpPr>
          <p:spPr>
            <a:xfrm rot="20219398">
              <a:off x="5432494" y="2432625"/>
              <a:ext cx="3002400" cy="3002400"/>
            </a:xfrm>
            <a:prstGeom prst="blockArc">
              <a:avLst>
                <a:gd name="adj1" fmla="val 10804147"/>
                <a:gd name="adj2" fmla="val 14189823"/>
                <a:gd name="adj3" fmla="val 26226"/>
              </a:avLst>
            </a:prstGeom>
            <a:solidFill>
              <a:srgbClr val="1C82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Block Arc 8">
              <a:extLst>
                <a:ext uri="{FF2B5EF4-FFF2-40B4-BE49-F238E27FC236}">
                  <a16:creationId xmlns:a16="http://schemas.microsoft.com/office/drawing/2014/main" id="{E797AFD4-527A-42AC-961F-48FD6566F339}"/>
                </a:ext>
              </a:extLst>
            </p:cNvPr>
            <p:cNvSpPr/>
            <p:nvPr/>
          </p:nvSpPr>
          <p:spPr>
            <a:xfrm rot="2161546">
              <a:off x="5434375" y="2432626"/>
              <a:ext cx="3002400" cy="3002400"/>
            </a:xfrm>
            <a:prstGeom prst="blockArc">
              <a:avLst>
                <a:gd name="adj1" fmla="val 10735117"/>
                <a:gd name="adj2" fmla="val 13869755"/>
                <a:gd name="adj3" fmla="val 25921"/>
              </a:avLst>
            </a:prstGeom>
            <a:solidFill>
              <a:srgbClr val="56587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61FDC430-E434-4AFA-8A73-2C386C9960E0}"/>
              </a:ext>
            </a:extLst>
          </p:cNvPr>
          <p:cNvSpPr/>
          <p:nvPr/>
        </p:nvSpPr>
        <p:spPr>
          <a:xfrm rot="16200000">
            <a:off x="6245044" y="3651307"/>
            <a:ext cx="408905" cy="442625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7" name="Slika 16" descr="erasmusmlynas-baltame-fone.png">
            <a:extLst>
              <a:ext uri="{FF2B5EF4-FFF2-40B4-BE49-F238E27FC236}">
                <a16:creationId xmlns:a16="http://schemas.microsoft.com/office/drawing/2014/main" id="{AF2283A1-1DCE-4478-A126-2A546172DF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7690182" y="2440231"/>
            <a:ext cx="1573911" cy="1118718"/>
          </a:xfrm>
          <a:prstGeom prst="rect">
            <a:avLst/>
          </a:prstGeom>
        </p:spPr>
      </p:pic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B58C6402-33C1-46D2-8387-53711A4194BE}"/>
              </a:ext>
            </a:extLst>
          </p:cNvPr>
          <p:cNvSpPr/>
          <p:nvPr/>
        </p:nvSpPr>
        <p:spPr>
          <a:xfrm flipH="1">
            <a:off x="6524422" y="4581533"/>
            <a:ext cx="533322" cy="411633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7907F1DD-3C95-4105-9352-DFFB65F78A48}"/>
              </a:ext>
            </a:extLst>
          </p:cNvPr>
          <p:cNvSpPr/>
          <p:nvPr/>
        </p:nvSpPr>
        <p:spPr>
          <a:xfrm>
            <a:off x="7445199" y="4787349"/>
            <a:ext cx="472579" cy="33710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B5529B7C-1167-4110-BBB4-F86A33328030}"/>
              </a:ext>
            </a:extLst>
          </p:cNvPr>
          <p:cNvSpPr/>
          <p:nvPr/>
        </p:nvSpPr>
        <p:spPr>
          <a:xfrm rot="2359987">
            <a:off x="6904636" y="2862328"/>
            <a:ext cx="179386" cy="419011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0DD2D9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Frame 17">
            <a:extLst>
              <a:ext uri="{FF2B5EF4-FFF2-40B4-BE49-F238E27FC236}">
                <a16:creationId xmlns:a16="http://schemas.microsoft.com/office/drawing/2014/main" id="{9989AF8D-835E-4699-AA91-A86E5A725326}"/>
              </a:ext>
            </a:extLst>
          </p:cNvPr>
          <p:cNvSpPr/>
          <p:nvPr/>
        </p:nvSpPr>
        <p:spPr>
          <a:xfrm rot="1037190">
            <a:off x="7620533" y="2846204"/>
            <a:ext cx="347025" cy="34702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id="{20B4F597-73ED-478D-A990-294BEC7D5111}"/>
              </a:ext>
            </a:extLst>
          </p:cNvPr>
          <p:cNvSpPr txBox="1">
            <a:spLocks/>
          </p:cNvSpPr>
          <p:nvPr/>
        </p:nvSpPr>
        <p:spPr>
          <a:xfrm>
            <a:off x="457200" y="836712"/>
            <a:ext cx="8229600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Benefits</a:t>
            </a:r>
            <a:endParaRPr lang="hr-HR" sz="36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DF74191-25EB-4330-A502-6C87E024DFFA}"/>
              </a:ext>
            </a:extLst>
          </p:cNvPr>
          <p:cNvSpPr txBox="1">
            <a:spLocks/>
          </p:cNvSpPr>
          <p:nvPr/>
        </p:nvSpPr>
        <p:spPr>
          <a:xfrm>
            <a:off x="319130" y="1628800"/>
            <a:ext cx="5812705" cy="4392488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strengthening digital and linguistic competences</a:t>
            </a:r>
            <a:endParaRPr lang="hr-HR" sz="24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encouraging creativity, collaborative learning and teamwork</a:t>
            </a:r>
            <a:endParaRPr lang="hr-HR" sz="24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creating a more interesting teaching process</a:t>
            </a:r>
            <a:endParaRPr lang="hr-HR" sz="24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easy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to use</a:t>
            </a:r>
          </a:p>
        </p:txBody>
      </p:sp>
    </p:spTree>
    <p:extLst>
      <p:ext uri="{BB962C8B-B14F-4D97-AF65-F5344CB8AC3E}">
        <p14:creationId xmlns:p14="http://schemas.microsoft.com/office/powerpoint/2010/main" val="197200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281C34-1578-4165-9F80-B295790D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Which</a:t>
            </a:r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 IT </a:t>
            </a: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Tools</a:t>
            </a:r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 to use?</a:t>
            </a:r>
            <a:endParaRPr lang="hr-HR" sz="3600" dirty="0"/>
          </a:p>
        </p:txBody>
      </p:sp>
      <p:pic>
        <p:nvPicPr>
          <p:cNvPr id="2050" name="Picture 2" descr="Slikovni rezultat za animated student">
            <a:extLst>
              <a:ext uri="{FF2B5EF4-FFF2-40B4-BE49-F238E27FC236}">
                <a16:creationId xmlns:a16="http://schemas.microsoft.com/office/drawing/2014/main" id="{C64A8967-3A0E-4C21-B91E-E7CD7D576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87" y="4147741"/>
            <a:ext cx="3834426" cy="209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lačić za govor: pravokutnik sa zaobljenim kutovima 1">
            <a:extLst>
              <a:ext uri="{FF2B5EF4-FFF2-40B4-BE49-F238E27FC236}">
                <a16:creationId xmlns:a16="http://schemas.microsoft.com/office/drawing/2014/main" id="{C9B19F5B-A164-4D18-A678-7B9ED740AA92}"/>
              </a:ext>
            </a:extLst>
          </p:cNvPr>
          <p:cNvSpPr/>
          <p:nvPr/>
        </p:nvSpPr>
        <p:spPr>
          <a:xfrm>
            <a:off x="107504" y="2854275"/>
            <a:ext cx="2715616" cy="1414881"/>
          </a:xfrm>
          <a:prstGeom prst="wedgeRoundRectCallout">
            <a:avLst>
              <a:gd name="adj1" fmla="val 43301"/>
              <a:gd name="adj2" fmla="val 7438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Prezi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Biteable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PosterMyWall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AnswerGarden</a:t>
            </a:r>
            <a:endParaRPr lang="hr-H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Oblačić za govor: pravokutnik sa zaobljenim kutovima 4">
            <a:extLst>
              <a:ext uri="{FF2B5EF4-FFF2-40B4-BE49-F238E27FC236}">
                <a16:creationId xmlns:a16="http://schemas.microsoft.com/office/drawing/2014/main" id="{8ACB3C0A-53EB-4F7F-8B5A-B7A2783D34CF}"/>
              </a:ext>
            </a:extLst>
          </p:cNvPr>
          <p:cNvSpPr/>
          <p:nvPr/>
        </p:nvSpPr>
        <p:spPr>
          <a:xfrm>
            <a:off x="2267744" y="1549551"/>
            <a:ext cx="2880320" cy="1198857"/>
          </a:xfrm>
          <a:prstGeom prst="wedgeRoundRectCallout">
            <a:avLst>
              <a:gd name="adj1" fmla="val 14505"/>
              <a:gd name="adj2" fmla="val 1486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Symbaloo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Thinglink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Doodle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Zeemaps</a:t>
            </a:r>
            <a:endParaRPr lang="hr-H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Oblačić za govor: pravokutnik sa zaobljenim kutovima 5">
            <a:extLst>
              <a:ext uri="{FF2B5EF4-FFF2-40B4-BE49-F238E27FC236}">
                <a16:creationId xmlns:a16="http://schemas.microsoft.com/office/drawing/2014/main" id="{B3911E62-CA05-4E0A-B5E3-0FC3ADC6CFB7}"/>
              </a:ext>
            </a:extLst>
          </p:cNvPr>
          <p:cNvSpPr/>
          <p:nvPr/>
        </p:nvSpPr>
        <p:spPr>
          <a:xfrm>
            <a:off x="5390927" y="1772816"/>
            <a:ext cx="2880319" cy="1081459"/>
          </a:xfrm>
          <a:prstGeom prst="wedgeRoundRectCallout">
            <a:avLst>
              <a:gd name="adj1" fmla="val -57119"/>
              <a:gd name="adj2" fmla="val 16978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Quizlet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Voki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Animoto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Scratch</a:t>
            </a:r>
            <a:endParaRPr lang="hr-H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Oblačić za govor: pravokutnik sa zaobljenim kutovima 6">
            <a:extLst>
              <a:ext uri="{FF2B5EF4-FFF2-40B4-BE49-F238E27FC236}">
                <a16:creationId xmlns:a16="http://schemas.microsoft.com/office/drawing/2014/main" id="{8831D8D4-2948-4D4A-BFAB-5EC1801445EA}"/>
              </a:ext>
            </a:extLst>
          </p:cNvPr>
          <p:cNvSpPr/>
          <p:nvPr/>
        </p:nvSpPr>
        <p:spPr>
          <a:xfrm>
            <a:off x="6489213" y="2996952"/>
            <a:ext cx="2547283" cy="1198857"/>
          </a:xfrm>
          <a:prstGeom prst="wedgeRoundRectCallout">
            <a:avLst>
              <a:gd name="adj1" fmla="val -49090"/>
              <a:gd name="adj2" fmla="val 9279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accent5">
                    <a:lumMod val="75000"/>
                  </a:schemeClr>
                </a:solidFill>
              </a:rPr>
              <a:t>Adobe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Spark</a:t>
            </a:r>
            <a:r>
              <a:rPr lang="hr-HR" sz="2400" dirty="0">
                <a:solidFill>
                  <a:schemeClr val="accent5">
                    <a:lumMod val="75000"/>
                  </a:schemeClr>
                </a:solidFill>
              </a:rPr>
              <a:t>, Forum, Adobe </a:t>
            </a:r>
            <a:r>
              <a:rPr lang="hr-HR" sz="2400" dirty="0" err="1">
                <a:solidFill>
                  <a:schemeClr val="accent5">
                    <a:lumMod val="75000"/>
                  </a:schemeClr>
                </a:solidFill>
              </a:rPr>
              <a:t>Connect</a:t>
            </a:r>
            <a:endParaRPr lang="hr-H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5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>
            <a:extLst>
              <a:ext uri="{FF2B5EF4-FFF2-40B4-BE49-F238E27FC236}">
                <a16:creationId xmlns:a16="http://schemas.microsoft.com/office/drawing/2014/main" id="{4B7BDE88-F567-4C5B-827A-4DB7F36C7CF4}"/>
              </a:ext>
            </a:extLst>
          </p:cNvPr>
          <p:cNvSpPr txBox="1">
            <a:spLocks/>
          </p:cNvSpPr>
          <p:nvPr/>
        </p:nvSpPr>
        <p:spPr>
          <a:xfrm>
            <a:off x="457200" y="836712"/>
            <a:ext cx="8229600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Answergarden</a:t>
            </a:r>
            <a:endParaRPr lang="hr-H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5BE58-32CF-4997-8768-FCCCCDF26CBF}"/>
              </a:ext>
            </a:extLst>
          </p:cNvPr>
          <p:cNvSpPr txBox="1">
            <a:spLocks/>
          </p:cNvSpPr>
          <p:nvPr/>
        </p:nvSpPr>
        <p:spPr>
          <a:xfrm>
            <a:off x="319130" y="1628800"/>
            <a:ext cx="8573350" cy="3384376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simple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tool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for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feedback</a:t>
            </a:r>
            <a:endParaRPr lang="hr-HR" sz="32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short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answers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(20 – 40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signs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share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and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embed</a:t>
            </a:r>
            <a:endParaRPr lang="hr-HR" sz="32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result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-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wordcloud</a:t>
            </a:r>
            <a:endParaRPr lang="hr-HR" sz="32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85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>
            <a:extLst>
              <a:ext uri="{FF2B5EF4-FFF2-40B4-BE49-F238E27FC236}">
                <a16:creationId xmlns:a16="http://schemas.microsoft.com/office/drawing/2014/main" id="{4B7BDE88-F567-4C5B-827A-4DB7F36C7CF4}"/>
              </a:ext>
            </a:extLst>
          </p:cNvPr>
          <p:cNvSpPr txBox="1">
            <a:spLocks/>
          </p:cNvSpPr>
          <p:nvPr/>
        </p:nvSpPr>
        <p:spPr>
          <a:xfrm>
            <a:off x="457200" y="836712"/>
            <a:ext cx="8229600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Answergarden</a:t>
            </a:r>
            <a:endParaRPr lang="hr-HR" sz="36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2772DCF-655A-45AF-B018-05F191CB6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28800"/>
            <a:ext cx="7632848" cy="45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20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hlinkClick r:id="rId2"/>
            <a:extLst>
              <a:ext uri="{FF2B5EF4-FFF2-40B4-BE49-F238E27FC236}">
                <a16:creationId xmlns:a16="http://schemas.microsoft.com/office/drawing/2014/main" id="{78E50F26-5C71-47BC-BCB0-25CB57730420}"/>
              </a:ext>
            </a:extLst>
          </p:cNvPr>
          <p:cNvSpPr/>
          <p:nvPr/>
        </p:nvSpPr>
        <p:spPr>
          <a:xfrm>
            <a:off x="2084492" y="1556792"/>
            <a:ext cx="56621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>
                <a:hlinkClick r:id="rId3"/>
              </a:rPr>
              <a:t>https://answergarden.ch</a:t>
            </a:r>
            <a:endParaRPr lang="hr-HR" sz="4000" dirty="0"/>
          </a:p>
          <a:p>
            <a:endParaRPr lang="hr-HR" sz="4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FC25047-66FE-4DBF-952A-9A180FB1B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08" y="3270593"/>
            <a:ext cx="6427340" cy="19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97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>
            <a:extLst>
              <a:ext uri="{FF2B5EF4-FFF2-40B4-BE49-F238E27FC236}">
                <a16:creationId xmlns:a16="http://schemas.microsoft.com/office/drawing/2014/main" id="{4B7BDE88-F567-4C5B-827A-4DB7F36C7CF4}"/>
              </a:ext>
            </a:extLst>
          </p:cNvPr>
          <p:cNvSpPr txBox="1">
            <a:spLocks/>
          </p:cNvSpPr>
          <p:nvPr/>
        </p:nvSpPr>
        <p:spPr>
          <a:xfrm>
            <a:off x="457200" y="836712"/>
            <a:ext cx="8229600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Tricider</a:t>
            </a:r>
            <a:endParaRPr lang="hr-H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5BE58-32CF-4997-8768-FCCCCDF26CBF}"/>
              </a:ext>
            </a:extLst>
          </p:cNvPr>
          <p:cNvSpPr txBox="1">
            <a:spLocks/>
          </p:cNvSpPr>
          <p:nvPr/>
        </p:nvSpPr>
        <p:spPr>
          <a:xfrm>
            <a:off x="319130" y="1628800"/>
            <a:ext cx="8573350" cy="3384376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exchanging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ideas</a:t>
            </a:r>
            <a:endParaRPr lang="hr-HR" sz="32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voting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–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project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logo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critical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thinking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making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decisions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arguments</a:t>
            </a:r>
            <a:endParaRPr lang="hr-HR" sz="32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easy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to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embed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into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TwinSpace</a:t>
            </a:r>
            <a:endParaRPr lang="hr-HR" sz="32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3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3F08511-F179-4736-9043-1AE01C5F9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5212978"/>
          </a:xfrm>
        </p:spPr>
        <p:txBody>
          <a:bodyPr/>
          <a:lstStyle/>
          <a:p>
            <a:endParaRPr lang="hr-HR" dirty="0"/>
          </a:p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great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support for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Erasmus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+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projects</a:t>
            </a:r>
            <a:endParaRPr lang="hr-HR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endParaRPr lang="hr-HR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We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can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use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it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:</a:t>
            </a:r>
          </a:p>
          <a:p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for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archive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of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our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materials</a:t>
            </a:r>
            <a:endParaRPr lang="hr-HR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for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dissemination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(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pages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) – link on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the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school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page</a:t>
            </a:r>
            <a:endParaRPr lang="hr-HR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2286000" lvl="5" indent="0">
              <a:buNone/>
            </a:pPr>
            <a:endParaRPr lang="hr-HR" dirty="0"/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E46FF818-597F-4D44-8DF9-53B2D825FA18}"/>
              </a:ext>
            </a:extLst>
          </p:cNvPr>
          <p:cNvSpPr/>
          <p:nvPr/>
        </p:nvSpPr>
        <p:spPr>
          <a:xfrm>
            <a:off x="3389529" y="755413"/>
            <a:ext cx="23649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Twinspace</a:t>
            </a:r>
            <a:endParaRPr lang="hr-HR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7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D6DC1352-0C77-4809-918E-1599A7C5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38" y="908720"/>
            <a:ext cx="8142523" cy="534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90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hlinkClick r:id="rId2"/>
            <a:extLst>
              <a:ext uri="{FF2B5EF4-FFF2-40B4-BE49-F238E27FC236}">
                <a16:creationId xmlns:a16="http://schemas.microsoft.com/office/drawing/2014/main" id="{78E50F26-5C71-47BC-BCB0-25CB57730420}"/>
              </a:ext>
            </a:extLst>
          </p:cNvPr>
          <p:cNvSpPr/>
          <p:nvPr/>
        </p:nvSpPr>
        <p:spPr>
          <a:xfrm>
            <a:off x="2084492" y="1556792"/>
            <a:ext cx="44925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>
                <a:hlinkClick r:id="rId3"/>
              </a:rPr>
              <a:t>https://tricider.com/</a:t>
            </a:r>
            <a:endParaRPr lang="hr-HR" sz="4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FC25047-66FE-4DBF-952A-9A180FB1B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08" y="3270593"/>
            <a:ext cx="6427340" cy="19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76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>
            <a:extLst>
              <a:ext uri="{FF2B5EF4-FFF2-40B4-BE49-F238E27FC236}">
                <a16:creationId xmlns:a16="http://schemas.microsoft.com/office/drawing/2014/main" id="{4B7BDE88-F567-4C5B-827A-4DB7F36C7CF4}"/>
              </a:ext>
            </a:extLst>
          </p:cNvPr>
          <p:cNvSpPr txBox="1">
            <a:spLocks/>
          </p:cNvSpPr>
          <p:nvPr/>
        </p:nvSpPr>
        <p:spPr>
          <a:xfrm>
            <a:off x="457200" y="836712"/>
            <a:ext cx="8229600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Maps</a:t>
            </a:r>
            <a:endParaRPr lang="hr-H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5BE58-32CF-4997-8768-FCCCCDF26CBF}"/>
              </a:ext>
            </a:extLst>
          </p:cNvPr>
          <p:cNvSpPr txBox="1">
            <a:spLocks/>
          </p:cNvSpPr>
          <p:nvPr/>
        </p:nvSpPr>
        <p:spPr>
          <a:xfrm>
            <a:off x="319130" y="1628800"/>
            <a:ext cx="8573350" cy="3384376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Great for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the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begining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of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the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project</a:t>
            </a:r>
            <a:endParaRPr lang="hr-HR" sz="32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Google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maps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-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Padlet</a:t>
            </a:r>
            <a:endParaRPr lang="hr-HR" sz="32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25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26E1123-922C-41F8-976B-FFE103993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01" b="9400"/>
          <a:stretch/>
        </p:blipFill>
        <p:spPr>
          <a:xfrm>
            <a:off x="0" y="1556792"/>
            <a:ext cx="91440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56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hlinkClick r:id="rId2"/>
            <a:extLst>
              <a:ext uri="{FF2B5EF4-FFF2-40B4-BE49-F238E27FC236}">
                <a16:creationId xmlns:a16="http://schemas.microsoft.com/office/drawing/2014/main" id="{78E50F26-5C71-47BC-BCB0-25CB57730420}"/>
              </a:ext>
            </a:extLst>
          </p:cNvPr>
          <p:cNvSpPr/>
          <p:nvPr/>
        </p:nvSpPr>
        <p:spPr>
          <a:xfrm>
            <a:off x="322567" y="1268760"/>
            <a:ext cx="8498865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2800" dirty="0">
                <a:hlinkClick r:id="rId3"/>
              </a:rPr>
              <a:t>https://www.google.com/intl/hr/maps/about/mymaps/</a:t>
            </a:r>
            <a:endParaRPr lang="hr-HR" sz="2800" dirty="0"/>
          </a:p>
          <a:p>
            <a:pPr algn="ctr"/>
            <a:endParaRPr lang="hr-HR" sz="2800" dirty="0"/>
          </a:p>
          <a:p>
            <a:pPr algn="ctr"/>
            <a:r>
              <a:rPr lang="hr-HR" sz="2800" dirty="0">
                <a:hlinkClick r:id="rId4"/>
              </a:rPr>
              <a:t>https://padlet.com</a:t>
            </a:r>
            <a:endParaRPr lang="hr-HR" sz="2800" dirty="0"/>
          </a:p>
          <a:p>
            <a:endParaRPr lang="hr-HR" sz="2800" dirty="0"/>
          </a:p>
          <a:p>
            <a:endParaRPr lang="hr-HR" sz="4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FC25047-66FE-4DBF-952A-9A180FB1B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08" y="3270593"/>
            <a:ext cx="6427340" cy="19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8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>
            <a:extLst>
              <a:ext uri="{FF2B5EF4-FFF2-40B4-BE49-F238E27FC236}">
                <a16:creationId xmlns:a16="http://schemas.microsoft.com/office/drawing/2014/main" id="{4B7BDE88-F567-4C5B-827A-4DB7F36C7CF4}"/>
              </a:ext>
            </a:extLst>
          </p:cNvPr>
          <p:cNvSpPr txBox="1">
            <a:spLocks/>
          </p:cNvSpPr>
          <p:nvPr/>
        </p:nvSpPr>
        <p:spPr>
          <a:xfrm>
            <a:off x="457200" y="836712"/>
            <a:ext cx="8229600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Meme</a:t>
            </a:r>
            <a:endParaRPr lang="hr-H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5BE58-32CF-4997-8768-FCCCCDF26CBF}"/>
              </a:ext>
            </a:extLst>
          </p:cNvPr>
          <p:cNvSpPr txBox="1">
            <a:spLocks/>
          </p:cNvSpPr>
          <p:nvPr/>
        </p:nvSpPr>
        <p:spPr>
          <a:xfrm>
            <a:off x="319130" y="1628800"/>
            <a:ext cx="8573350" cy="3384376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Easy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to make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Fast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creating</a:t>
            </a:r>
            <a:endParaRPr lang="hr-HR" sz="32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share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and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embed</a:t>
            </a:r>
            <a:endParaRPr lang="hr-HR" sz="32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Result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–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photo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with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a </a:t>
            </a:r>
            <a:r>
              <a:rPr lang="hr-HR" sz="32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message</a:t>
            </a:r>
            <a:endParaRPr lang="hr-HR" sz="32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7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F04FA1D-51C8-4CD2-B657-4169B285E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99" b="7601"/>
          <a:stretch/>
        </p:blipFill>
        <p:spPr>
          <a:xfrm>
            <a:off x="28600" y="1484784"/>
            <a:ext cx="914400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54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hlinkClick r:id="rId2"/>
            <a:extLst>
              <a:ext uri="{FF2B5EF4-FFF2-40B4-BE49-F238E27FC236}">
                <a16:creationId xmlns:a16="http://schemas.microsoft.com/office/drawing/2014/main" id="{78E50F26-5C71-47BC-BCB0-25CB57730420}"/>
              </a:ext>
            </a:extLst>
          </p:cNvPr>
          <p:cNvSpPr/>
          <p:nvPr/>
        </p:nvSpPr>
        <p:spPr>
          <a:xfrm>
            <a:off x="2084492" y="1556792"/>
            <a:ext cx="432041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>
                <a:hlinkClick r:id="rId3"/>
              </a:rPr>
              <a:t>https://imgflip.com</a:t>
            </a:r>
            <a:endParaRPr lang="hr-HR" sz="4000" dirty="0"/>
          </a:p>
          <a:p>
            <a:endParaRPr lang="hr-HR" sz="4000" dirty="0"/>
          </a:p>
          <a:p>
            <a:endParaRPr lang="hr-HR" sz="4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FC25047-66FE-4DBF-952A-9A180FB1B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08" y="3270593"/>
            <a:ext cx="6427340" cy="19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75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18359B1-BDDB-4C1C-A69F-DCC7A2A30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Biteable</a:t>
            </a:r>
            <a:endParaRPr lang="hr-HR" sz="3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AB243FC-A16A-48C4-BC70-1CA089AF7459}"/>
              </a:ext>
            </a:extLst>
          </p:cNvPr>
          <p:cNvSpPr txBox="1">
            <a:spLocks/>
          </p:cNvSpPr>
          <p:nvPr/>
        </p:nvSpPr>
        <p:spPr>
          <a:xfrm>
            <a:off x="319130" y="1628800"/>
            <a:ext cx="8573350" cy="3384376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registration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through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Facebook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or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Google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account</a:t>
            </a:r>
            <a:endParaRPr lang="hr-HR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simple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interesting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and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creative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way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of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making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video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lots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of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templates</a:t>
            </a:r>
            <a:endParaRPr lang="hr-HR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easy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to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embed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to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TwinSpace</a:t>
            </a:r>
            <a:endParaRPr lang="hr-HR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81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462509_69dbf0257ae8a77be861cd658b3536576204e496-wm">
            <a:hlinkClick r:id="" action="ppaction://media"/>
            <a:extLst>
              <a:ext uri="{FF2B5EF4-FFF2-40B4-BE49-F238E27FC236}">
                <a16:creationId xmlns:a16="http://schemas.microsoft.com/office/drawing/2014/main" id="{FBF6CC39-F3A8-47F0-8EA3-4661D0B8CF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5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032445"/>
            <a:ext cx="8229600" cy="3844827"/>
          </a:xfrm>
        </p:spPr>
        <p:txBody>
          <a:bodyPr/>
          <a:lstStyle/>
          <a:p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Project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working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area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Safe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platform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visible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only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teachers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who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members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team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we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can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add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students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parents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guest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different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role –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different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possibilities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                    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teacher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admin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E3CF8B8A-F146-4D4C-BF17-17EA068A71DC}"/>
              </a:ext>
            </a:extLst>
          </p:cNvPr>
          <p:cNvSpPr txBox="1">
            <a:spLocks/>
          </p:cNvSpPr>
          <p:nvPr/>
        </p:nvSpPr>
        <p:spPr>
          <a:xfrm>
            <a:off x="457200" y="836712"/>
            <a:ext cx="8229600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Twinspace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62975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hlinkClick r:id="rId2"/>
            <a:extLst>
              <a:ext uri="{FF2B5EF4-FFF2-40B4-BE49-F238E27FC236}">
                <a16:creationId xmlns:a16="http://schemas.microsoft.com/office/drawing/2014/main" id="{78E50F26-5C71-47BC-BCB0-25CB57730420}"/>
              </a:ext>
            </a:extLst>
          </p:cNvPr>
          <p:cNvSpPr/>
          <p:nvPr/>
        </p:nvSpPr>
        <p:spPr>
          <a:xfrm>
            <a:off x="2183365" y="1556792"/>
            <a:ext cx="47772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>
                <a:hlinkClick r:id="rId2"/>
              </a:rPr>
              <a:t>https://biteable.com/</a:t>
            </a:r>
            <a:endParaRPr lang="hr-HR" sz="4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FC25047-66FE-4DBF-952A-9A180FB1B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08" y="3270593"/>
            <a:ext cx="6427340" cy="19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83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FD103FE9-570C-4EEB-8F42-CA25D27945C2}"/>
              </a:ext>
            </a:extLst>
          </p:cNvPr>
          <p:cNvSpPr/>
          <p:nvPr/>
        </p:nvSpPr>
        <p:spPr>
          <a:xfrm>
            <a:off x="683568" y="213285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000" u="sng" dirty="0"/>
              <a:t>On </a:t>
            </a:r>
            <a:r>
              <a:rPr lang="hr-HR" sz="4000" u="sng" dirty="0" err="1"/>
              <a:t>the</a:t>
            </a:r>
            <a:r>
              <a:rPr lang="hr-HR" sz="4000" u="sng" dirty="0"/>
              <a:t> </a:t>
            </a:r>
            <a:r>
              <a:rPr lang="hr-HR" sz="4000" u="sng" dirty="0" err="1"/>
              <a:t>Twinspace</a:t>
            </a:r>
            <a:endParaRPr lang="hr-HR" sz="4000" dirty="0"/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37118BB2-F71E-4B76-AA12-42ADBFE0E342}"/>
              </a:ext>
            </a:extLst>
          </p:cNvPr>
          <p:cNvSpPr txBox="1">
            <a:spLocks/>
          </p:cNvSpPr>
          <p:nvPr/>
        </p:nvSpPr>
        <p:spPr>
          <a:xfrm>
            <a:off x="457200" y="836712"/>
            <a:ext cx="8229600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Evaluation</a:t>
            </a:r>
            <a:endParaRPr lang="hr-HR" sz="3600" dirty="0"/>
          </a:p>
        </p:txBody>
      </p:sp>
      <p:pic>
        <p:nvPicPr>
          <p:cNvPr id="1026" name="Picture 2" descr="Slikovni rezultat za evaluacija&quot;">
            <a:extLst>
              <a:ext uri="{FF2B5EF4-FFF2-40B4-BE49-F238E27FC236}">
                <a16:creationId xmlns:a16="http://schemas.microsoft.com/office/drawing/2014/main" id="{25AC398F-3646-4455-B237-62A604E12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76" y="3501008"/>
            <a:ext cx="44032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059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49F085F-ED51-4E8A-90B3-86DC2845B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79" y="1921801"/>
            <a:ext cx="2208397" cy="66251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E6EDD45-5419-425F-B834-9F9280F14E0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2490" y="1772816"/>
            <a:ext cx="1995432" cy="960488"/>
          </a:xfrm>
          <a:prstGeom prst="rect">
            <a:avLst/>
          </a:prstGeom>
        </p:spPr>
      </p:pic>
      <p:pic>
        <p:nvPicPr>
          <p:cNvPr id="7" name="Picture 2" descr="Slikovni rezultat za erasmus + logo">
            <a:extLst>
              <a:ext uri="{FF2B5EF4-FFF2-40B4-BE49-F238E27FC236}">
                <a16:creationId xmlns:a16="http://schemas.microsoft.com/office/drawing/2014/main" id="{33654661-7A7D-4818-BBEF-7C149B77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845865"/>
            <a:ext cx="2851088" cy="81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5C7661A-E0F0-4DC9-B5BD-A152EEE0C6FC}"/>
              </a:ext>
            </a:extLst>
          </p:cNvPr>
          <p:cNvSpPr txBox="1"/>
          <p:nvPr/>
        </p:nvSpPr>
        <p:spPr>
          <a:xfrm>
            <a:off x="1403648" y="3429000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hr-HR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hr-HR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hr-HR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44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hr-HR" sz="4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98119D20-060B-4C78-8F56-01ADD766C4F5}"/>
              </a:ext>
            </a:extLst>
          </p:cNvPr>
          <p:cNvSpPr txBox="1"/>
          <p:nvPr/>
        </p:nvSpPr>
        <p:spPr>
          <a:xfrm>
            <a:off x="467546" y="5601434"/>
            <a:ext cx="8208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accent5">
                    <a:lumMod val="75000"/>
                  </a:schemeClr>
                </a:solidFill>
              </a:rPr>
              <a:t>daniela.usmiani@skole.hr</a:t>
            </a:r>
          </a:p>
          <a:p>
            <a:endParaRPr lang="hr-H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21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r="10158" b="5653"/>
          <a:stretch/>
        </p:blipFill>
        <p:spPr bwMode="auto">
          <a:xfrm>
            <a:off x="107504" y="1011155"/>
            <a:ext cx="8928992" cy="584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a 6"/>
          <p:cNvGrpSpPr/>
          <p:nvPr/>
        </p:nvGrpSpPr>
        <p:grpSpPr>
          <a:xfrm>
            <a:off x="3841778" y="1008610"/>
            <a:ext cx="2232248" cy="1368187"/>
            <a:chOff x="3513887" y="1268725"/>
            <a:chExt cx="2232248" cy="1368187"/>
          </a:xfrm>
        </p:grpSpPr>
        <p:sp>
          <p:nvSpPr>
            <p:cNvPr id="4" name="TekstniOkvir 3"/>
            <p:cNvSpPr txBox="1"/>
            <p:nvPr/>
          </p:nvSpPr>
          <p:spPr>
            <a:xfrm>
              <a:off x="3513887" y="1268725"/>
              <a:ext cx="2232248" cy="83099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 err="1"/>
                <a:t>Archive</a:t>
              </a:r>
              <a:r>
                <a:rPr lang="hr-HR" sz="1600" dirty="0"/>
                <a:t> </a:t>
              </a:r>
              <a:r>
                <a:rPr lang="hr-HR" sz="1600" dirty="0" err="1"/>
                <a:t>of</a:t>
              </a:r>
              <a:r>
                <a:rPr lang="hr-HR" sz="1600" dirty="0"/>
                <a:t> </a:t>
              </a:r>
              <a:r>
                <a:rPr lang="hr-HR" sz="1600" dirty="0" err="1"/>
                <a:t>the</a:t>
              </a:r>
              <a:r>
                <a:rPr lang="hr-HR" sz="1600" dirty="0"/>
                <a:t> </a:t>
              </a:r>
              <a:r>
                <a:rPr lang="hr-HR" sz="1600" dirty="0" err="1"/>
                <a:t>materials</a:t>
              </a:r>
              <a:r>
                <a:rPr lang="hr-HR" sz="1600" dirty="0"/>
                <a:t> (</a:t>
              </a:r>
              <a:r>
                <a:rPr lang="hr-HR" sz="1600" dirty="0" err="1"/>
                <a:t>photos</a:t>
              </a:r>
              <a:r>
                <a:rPr lang="hr-HR" sz="1600" dirty="0"/>
                <a:t>, </a:t>
              </a:r>
              <a:r>
                <a:rPr lang="hr-HR" sz="1600" dirty="0" err="1"/>
                <a:t>videos</a:t>
              </a:r>
              <a:r>
                <a:rPr lang="hr-HR" sz="1600" dirty="0"/>
                <a:t>, </a:t>
              </a:r>
              <a:r>
                <a:rPr lang="hr-HR" sz="1600" dirty="0" err="1"/>
                <a:t>files</a:t>
              </a:r>
              <a:r>
                <a:rPr lang="hr-HR" sz="1600" dirty="0"/>
                <a:t>)</a:t>
              </a:r>
            </a:p>
          </p:txBody>
        </p:sp>
        <p:cxnSp>
          <p:nvCxnSpPr>
            <p:cNvPr id="6" name="Ravni poveznik sa strelicom 5"/>
            <p:cNvCxnSpPr/>
            <p:nvPr/>
          </p:nvCxnSpPr>
          <p:spPr>
            <a:xfrm>
              <a:off x="4644008" y="2325073"/>
              <a:ext cx="0" cy="3118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a 10"/>
          <p:cNvGrpSpPr/>
          <p:nvPr/>
        </p:nvGrpSpPr>
        <p:grpSpPr>
          <a:xfrm>
            <a:off x="899592" y="1139718"/>
            <a:ext cx="2880320" cy="1497194"/>
            <a:chOff x="899592" y="1139718"/>
            <a:chExt cx="2880320" cy="1497194"/>
          </a:xfrm>
        </p:grpSpPr>
        <p:sp>
          <p:nvSpPr>
            <p:cNvPr id="8" name="TekstniOkvir 7"/>
            <p:cNvSpPr txBox="1"/>
            <p:nvPr/>
          </p:nvSpPr>
          <p:spPr>
            <a:xfrm>
              <a:off x="899592" y="1139718"/>
              <a:ext cx="2880320" cy="5847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/>
                <a:t>For </a:t>
              </a:r>
              <a:r>
                <a:rPr lang="hr-HR" sz="1600" dirty="0" err="1"/>
                <a:t>description</a:t>
              </a:r>
              <a:r>
                <a:rPr lang="hr-HR" sz="1600" dirty="0"/>
                <a:t> </a:t>
              </a:r>
              <a:r>
                <a:rPr lang="hr-HR" sz="1600" dirty="0" err="1"/>
                <a:t>of</a:t>
              </a:r>
              <a:r>
                <a:rPr lang="hr-HR" sz="1600" dirty="0"/>
                <a:t> </a:t>
              </a:r>
              <a:r>
                <a:rPr lang="hr-HR" sz="1600" dirty="0" err="1"/>
                <a:t>the</a:t>
              </a:r>
              <a:r>
                <a:rPr lang="hr-HR" sz="1600" dirty="0"/>
                <a:t> </a:t>
              </a:r>
              <a:r>
                <a:rPr lang="hr-HR" sz="1600" dirty="0" err="1"/>
                <a:t>project</a:t>
              </a:r>
              <a:r>
                <a:rPr lang="hr-HR" sz="1600" dirty="0"/>
                <a:t> </a:t>
              </a:r>
              <a:r>
                <a:rPr lang="hr-HR" sz="1600" dirty="0" err="1"/>
                <a:t>activities</a:t>
              </a:r>
              <a:r>
                <a:rPr lang="hr-HR" sz="1600" dirty="0"/>
                <a:t> </a:t>
              </a:r>
              <a:r>
                <a:rPr lang="hr-HR" sz="1600" dirty="0" err="1"/>
                <a:t>or</a:t>
              </a:r>
              <a:r>
                <a:rPr lang="hr-HR" sz="1600" dirty="0"/>
                <a:t> </a:t>
              </a:r>
              <a:r>
                <a:rPr lang="hr-HR" sz="1600" dirty="0" err="1"/>
                <a:t>dissemination</a:t>
              </a:r>
              <a:endParaRPr lang="hr-HR" sz="1600" dirty="0"/>
            </a:p>
          </p:txBody>
        </p:sp>
        <p:cxnSp>
          <p:nvCxnSpPr>
            <p:cNvPr id="10" name="Ravni poveznik sa strelicom 9"/>
            <p:cNvCxnSpPr/>
            <p:nvPr/>
          </p:nvCxnSpPr>
          <p:spPr>
            <a:xfrm>
              <a:off x="2555776" y="2216936"/>
              <a:ext cx="1152128" cy="4199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a 14"/>
          <p:cNvGrpSpPr/>
          <p:nvPr/>
        </p:nvGrpSpPr>
        <p:grpSpPr>
          <a:xfrm>
            <a:off x="2969822" y="3121026"/>
            <a:ext cx="2304256" cy="477251"/>
            <a:chOff x="2969822" y="1508448"/>
            <a:chExt cx="2304256" cy="477251"/>
          </a:xfrm>
        </p:grpSpPr>
        <p:sp>
          <p:nvSpPr>
            <p:cNvPr id="12" name="TekstniOkvir 11"/>
            <p:cNvSpPr txBox="1"/>
            <p:nvPr/>
          </p:nvSpPr>
          <p:spPr>
            <a:xfrm>
              <a:off x="2969822" y="1508448"/>
              <a:ext cx="2304256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/>
                <a:t>Project </a:t>
              </a:r>
              <a:r>
                <a:rPr lang="hr-HR" sz="1600" dirty="0" err="1"/>
                <a:t>diary</a:t>
              </a:r>
              <a:endParaRPr lang="hr-HR" sz="1600" dirty="0"/>
            </a:p>
          </p:txBody>
        </p:sp>
        <p:cxnSp>
          <p:nvCxnSpPr>
            <p:cNvPr id="14" name="Ravni poveznik sa strelicom 13"/>
            <p:cNvCxnSpPr/>
            <p:nvPr/>
          </p:nvCxnSpPr>
          <p:spPr>
            <a:xfrm flipH="1">
              <a:off x="4572000" y="1866944"/>
              <a:ext cx="216024" cy="1187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a 20"/>
          <p:cNvGrpSpPr/>
          <p:nvPr/>
        </p:nvGrpSpPr>
        <p:grpSpPr>
          <a:xfrm>
            <a:off x="5724128" y="2937299"/>
            <a:ext cx="2808312" cy="542223"/>
            <a:chOff x="5724128" y="2937299"/>
            <a:chExt cx="2808312" cy="542223"/>
          </a:xfrm>
        </p:grpSpPr>
        <p:sp>
          <p:nvSpPr>
            <p:cNvPr id="16" name="TekstniOkvir 15"/>
            <p:cNvSpPr txBox="1"/>
            <p:nvPr/>
          </p:nvSpPr>
          <p:spPr>
            <a:xfrm>
              <a:off x="5724128" y="3140968"/>
              <a:ext cx="2808312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 err="1"/>
                <a:t>Communication</a:t>
              </a:r>
              <a:endParaRPr lang="hr-HR" sz="1600" dirty="0"/>
            </a:p>
          </p:txBody>
        </p:sp>
        <p:cxnSp>
          <p:nvCxnSpPr>
            <p:cNvPr id="18" name="Ravni poveznik sa strelicom 17"/>
            <p:cNvCxnSpPr/>
            <p:nvPr/>
          </p:nvCxnSpPr>
          <p:spPr>
            <a:xfrm>
              <a:off x="5724128" y="2937299"/>
              <a:ext cx="108012" cy="1316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avni poveznik sa strelicom 19"/>
            <p:cNvCxnSpPr/>
            <p:nvPr/>
          </p:nvCxnSpPr>
          <p:spPr>
            <a:xfrm flipV="1">
              <a:off x="6732240" y="2937299"/>
              <a:ext cx="72008" cy="2036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kstniOkvir 21"/>
          <p:cNvSpPr txBox="1"/>
          <p:nvPr/>
        </p:nvSpPr>
        <p:spPr>
          <a:xfrm>
            <a:off x="2778290" y="256292"/>
            <a:ext cx="575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chemeClr val="accent5">
                    <a:lumMod val="75000"/>
                  </a:schemeClr>
                </a:solidFill>
              </a:rPr>
              <a:t>                               </a:t>
            </a:r>
            <a:r>
              <a:rPr lang="hr-HR" sz="3200" b="1" dirty="0" err="1">
                <a:solidFill>
                  <a:schemeClr val="accent5">
                    <a:lumMod val="75000"/>
                  </a:schemeClr>
                </a:solidFill>
              </a:rPr>
              <a:t>Interface</a:t>
            </a:r>
            <a:r>
              <a:rPr lang="hr-HR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24" name="Grupa 23"/>
          <p:cNvGrpSpPr/>
          <p:nvPr/>
        </p:nvGrpSpPr>
        <p:grpSpPr>
          <a:xfrm>
            <a:off x="5778134" y="3907753"/>
            <a:ext cx="3365866" cy="703766"/>
            <a:chOff x="2300858" y="855015"/>
            <a:chExt cx="3365866" cy="703766"/>
          </a:xfrm>
        </p:grpSpPr>
        <p:sp>
          <p:nvSpPr>
            <p:cNvPr id="25" name="TekstniOkvir 24"/>
            <p:cNvSpPr txBox="1"/>
            <p:nvPr/>
          </p:nvSpPr>
          <p:spPr>
            <a:xfrm>
              <a:off x="2300858" y="1220227"/>
              <a:ext cx="3365866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 err="1"/>
                <a:t>Messages</a:t>
              </a:r>
              <a:r>
                <a:rPr lang="hr-HR" sz="1600" dirty="0"/>
                <a:t> </a:t>
              </a:r>
              <a:r>
                <a:rPr lang="hr-HR" sz="1600" dirty="0" err="1"/>
                <a:t>visible</a:t>
              </a:r>
              <a:r>
                <a:rPr lang="hr-HR" sz="1600" dirty="0"/>
                <a:t> </a:t>
              </a:r>
              <a:r>
                <a:rPr lang="hr-HR" sz="1600" dirty="0" err="1"/>
                <a:t>only</a:t>
              </a:r>
              <a:r>
                <a:rPr lang="hr-HR" sz="1600" dirty="0"/>
                <a:t> to </a:t>
              </a:r>
              <a:r>
                <a:rPr lang="hr-HR" sz="1600" dirty="0" err="1"/>
                <a:t>teachers</a:t>
              </a:r>
              <a:endParaRPr lang="hr-HR" sz="1600" dirty="0"/>
            </a:p>
          </p:txBody>
        </p:sp>
        <p:cxnSp>
          <p:nvCxnSpPr>
            <p:cNvPr id="26" name="Ravni poveznik sa strelicom 25"/>
            <p:cNvCxnSpPr/>
            <p:nvPr/>
          </p:nvCxnSpPr>
          <p:spPr>
            <a:xfrm flipH="1" flipV="1">
              <a:off x="4748674" y="855015"/>
              <a:ext cx="216024" cy="3652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7936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08B8B4-6136-46FD-A899-B6E6BA3C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14" y="980728"/>
            <a:ext cx="8229600" cy="858754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How to </a:t>
            </a:r>
            <a:r>
              <a:rPr lang="hr-H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add</a:t>
            </a:r>
            <a:r>
              <a:rPr lang="hr-HR" sz="32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hr-H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teachers</a:t>
            </a:r>
            <a:r>
              <a:rPr lang="hr-HR" sz="32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hr-H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and</a:t>
            </a:r>
            <a:r>
              <a:rPr lang="hr-HR" sz="32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hr-H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students</a:t>
            </a:r>
            <a:r>
              <a:rPr lang="hr-HR" sz="32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FDB290-81D0-4611-97E8-535D0EA48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40042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Teachers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–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eTwinning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–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project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–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add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partner –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only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project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founders</a:t>
            </a:r>
            <a:endParaRPr lang="hr-HR" b="1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hr-HR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Students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–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Twinspace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–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members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–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invite</a:t>
            </a:r>
            <a:endParaRPr lang="hr-HR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-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can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be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added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by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teachers</a:t>
            </a:r>
            <a:endParaRPr lang="hr-HR" b="1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   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They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are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able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to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see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only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Twinspace</a:t>
            </a:r>
            <a:endParaRPr lang="hr-HR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7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3D63FD-3650-4453-8DC3-08811B0B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spcBef>
                <a:spcPct val="20000"/>
              </a:spcBef>
            </a:pPr>
            <a:r>
              <a:rPr lang="hr-H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Let˙s</a:t>
            </a:r>
            <a:r>
              <a:rPr lang="hr-HR" sz="32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hr-H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see</a:t>
            </a:r>
            <a:r>
              <a:rPr lang="hr-HR" sz="32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 how </a:t>
            </a:r>
            <a:r>
              <a:rPr lang="hr-H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it</a:t>
            </a:r>
            <a:r>
              <a:rPr lang="hr-HR" sz="32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 </a:t>
            </a:r>
            <a:r>
              <a:rPr lang="hr-H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works</a:t>
            </a:r>
            <a:r>
              <a:rPr lang="hr-HR" sz="32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9425CDC-3047-455A-BA2F-0F5E58DFF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eTwinning.net</a:t>
            </a:r>
          </a:p>
          <a:p>
            <a:endParaRPr lang="hr-HR" sz="4000" dirty="0"/>
          </a:p>
          <a:p>
            <a:endParaRPr lang="hr-HR" sz="4000" dirty="0"/>
          </a:p>
          <a:p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Open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the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project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Twinspace</a:t>
            </a:r>
            <a:endParaRPr lang="hr-HR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914400" lvl="2" indent="0">
              <a:buNone/>
            </a:pPr>
            <a:endParaRPr lang="hr-HR" sz="3200" dirty="0"/>
          </a:p>
          <a:p>
            <a:pPr marL="1828800" lvl="4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59009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41D6309-6518-491E-9A91-EDB6C96C0186}"/>
              </a:ext>
            </a:extLst>
          </p:cNvPr>
          <p:cNvSpPr txBox="1">
            <a:spLocks/>
          </p:cNvSpPr>
          <p:nvPr/>
        </p:nvSpPr>
        <p:spPr>
          <a:xfrm>
            <a:off x="457200" y="836712"/>
            <a:ext cx="8229600" cy="6480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TwinSpace</a:t>
            </a:r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and</a:t>
            </a:r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integrated</a:t>
            </a:r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tools</a:t>
            </a:r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 marL="0" indent="0" algn="ctr">
              <a:buFont typeface="Arial"/>
              <a:buNone/>
            </a:pPr>
            <a:endParaRPr lang="hr-HR" sz="3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Font typeface="Arial"/>
              <a:buNone/>
            </a:pPr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How to </a:t>
            </a: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communicate</a:t>
            </a:r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and</a:t>
            </a:r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collaborate</a:t>
            </a:r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inTwinSpace</a:t>
            </a:r>
            <a:r>
              <a:rPr lang="hr-HR" sz="3600" dirty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hr-HR" sz="3600" dirty="0"/>
          </a:p>
        </p:txBody>
      </p:sp>
      <p:pic>
        <p:nvPicPr>
          <p:cNvPr id="1026" name="Picture 2" descr="Slikovni rezultat za komunikacija">
            <a:extLst>
              <a:ext uri="{FF2B5EF4-FFF2-40B4-BE49-F238E27FC236}">
                <a16:creationId xmlns:a16="http://schemas.microsoft.com/office/drawing/2014/main" id="{1D0FD12A-6402-47BC-8A8A-D022C1EA5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11860"/>
            <a:ext cx="4354810" cy="290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873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554022"/>
            <a:ext cx="8229600" cy="858754"/>
          </a:xfrm>
        </p:spPr>
        <p:txBody>
          <a:bodyPr>
            <a:normAutofit/>
          </a:bodyPr>
          <a:lstStyle/>
          <a:p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Twinboard</a:t>
            </a:r>
            <a:endParaRPr lang="hr-HR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45232" y="1628800"/>
            <a:ext cx="8229600" cy="3400423"/>
          </a:xfrm>
        </p:spPr>
        <p:txBody>
          <a:bodyPr/>
          <a:lstStyle/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Collaboration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board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3" t="-333809" r="-21197" b="412177"/>
          <a:stretch/>
        </p:blipFill>
        <p:spPr bwMode="auto">
          <a:xfrm>
            <a:off x="-1044624" y="-72190"/>
            <a:ext cx="11846767" cy="148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930E562-B4DD-4E64-85A6-B39EA59DF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10773" r="18501" b="5201"/>
          <a:stretch/>
        </p:blipFill>
        <p:spPr>
          <a:xfrm>
            <a:off x="4427984" y="1658565"/>
            <a:ext cx="4370784" cy="452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44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58754"/>
          </a:xfrm>
        </p:spPr>
        <p:txBody>
          <a:bodyPr>
            <a:normAutofit/>
          </a:bodyPr>
          <a:lstStyle/>
          <a:p>
            <a:r>
              <a:rPr lang="hr-HR" sz="3600" dirty="0" err="1">
                <a:solidFill>
                  <a:schemeClr val="accent5">
                    <a:lumMod val="75000"/>
                  </a:schemeClr>
                </a:solidFill>
              </a:rPr>
              <a:t>Polls</a:t>
            </a:r>
            <a:endParaRPr lang="hr-HR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3400423"/>
          </a:xfrm>
        </p:spPr>
        <p:txBody>
          <a:bodyPr/>
          <a:lstStyle/>
          <a:p>
            <a:r>
              <a:rPr lang="hr-HR" dirty="0" err="1">
                <a:solidFill>
                  <a:schemeClr val="accent5">
                    <a:lumMod val="75000"/>
                  </a:schemeClr>
                </a:solidFill>
              </a:rPr>
              <a:t>Evaluation</a:t>
            </a:r>
            <a:endParaRPr lang="hr-HR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6F7B9DC-FD1B-4B97-84EC-8AC44EA8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7" t="37400" r="58334" b="33200"/>
          <a:stretch/>
        </p:blipFill>
        <p:spPr>
          <a:xfrm>
            <a:off x="3707904" y="2795461"/>
            <a:ext cx="3888432" cy="259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812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zentacija_predlozak_HR" id="{B6DAE178-68BF-7641-8EFE-8FC7B88AAC72}" vid="{C188EB32-5606-934C-B7C6-BBCAD5DDC713}"/>
    </a:ext>
  </a:extLst>
</a:theme>
</file>

<file path=ppt/theme/theme2.xml><?xml version="1.0" encoding="utf-8"?>
<a:theme xmlns:a="http://schemas.openxmlformats.org/drawingml/2006/main" name="Prezentacija_predlozak_HR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zentacija_predlozak_HR" id="{B6DAE178-68BF-7641-8EFE-8FC7B88AAC72}" vid="{C188EB32-5606-934C-B7C6-BBCAD5DDC713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Prezentacija_predlozak_HR_template</Template>
  <TotalTime>3416</TotalTime>
  <Words>507</Words>
  <Application>Microsoft Office PowerPoint</Application>
  <PresentationFormat>Prikaz na zaslonu (4:3)</PresentationFormat>
  <Paragraphs>114</Paragraphs>
  <Slides>32</Slides>
  <Notes>5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32</vt:i4>
      </vt:variant>
    </vt:vector>
  </HeadingPairs>
  <TitlesOfParts>
    <vt:vector size="37" baseType="lpstr">
      <vt:lpstr>굴림</vt:lpstr>
      <vt:lpstr>Arial</vt:lpstr>
      <vt:lpstr>Calibri</vt:lpstr>
      <vt:lpstr>Tema sustava Office</vt:lpstr>
      <vt:lpstr>Prezentacija_predlozak_HR_template</vt:lpstr>
      <vt:lpstr>                   TwinSpace    Daniela Usmiani  eTwinning ambasador                                                                                                                               Webinar, 11th March 2020    </vt:lpstr>
      <vt:lpstr>PowerPoint prezentacija</vt:lpstr>
      <vt:lpstr>PowerPoint prezentacija</vt:lpstr>
      <vt:lpstr>PowerPoint prezentacija</vt:lpstr>
      <vt:lpstr>How to add teachers and students?</vt:lpstr>
      <vt:lpstr>Let˙s see how it works!</vt:lpstr>
      <vt:lpstr>PowerPoint prezentacija</vt:lpstr>
      <vt:lpstr>Twinboard</vt:lpstr>
      <vt:lpstr>Polls</vt:lpstr>
      <vt:lpstr>Communication</vt:lpstr>
      <vt:lpstr>Chat &amp; Forum</vt:lpstr>
      <vt:lpstr>Online meetings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eTeinning – dio Erasmu+ programa   Ana Marketin-Sedlar, eTwinning ambasador                                                                                                                           profesor mentor</dc:title>
  <dc:creator>Inspiron-2019</dc:creator>
  <cp:lastModifiedBy>Nastava</cp:lastModifiedBy>
  <cp:revision>173</cp:revision>
  <dcterms:created xsi:type="dcterms:W3CDTF">2019-04-09T16:46:06Z</dcterms:created>
  <dcterms:modified xsi:type="dcterms:W3CDTF">2020-03-11T11:52:38Z</dcterms:modified>
</cp:coreProperties>
</file>