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0" r:id="rId2"/>
    <p:sldId id="318" r:id="rId3"/>
    <p:sldId id="313" r:id="rId4"/>
    <p:sldId id="320" r:id="rId5"/>
    <p:sldId id="321" r:id="rId6"/>
    <p:sldId id="322" r:id="rId7"/>
    <p:sldId id="323" r:id="rId8"/>
    <p:sldId id="324" r:id="rId9"/>
    <p:sldId id="30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4444"/>
    <a:srgbClr val="0000FF"/>
    <a:srgbClr val="0D0296"/>
    <a:srgbClr val="6A5ACD"/>
    <a:srgbClr val="E18E52"/>
    <a:srgbClr val="FF8637"/>
    <a:srgbClr val="3A3A3A"/>
    <a:srgbClr val="F5CA46"/>
    <a:srgbClr val="B8AE8D"/>
    <a:srgbClr val="AAA68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p:scale>
          <a:sx n="66" d="100"/>
          <a:sy n="66" d="100"/>
        </p:scale>
        <p:origin x="-960" y="-16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pPr/>
              <a:t>2/27/2019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pPr/>
              <a:t>‹#›</a:t>
            </a:fld>
            <a:endParaRPr lang="en-US"/>
          </a:p>
        </p:txBody>
      </p:sp>
    </p:spTree>
    <p:extLst>
      <p:ext uri="{BB962C8B-B14F-4D97-AF65-F5344CB8AC3E}">
        <p14:creationId xmlns:p14="http://schemas.microsoft.com/office/powerpoint/2010/main" xmlns=""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C98A03FD-669F-475F-B08E-D2CB64605A7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pPr/>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pPr/>
              <a:t>‹#›</a:t>
            </a:fld>
            <a:endParaRPr lang="en-US"/>
          </a:p>
        </p:txBody>
      </p:sp>
    </p:spTree>
    <p:extLst>
      <p:ext uri="{BB962C8B-B14F-4D97-AF65-F5344CB8AC3E}">
        <p14:creationId xmlns:p14="http://schemas.microsoft.com/office/powerpoint/2010/main" xmlns=""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pPr/>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pPr/>
              <a:t>‹#›</a:t>
            </a:fld>
            <a:endParaRPr lang="en-US"/>
          </a:p>
        </p:txBody>
      </p:sp>
    </p:spTree>
    <p:extLst>
      <p:ext uri="{BB962C8B-B14F-4D97-AF65-F5344CB8AC3E}">
        <p14:creationId xmlns:p14="http://schemas.microsoft.com/office/powerpoint/2010/main" xmlns=""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pPr/>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pPr/>
              <a:t>‹#›</a:t>
            </a:fld>
            <a:endParaRPr lang="en-US"/>
          </a:p>
        </p:txBody>
      </p:sp>
    </p:spTree>
    <p:extLst>
      <p:ext uri="{BB962C8B-B14F-4D97-AF65-F5344CB8AC3E}">
        <p14:creationId xmlns:p14="http://schemas.microsoft.com/office/powerpoint/2010/main" xmlns="" val="1360697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pPr/>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pPr/>
              <a:t>‹#›</a:t>
            </a:fld>
            <a:endParaRPr lang="en-US"/>
          </a:p>
        </p:txBody>
      </p:sp>
    </p:spTree>
    <p:extLst>
      <p:ext uri="{BB962C8B-B14F-4D97-AF65-F5344CB8AC3E}">
        <p14:creationId xmlns:p14="http://schemas.microsoft.com/office/powerpoint/2010/main" xmlns=""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pPr/>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pPr/>
              <a:t>‹#›</a:t>
            </a:fld>
            <a:endParaRPr lang="en-US"/>
          </a:p>
        </p:txBody>
      </p:sp>
    </p:spTree>
    <p:extLst>
      <p:ext uri="{BB962C8B-B14F-4D97-AF65-F5344CB8AC3E}">
        <p14:creationId xmlns:p14="http://schemas.microsoft.com/office/powerpoint/2010/main" xmlns=""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pPr/>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pPr/>
              <a:t>‹#›</a:t>
            </a:fld>
            <a:endParaRPr lang="en-US"/>
          </a:p>
        </p:txBody>
      </p:sp>
    </p:spTree>
    <p:extLst>
      <p:ext uri="{BB962C8B-B14F-4D97-AF65-F5344CB8AC3E}">
        <p14:creationId xmlns:p14="http://schemas.microsoft.com/office/powerpoint/2010/main" xmlns=""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pPr/>
              <a:t>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pPr/>
              <a:t>‹#›</a:t>
            </a:fld>
            <a:endParaRPr lang="en-US"/>
          </a:p>
        </p:txBody>
      </p:sp>
    </p:spTree>
    <p:extLst>
      <p:ext uri="{BB962C8B-B14F-4D97-AF65-F5344CB8AC3E}">
        <p14:creationId xmlns:p14="http://schemas.microsoft.com/office/powerpoint/2010/main" xmlns=""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pPr/>
              <a:t>2/27/2019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pPr/>
              <a:t>‹#›</a:t>
            </a:fld>
            <a:endParaRPr lang="en-US"/>
          </a:p>
        </p:txBody>
      </p:sp>
    </p:spTree>
    <p:extLst>
      <p:ext uri="{BB962C8B-B14F-4D97-AF65-F5344CB8AC3E}">
        <p14:creationId xmlns:p14="http://schemas.microsoft.com/office/powerpoint/2010/main" xmlns=""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pPr/>
              <a:t>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pPr/>
              <a:t>‹#›</a:t>
            </a:fld>
            <a:endParaRPr lang="en-US"/>
          </a:p>
        </p:txBody>
      </p:sp>
    </p:spTree>
    <p:extLst>
      <p:ext uri="{BB962C8B-B14F-4D97-AF65-F5344CB8AC3E}">
        <p14:creationId xmlns:p14="http://schemas.microsoft.com/office/powerpoint/2010/main" xmlns=""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pPr/>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pPr/>
              <a:t>‹#›</a:t>
            </a:fld>
            <a:endParaRPr lang="en-US"/>
          </a:p>
        </p:txBody>
      </p:sp>
    </p:spTree>
    <p:extLst>
      <p:ext uri="{BB962C8B-B14F-4D97-AF65-F5344CB8AC3E}">
        <p14:creationId xmlns:p14="http://schemas.microsoft.com/office/powerpoint/2010/main" xmlns=""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pPr/>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pPr/>
              <a:t>‹#›</a:t>
            </a:fld>
            <a:endParaRPr lang="en-US"/>
          </a:p>
        </p:txBody>
      </p:sp>
    </p:spTree>
    <p:extLst>
      <p:ext uri="{BB962C8B-B14F-4D97-AF65-F5344CB8AC3E}">
        <p14:creationId xmlns:p14="http://schemas.microsoft.com/office/powerpoint/2010/main" xmlns=""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powerpoint.sage-fox.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pPr/>
              <a:t>2/27/2019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pPr/>
              <a:t>‹#›</a:t>
            </a:fld>
            <a:endParaRPr lang="en-US"/>
          </a:p>
        </p:txBody>
      </p:sp>
      <p:pic>
        <p:nvPicPr>
          <p:cNvPr id="7" name="Picture 6">
            <a:hlinkClick r:id="rId13"/>
          </p:cNvPr>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xmlns=""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eg"/><Relationship Id="rId7"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8.png"/><Relationship Id="rId4" Type="http://schemas.openxmlformats.org/officeDocument/2006/relationships/image" Target="../media/image3.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3000" b="-13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 y="2286000"/>
            <a:ext cx="12192000" cy="1119352"/>
          </a:xfrm>
          <a:prstGeom prst="rect">
            <a:avLst/>
          </a:prstGeom>
          <a:solidFill>
            <a:schemeClr val="accent1">
              <a:alpha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dirty="0" smtClean="0">
                <a:solidFill>
                  <a:schemeClr val="bg1"/>
                </a:solidFill>
                <a:latin typeface="Calibri" panose="020F0502020204030204" pitchFamily="34" charset="0"/>
                <a:cs typeface="Estrangelo Edessa" panose="03080600000000000000" pitchFamily="66" charset="0"/>
              </a:rPr>
              <a:t>The Legend of </a:t>
            </a:r>
            <a:r>
              <a:rPr lang="en-US" sz="5000" dirty="0" err="1" smtClean="0">
                <a:solidFill>
                  <a:schemeClr val="bg1"/>
                </a:solidFill>
                <a:latin typeface="Calibri" panose="020F0502020204030204" pitchFamily="34" charset="0"/>
                <a:cs typeface="Estrangelo Edessa" panose="03080600000000000000" pitchFamily="66" charset="0"/>
              </a:rPr>
              <a:t>Melusine</a:t>
            </a:r>
            <a:endParaRPr lang="en-US" sz="5000" dirty="0" smtClean="0">
              <a:solidFill>
                <a:schemeClr val="bg1"/>
              </a:solidFill>
              <a:latin typeface="Calibri" panose="020F0502020204030204" pitchFamily="34" charset="0"/>
              <a:cs typeface="Estrangelo Edessa" panose="03080600000000000000" pitchFamily="66" charset="0"/>
            </a:endParaRPr>
          </a:p>
          <a:p>
            <a:pPr algn="ctr"/>
            <a:r>
              <a:rPr lang="en-US" sz="2400" dirty="0" smtClean="0">
                <a:solidFill>
                  <a:schemeClr val="bg1"/>
                </a:solidFill>
                <a:latin typeface="AR BONNIE" panose="02000000000000000000" pitchFamily="2" charset="0"/>
                <a:cs typeface="Estrangelo Edessa" panose="03080600000000000000" pitchFamily="66" charset="0"/>
              </a:rPr>
              <a:t>How does France and Cyprus are connected</a:t>
            </a:r>
            <a:endParaRPr lang="en-US" sz="2400" dirty="0">
              <a:solidFill>
                <a:schemeClr val="bg1"/>
              </a:solidFill>
              <a:latin typeface="AR BONNIE" panose="02000000000000000000" pitchFamily="2" charset="0"/>
              <a:cs typeface="Estrangelo Edessa" panose="03080600000000000000" pitchFamily="66" charset="0"/>
            </a:endParaRPr>
          </a:p>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4" name="Rectangle 3"/>
          <p:cNvSpPr/>
          <p:nvPr/>
        </p:nvSpPr>
        <p:spPr>
          <a:xfrm>
            <a:off x="-1" y="5917324"/>
            <a:ext cx="12192001" cy="494753"/>
          </a:xfrm>
          <a:prstGeom prst="rect">
            <a:avLst/>
          </a:prstGeom>
          <a:solidFill>
            <a:schemeClr val="accent1">
              <a:alpha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bg1"/>
                </a:solidFill>
                <a:latin typeface="Calibri" panose="020F0502020204030204" pitchFamily="34" charset="0"/>
                <a:cs typeface="Estrangelo Edessa" panose="03080600000000000000" pitchFamily="66" charset="0"/>
              </a:rPr>
              <a:t>Students of </a:t>
            </a:r>
            <a:r>
              <a:rPr lang="en-US" i="1" dirty="0" err="1" smtClean="0">
                <a:solidFill>
                  <a:schemeClr val="bg1"/>
                </a:solidFill>
                <a:latin typeface="Calibri" panose="020F0502020204030204" pitchFamily="34" charset="0"/>
                <a:cs typeface="Estrangelo Edessa" panose="03080600000000000000" pitchFamily="66" charset="0"/>
              </a:rPr>
              <a:t>Arediou</a:t>
            </a:r>
            <a:r>
              <a:rPr lang="en-US" i="1" dirty="0" smtClean="0">
                <a:solidFill>
                  <a:schemeClr val="bg1"/>
                </a:solidFill>
                <a:latin typeface="Calibri" panose="020F0502020204030204" pitchFamily="34" charset="0"/>
                <a:cs typeface="Estrangelo Edessa" panose="03080600000000000000" pitchFamily="66" charset="0"/>
              </a:rPr>
              <a:t> Primary School, Cyprus</a:t>
            </a:r>
            <a:endParaRPr lang="en-US" i="1" dirty="0">
              <a:solidFill>
                <a:schemeClr val="bg1"/>
              </a:solidFill>
              <a:latin typeface="Calibri" panose="020F0502020204030204" pitchFamily="34" charset="0"/>
              <a:cs typeface="Estrangelo Edessa" panose="03080600000000000000" pitchFamily="66" charset="0"/>
            </a:endParaRPr>
          </a:p>
          <a:p>
            <a:pPr algn="ctr"/>
            <a:r>
              <a:rPr lang="en-US" sz="1050" i="1" dirty="0" smtClean="0">
                <a:solidFill>
                  <a:schemeClr val="bg1"/>
                </a:solidFill>
                <a:latin typeface="Calibri" panose="020F0502020204030204" pitchFamily="34" charset="0"/>
                <a:cs typeface="Estrangelo Edessa" panose="03080600000000000000" pitchFamily="66" charset="0"/>
              </a:rPr>
              <a:t>February 2019</a:t>
            </a:r>
            <a:endParaRPr lang="en-US" sz="1050" i="1" dirty="0">
              <a:solidFill>
                <a:schemeClr val="bg1"/>
              </a:solidFill>
              <a:latin typeface="Calibri" panose="020F0502020204030204" pitchFamily="34" charset="0"/>
              <a:cs typeface="Estrangelo Edessa" panose="03080600000000000000" pitchFamily="66" charset="0"/>
            </a:endParaRPr>
          </a:p>
        </p:txBody>
      </p:sp>
    </p:spTree>
    <p:extLst>
      <p:ext uri="{BB962C8B-B14F-4D97-AF65-F5344CB8AC3E}">
        <p14:creationId xmlns:p14="http://schemas.microsoft.com/office/powerpoint/2010/main" xmlns="" val="3720222915"/>
      </p:ext>
    </p:extLst>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3000" b="-13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31" name="Rectangle 30"/>
          <p:cNvSpPr/>
          <p:nvPr/>
        </p:nvSpPr>
        <p:spPr>
          <a:xfrm>
            <a:off x="914399" y="1906773"/>
            <a:ext cx="10620275"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bg1"/>
                </a:solidFill>
              </a:rPr>
              <a:t> </a:t>
            </a:r>
            <a:endParaRPr lang="en-US" sz="2800" dirty="0">
              <a:solidFill>
                <a:schemeClr val="bg1"/>
              </a:solidFill>
              <a:cs typeface="Estrangelo Edessa" panose="03080600000000000000" pitchFamily="66" charset="0"/>
            </a:endParaRPr>
          </a:p>
        </p:txBody>
      </p:sp>
      <p:sp>
        <p:nvSpPr>
          <p:cNvPr id="11" name="TextBox 10"/>
          <p:cNvSpPr txBox="1"/>
          <p:nvPr/>
        </p:nvSpPr>
        <p:spPr>
          <a:xfrm>
            <a:off x="-6451" y="411826"/>
            <a:ext cx="12192003" cy="584775"/>
          </a:xfrm>
          <a:prstGeom prst="rect">
            <a:avLst/>
          </a:prstGeom>
          <a:solidFill>
            <a:schemeClr val="accent1"/>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cs typeface="Browallia New" panose="020B0604020202020204" pitchFamily="34" charset="-34"/>
              </a:rPr>
              <a:t>The Legend of </a:t>
            </a:r>
            <a:r>
              <a:rPr lang="en-US" sz="3200" dirty="0" err="1" smtClean="0">
                <a:solidFill>
                  <a:schemeClr val="bg1"/>
                </a:solidFill>
                <a:cs typeface="Browallia New" panose="020B0604020202020204" pitchFamily="34" charset="-34"/>
              </a:rPr>
              <a:t>Melusine</a:t>
            </a:r>
            <a:r>
              <a:rPr lang="en-US" sz="3200" dirty="0" smtClean="0">
                <a:solidFill>
                  <a:schemeClr val="bg1"/>
                </a:solidFill>
                <a:cs typeface="Browallia New" panose="020B0604020202020204" pitchFamily="34" charset="-34"/>
              </a:rPr>
              <a:t>,  the first Queen of Cyprus</a:t>
            </a:r>
            <a:endParaRPr lang="en-US" sz="3200" dirty="0">
              <a:solidFill>
                <a:schemeClr val="bg1"/>
              </a:solidFill>
              <a:cs typeface="Browallia New" panose="020B0604020202020204" pitchFamily="34" charset="-34"/>
            </a:endParaRPr>
          </a:p>
        </p:txBody>
      </p:sp>
      <p:sp>
        <p:nvSpPr>
          <p:cNvPr id="11267" name="Rectangle 3"/>
          <p:cNvSpPr>
            <a:spLocks noChangeArrowheads="1"/>
          </p:cNvSpPr>
          <p:nvPr/>
        </p:nvSpPr>
        <p:spPr bwMode="auto">
          <a:xfrm>
            <a:off x="1842654" y="2462583"/>
            <a:ext cx="8645237"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bg1"/>
                </a:solidFill>
                <a:effectLst/>
                <a:ea typeface="Calibri" pitchFamily="34" charset="0"/>
                <a:cs typeface="Times New Roman" pitchFamily="18" charset="0"/>
              </a:rPr>
              <a:t>Once in Poitiers, France, there lived a royal family, the king, the queen and the beautiful daughter, </a:t>
            </a:r>
            <a:r>
              <a:rPr kumimoji="0" lang="en-US" sz="2800" b="0" i="0" u="none" strike="noStrike" cap="none" normalizeH="0" baseline="0" dirty="0" err="1" smtClean="0">
                <a:ln>
                  <a:noFill/>
                </a:ln>
                <a:solidFill>
                  <a:schemeClr val="bg1"/>
                </a:solidFill>
                <a:effectLst/>
                <a:ea typeface="Calibri" pitchFamily="34" charset="0"/>
                <a:cs typeface="Times New Roman" pitchFamily="18" charset="0"/>
              </a:rPr>
              <a:t>Melusine</a:t>
            </a:r>
            <a:r>
              <a:rPr kumimoji="0" lang="en-US" sz="2800" b="0" i="0" u="none" strike="noStrike" cap="none" normalizeH="0" baseline="0" dirty="0" smtClean="0">
                <a:ln>
                  <a:noFill/>
                </a:ln>
                <a:solidFill>
                  <a:schemeClr val="bg1"/>
                </a:solidFill>
                <a:effectLst/>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bg1"/>
                </a:solidFill>
                <a:effectLst/>
                <a:ea typeface="Calibri" pitchFamily="34" charset="0"/>
                <a:cs typeface="Times New Roman" pitchFamily="18" charset="0"/>
              </a:rPr>
              <a:t>But the queen had put a curse on </a:t>
            </a:r>
            <a:r>
              <a:rPr kumimoji="0" lang="en-US" sz="2800" b="0" i="0" u="none" strike="noStrike" cap="none" normalizeH="0" baseline="0" dirty="0" err="1" smtClean="0">
                <a:ln>
                  <a:noFill/>
                </a:ln>
                <a:solidFill>
                  <a:schemeClr val="bg1"/>
                </a:solidFill>
                <a:effectLst/>
                <a:ea typeface="Calibri" pitchFamily="34" charset="0"/>
                <a:cs typeface="Times New Roman" pitchFamily="18" charset="0"/>
              </a:rPr>
              <a:t>Melusine</a:t>
            </a:r>
            <a:r>
              <a:rPr kumimoji="0" lang="en-US" sz="2800" b="0" i="0" u="none" strike="noStrike" cap="none" normalizeH="0" baseline="0" dirty="0" smtClean="0">
                <a:ln>
                  <a:noFill/>
                </a:ln>
                <a:solidFill>
                  <a:schemeClr val="bg1"/>
                </a:solidFill>
                <a:effectLst/>
                <a:ea typeface="Calibri" pitchFamily="34" charset="0"/>
                <a:cs typeface="Times New Roman" pitchFamily="18" charset="0"/>
              </a:rPr>
              <a:t> because he betrayed her father. Thus, </a:t>
            </a:r>
            <a:r>
              <a:rPr kumimoji="0" lang="en-US" sz="2800" b="0" i="0" u="none" strike="noStrike" cap="none" normalizeH="0" baseline="0" dirty="0" err="1" smtClean="0">
                <a:ln>
                  <a:noFill/>
                </a:ln>
                <a:solidFill>
                  <a:schemeClr val="bg1"/>
                </a:solidFill>
                <a:effectLst/>
                <a:ea typeface="Calibri" pitchFamily="34" charset="0"/>
                <a:cs typeface="Times New Roman" pitchFamily="18" charset="0"/>
              </a:rPr>
              <a:t>Melusine</a:t>
            </a:r>
            <a:r>
              <a:rPr kumimoji="0" lang="en-US" sz="2800" b="0" i="0" u="none" strike="noStrike" cap="none" normalizeH="0" baseline="0" dirty="0" smtClean="0">
                <a:ln>
                  <a:noFill/>
                </a:ln>
                <a:solidFill>
                  <a:schemeClr val="bg1"/>
                </a:solidFill>
                <a:effectLst/>
                <a:ea typeface="Calibri" pitchFamily="34" charset="0"/>
                <a:cs typeface="Times New Roman" pitchFamily="18" charset="0"/>
              </a:rPr>
              <a:t>  was banished from the palace. </a:t>
            </a:r>
            <a:endParaRPr kumimoji="0" lang="en-US" sz="2800" b="0" i="0" u="none" strike="noStrike" cap="none" normalizeH="0" baseline="0" dirty="0" smtClean="0">
              <a:ln>
                <a:noFill/>
              </a:ln>
              <a:solidFill>
                <a:schemeClr val="bg1"/>
              </a:solidFill>
              <a:effectLst/>
              <a:cs typeface="Arial" pitchFamily="34" charset="0"/>
            </a:endParaRPr>
          </a:p>
        </p:txBody>
      </p:sp>
    </p:spTree>
    <p:extLst>
      <p:ext uri="{BB962C8B-B14F-4D97-AF65-F5344CB8AC3E}">
        <p14:creationId xmlns:p14="http://schemas.microsoft.com/office/powerpoint/2010/main" xmlns="" val="4083513980"/>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3000" b="-13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780277" y="1163782"/>
            <a:ext cx="3556195" cy="3963804"/>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t>Then, she decided to go  to  the castle of the king, </a:t>
            </a:r>
            <a:r>
              <a:rPr lang="en-US" sz="2000" dirty="0" err="1" smtClean="0"/>
              <a:t>Raymonde</a:t>
            </a:r>
            <a:r>
              <a:rPr lang="en-US" sz="2000" dirty="0" smtClean="0"/>
              <a:t>. When she came there, there were many people, all waited in line to see the king, </a:t>
            </a:r>
            <a:r>
              <a:rPr lang="en-US" sz="2000" dirty="0" err="1" smtClean="0"/>
              <a:t>Raymonde</a:t>
            </a:r>
            <a:r>
              <a:rPr lang="en-US" sz="2000" dirty="0" smtClean="0"/>
              <a:t>. </a:t>
            </a:r>
            <a:endParaRPr lang="el-GR" sz="2000" dirty="0" smtClean="0"/>
          </a:p>
          <a:p>
            <a:r>
              <a:rPr lang="en-US" sz="2000" dirty="0" smtClean="0"/>
              <a:t>After many hours passing by, the turn of </a:t>
            </a:r>
            <a:r>
              <a:rPr lang="en-US" sz="2000" dirty="0" err="1" smtClean="0"/>
              <a:t>Melusine</a:t>
            </a:r>
            <a:r>
              <a:rPr lang="en-US" sz="2000" dirty="0" smtClean="0"/>
              <a:t> came. When the beautiful </a:t>
            </a:r>
            <a:r>
              <a:rPr lang="en-US" sz="2000" dirty="0" err="1" smtClean="0"/>
              <a:t>Melusine</a:t>
            </a:r>
            <a:r>
              <a:rPr lang="en-US" sz="2000" dirty="0" smtClean="0"/>
              <a:t> approached the king, the king, dazzled by her beauty and asked:</a:t>
            </a:r>
            <a:endParaRPr lang="en-US" sz="2000" dirty="0" smtClean="0">
              <a:solidFill>
                <a:schemeClr val="bg1"/>
              </a:solidFill>
              <a:cs typeface="Estrangelo Edessa" panose="03080600000000000000" pitchFamily="66" charset="0"/>
            </a:endParaRPr>
          </a:p>
          <a:p>
            <a:endParaRPr lang="en-US" sz="2000" dirty="0">
              <a:solidFill>
                <a:schemeClr val="bg1"/>
              </a:solidFill>
              <a:cs typeface="Estrangelo Edessa" panose="03080600000000000000" pitchFamily="66" charset="0"/>
            </a:endParaRPr>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28" name="Rectangle 27"/>
          <p:cNvSpPr/>
          <p:nvPr/>
        </p:nvSpPr>
        <p:spPr>
          <a:xfrm>
            <a:off x="4537681" y="1423448"/>
            <a:ext cx="3546775" cy="3704138"/>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spcBef>
                <a:spcPct val="0"/>
              </a:spcBef>
              <a:spcAft>
                <a:spcPct val="0"/>
              </a:spcAft>
            </a:pPr>
            <a:r>
              <a:rPr lang="en-US" sz="2000" dirty="0" smtClean="0">
                <a:solidFill>
                  <a:schemeClr val="bg1"/>
                </a:solidFill>
                <a:ea typeface="Calibri" pitchFamily="34" charset="0"/>
                <a:cs typeface="Times New Roman" pitchFamily="18" charset="0"/>
              </a:rPr>
              <a:t>- Do you want to be my wife?</a:t>
            </a:r>
            <a:endParaRPr lang="el-GR" sz="2000" dirty="0" smtClean="0">
              <a:solidFill>
                <a:schemeClr val="bg1"/>
              </a:solidFill>
              <a:cs typeface="Arial" pitchFamily="34" charset="0"/>
            </a:endParaRPr>
          </a:p>
          <a:p>
            <a:pPr lvl="0" algn="just" eaLnBrk="0" fontAlgn="base" hangingPunct="0">
              <a:spcBef>
                <a:spcPct val="0"/>
              </a:spcBef>
              <a:spcAft>
                <a:spcPct val="0"/>
              </a:spcAft>
            </a:pPr>
            <a:r>
              <a:rPr lang="en-US" sz="2000" dirty="0" smtClean="0">
                <a:solidFill>
                  <a:schemeClr val="bg1"/>
                </a:solidFill>
                <a:ea typeface="Calibri" pitchFamily="34" charset="0"/>
                <a:cs typeface="Times New Roman" pitchFamily="18" charset="0"/>
              </a:rPr>
              <a:t>- I accept, my king, but with a condition. Every Saturday and Sunday I'll be living on my own in my room.</a:t>
            </a:r>
            <a:endParaRPr lang="el-GR" sz="2000" dirty="0" smtClean="0">
              <a:solidFill>
                <a:schemeClr val="bg1"/>
              </a:solidFill>
              <a:cs typeface="Arial" pitchFamily="34" charset="0"/>
            </a:endParaRPr>
          </a:p>
          <a:p>
            <a:pPr lvl="0" algn="just" eaLnBrk="0" fontAlgn="base" hangingPunct="0">
              <a:spcBef>
                <a:spcPct val="0"/>
              </a:spcBef>
              <a:spcAft>
                <a:spcPct val="0"/>
              </a:spcAft>
            </a:pPr>
            <a:r>
              <a:rPr lang="en-US" sz="2000" dirty="0" smtClean="0">
                <a:solidFill>
                  <a:schemeClr val="bg1"/>
                </a:solidFill>
                <a:ea typeface="Calibri" pitchFamily="34" charset="0"/>
                <a:cs typeface="Times New Roman" pitchFamily="18" charset="0"/>
              </a:rPr>
              <a:t>- But for what reason?</a:t>
            </a:r>
            <a:endParaRPr lang="el-GR" sz="2000" dirty="0" smtClean="0">
              <a:solidFill>
                <a:schemeClr val="bg1"/>
              </a:solidFill>
              <a:cs typeface="Arial" pitchFamily="34" charset="0"/>
            </a:endParaRPr>
          </a:p>
          <a:p>
            <a:endParaRPr lang="en-US" sz="2000" dirty="0">
              <a:solidFill>
                <a:schemeClr val="bg1"/>
              </a:solidFill>
              <a:cs typeface="Estrangelo Edessa" panose="03080600000000000000" pitchFamily="66" charset="0"/>
            </a:endParaRPr>
          </a:p>
        </p:txBody>
      </p:sp>
      <p:sp>
        <p:nvSpPr>
          <p:cNvPr id="31" name="Rectangle 30"/>
          <p:cNvSpPr/>
          <p:nvPr/>
        </p:nvSpPr>
        <p:spPr>
          <a:xfrm>
            <a:off x="8295086" y="1423447"/>
            <a:ext cx="3200400"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dirty="0" smtClean="0">
                <a:solidFill>
                  <a:schemeClr val="bg1"/>
                </a:solidFill>
                <a:ea typeface="Calibri" pitchFamily="34" charset="0"/>
                <a:cs typeface="Times New Roman" pitchFamily="18" charset="0"/>
              </a:rPr>
              <a:t>- Because I have a curse and you won't have to see me on the Weekends. Don't ever ask why. If you ever see me, I'll have to leave the palace and walk away from you forever.</a:t>
            </a:r>
            <a:endParaRPr lang="en-US" sz="3600" dirty="0" smtClean="0">
              <a:solidFill>
                <a:schemeClr val="bg1"/>
              </a:solidFill>
              <a:cs typeface="Arial" pitchFamily="34" charset="0"/>
            </a:endParaRPr>
          </a:p>
          <a:p>
            <a:endParaRPr lang="en-US" sz="2000" dirty="0">
              <a:solidFill>
                <a:schemeClr val="bg1"/>
              </a:solidFill>
              <a:cs typeface="Estrangelo Edessa" panose="03080600000000000000" pitchFamily="66" charset="0"/>
            </a:endParaRPr>
          </a:p>
        </p:txBody>
      </p:sp>
    </p:spTree>
    <p:extLst>
      <p:ext uri="{BB962C8B-B14F-4D97-AF65-F5344CB8AC3E}">
        <p14:creationId xmlns:p14="http://schemas.microsoft.com/office/powerpoint/2010/main" xmlns="" val="755274504"/>
      </p:ext>
    </p:extLst>
  </p:cSld>
  <p:clrMapOvr>
    <a:masterClrMapping/>
  </p:clrMapOvr>
  <p:transition spd="slow">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3000" b="-13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31" name="Rectangle 30"/>
          <p:cNvSpPr/>
          <p:nvPr/>
        </p:nvSpPr>
        <p:spPr>
          <a:xfrm>
            <a:off x="570411" y="1408933"/>
            <a:ext cx="10765246" cy="462901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lgn="just"/>
            <a:r>
              <a:rPr lang="en-US" sz="2800" dirty="0" smtClean="0">
                <a:solidFill>
                  <a:schemeClr val="bg1"/>
                </a:solidFill>
                <a:ea typeface="Calibri" pitchFamily="34" charset="0"/>
                <a:cs typeface="Times New Roman" pitchFamily="18" charset="0"/>
              </a:rPr>
              <a:t>      The </a:t>
            </a:r>
            <a:r>
              <a:rPr lang="en-US" sz="2800" dirty="0" smtClean="0">
                <a:solidFill>
                  <a:schemeClr val="bg1"/>
                </a:solidFill>
                <a:ea typeface="Calibri" pitchFamily="34" charset="0"/>
                <a:cs typeface="Times New Roman" pitchFamily="18" charset="0"/>
              </a:rPr>
              <a:t>king accepted the terms and conditions of </a:t>
            </a:r>
            <a:r>
              <a:rPr lang="en-US" sz="2800" dirty="0" err="1" smtClean="0">
                <a:solidFill>
                  <a:schemeClr val="bg1"/>
                </a:solidFill>
                <a:ea typeface="Calibri" pitchFamily="34" charset="0"/>
                <a:cs typeface="Times New Roman" pitchFamily="18" charset="0"/>
              </a:rPr>
              <a:t>Melusine</a:t>
            </a:r>
            <a:r>
              <a:rPr lang="en-US" sz="2800" dirty="0" smtClean="0">
                <a:solidFill>
                  <a:schemeClr val="bg1"/>
                </a:solidFill>
                <a:ea typeface="Calibri" pitchFamily="34" charset="0"/>
                <a:cs typeface="Times New Roman" pitchFamily="18" charset="0"/>
              </a:rPr>
              <a:t> and in a </a:t>
            </a:r>
            <a:r>
              <a:rPr lang="en-US" sz="2800" dirty="0" smtClean="0">
                <a:solidFill>
                  <a:schemeClr val="bg1"/>
                </a:solidFill>
                <a:ea typeface="Calibri" pitchFamily="34" charset="0"/>
                <a:cs typeface="Times New Roman" pitchFamily="18" charset="0"/>
              </a:rPr>
              <a:t>few days </a:t>
            </a:r>
            <a:r>
              <a:rPr lang="en-US" sz="2800" dirty="0" smtClean="0">
                <a:solidFill>
                  <a:schemeClr val="bg1"/>
                </a:solidFill>
                <a:ea typeface="Calibri" pitchFamily="34" charset="0"/>
                <a:cs typeface="Times New Roman" pitchFamily="18" charset="0"/>
              </a:rPr>
              <a:t>were married. In the years that followed acquired eleven children. Their kids were kind of weird and ... different. Others had tails, others had three eyes, or three arms or three legs. The king was sure that this happened because of the curse of the </a:t>
            </a:r>
            <a:r>
              <a:rPr lang="en-US" sz="2800" dirty="0" err="1" smtClean="0">
                <a:solidFill>
                  <a:schemeClr val="bg1"/>
                </a:solidFill>
                <a:ea typeface="Calibri" pitchFamily="34" charset="0"/>
                <a:cs typeface="Times New Roman" pitchFamily="18" charset="0"/>
              </a:rPr>
              <a:t>Melusine</a:t>
            </a:r>
            <a:r>
              <a:rPr lang="en-US" sz="2800" dirty="0" smtClean="0">
                <a:solidFill>
                  <a:schemeClr val="bg1"/>
                </a:solidFill>
                <a:ea typeface="Calibri" pitchFamily="34" charset="0"/>
                <a:cs typeface="Times New Roman" pitchFamily="18" charset="0"/>
              </a:rPr>
              <a:t>.</a:t>
            </a:r>
            <a:endParaRPr lang="en-US" sz="4400" dirty="0" smtClean="0">
              <a:solidFill>
                <a:schemeClr val="bg1"/>
              </a:solidFill>
              <a:cs typeface="Arial" pitchFamily="34" charset="0"/>
            </a:endParaRPr>
          </a:p>
          <a:p>
            <a:pPr marL="457200" indent="-457200" algn="just"/>
            <a:endParaRPr lang="en-US" sz="2800" dirty="0">
              <a:solidFill>
                <a:schemeClr val="bg1"/>
              </a:solidFill>
              <a:cs typeface="Estrangelo Edessa" panose="03080600000000000000" pitchFamily="66" charset="0"/>
            </a:endParaRPr>
          </a:p>
        </p:txBody>
      </p:sp>
    </p:spTree>
    <p:extLst>
      <p:ext uri="{BB962C8B-B14F-4D97-AF65-F5344CB8AC3E}">
        <p14:creationId xmlns:p14="http://schemas.microsoft.com/office/powerpoint/2010/main" xmlns="" val="3018063954"/>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3000" b="-13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31" name="Rectangle 30"/>
          <p:cNvSpPr/>
          <p:nvPr/>
        </p:nvSpPr>
        <p:spPr>
          <a:xfrm>
            <a:off x="570411" y="1408933"/>
            <a:ext cx="10881360" cy="462901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lgn="just"/>
            <a:r>
              <a:rPr lang="en-US" sz="2800" dirty="0" smtClean="0">
                <a:solidFill>
                  <a:schemeClr val="bg1"/>
                </a:solidFill>
                <a:ea typeface="Calibri" pitchFamily="34" charset="0"/>
                <a:cs typeface="Times New Roman" pitchFamily="18" charset="0"/>
              </a:rPr>
              <a:t>      After </a:t>
            </a:r>
            <a:r>
              <a:rPr lang="en-US" sz="2800" dirty="0" smtClean="0">
                <a:solidFill>
                  <a:schemeClr val="bg1"/>
                </a:solidFill>
                <a:ea typeface="Calibri" pitchFamily="34" charset="0"/>
                <a:cs typeface="Times New Roman" pitchFamily="18" charset="0"/>
              </a:rPr>
              <a:t>the years passed, the curiosity of the king was growing and was in a great dilemma. He wonder if he should see the </a:t>
            </a:r>
            <a:r>
              <a:rPr lang="en-US" sz="2800" dirty="0" err="1" smtClean="0">
                <a:solidFill>
                  <a:schemeClr val="bg1"/>
                </a:solidFill>
                <a:ea typeface="Calibri" pitchFamily="34" charset="0"/>
                <a:cs typeface="Times New Roman" pitchFamily="18" charset="0"/>
              </a:rPr>
              <a:t>Melusine</a:t>
            </a:r>
            <a:r>
              <a:rPr lang="en-US" sz="2800" dirty="0" smtClean="0">
                <a:solidFill>
                  <a:schemeClr val="bg1"/>
                </a:solidFill>
                <a:ea typeface="Calibri" pitchFamily="34" charset="0"/>
                <a:cs typeface="Times New Roman" pitchFamily="18" charset="0"/>
              </a:rPr>
              <a:t> and </a:t>
            </a:r>
            <a:r>
              <a:rPr lang="en-US" sz="2800" dirty="0" smtClean="0">
                <a:solidFill>
                  <a:schemeClr val="bg1"/>
                </a:solidFill>
                <a:ea typeface="Calibri" pitchFamily="34" charset="0"/>
                <a:cs typeface="Times New Roman" pitchFamily="18" charset="0"/>
              </a:rPr>
              <a:t>find </a:t>
            </a:r>
            <a:r>
              <a:rPr lang="en-US" sz="2800" dirty="0" smtClean="0">
                <a:solidFill>
                  <a:schemeClr val="bg1"/>
                </a:solidFill>
                <a:ea typeface="Calibri" pitchFamily="34" charset="0"/>
                <a:cs typeface="Times New Roman" pitchFamily="18" charset="0"/>
              </a:rPr>
              <a:t>out the secret, or maybe he stayed faithful to his promise? Since he couldn't decide himself, he called one day, all his workers: servants, knights, cooks, counselors, even the jesters.</a:t>
            </a:r>
            <a:endParaRPr lang="en-US" sz="4400" dirty="0" smtClean="0">
              <a:solidFill>
                <a:schemeClr val="bg1"/>
              </a:solidFill>
              <a:cs typeface="Arial" pitchFamily="34" charset="0"/>
            </a:endParaRPr>
          </a:p>
          <a:p>
            <a:pPr marL="457200" indent="-457200" algn="just"/>
            <a:endParaRPr lang="en-US" sz="2800" dirty="0">
              <a:solidFill>
                <a:schemeClr val="bg1"/>
              </a:solidFill>
              <a:cs typeface="Estrangelo Edessa" panose="03080600000000000000" pitchFamily="66" charset="0"/>
            </a:endParaRPr>
          </a:p>
        </p:txBody>
      </p:sp>
    </p:spTree>
    <p:extLst>
      <p:ext uri="{BB962C8B-B14F-4D97-AF65-F5344CB8AC3E}">
        <p14:creationId xmlns:p14="http://schemas.microsoft.com/office/powerpoint/2010/main" xmlns="" val="3018063954"/>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3000" b="-13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31" name="Rectangle 30"/>
          <p:cNvSpPr/>
          <p:nvPr/>
        </p:nvSpPr>
        <p:spPr>
          <a:xfrm>
            <a:off x="526868" y="1335314"/>
            <a:ext cx="10881360" cy="4963886"/>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lgn="just"/>
            <a:r>
              <a:rPr lang="en-US" sz="2800" dirty="0" smtClean="0">
                <a:solidFill>
                  <a:schemeClr val="bg1"/>
                </a:solidFill>
                <a:ea typeface="Calibri" pitchFamily="34" charset="0"/>
                <a:cs typeface="Times New Roman" pitchFamily="18" charset="0"/>
              </a:rPr>
              <a:t>      </a:t>
            </a:r>
            <a:endParaRPr lang="en-US" sz="4400" dirty="0" smtClean="0">
              <a:solidFill>
                <a:schemeClr val="bg1"/>
              </a:solidFill>
              <a:cs typeface="Arial" pitchFamily="34" charset="0"/>
            </a:endParaRPr>
          </a:p>
          <a:p>
            <a:pPr lvl="0" algn="just" fontAlgn="base">
              <a:spcBef>
                <a:spcPct val="0"/>
              </a:spcBef>
              <a:spcAft>
                <a:spcPct val="0"/>
              </a:spcAft>
            </a:pPr>
            <a:endParaRPr lang="en-US" sz="2800" dirty="0" smtClean="0">
              <a:solidFill>
                <a:schemeClr val="bg1"/>
              </a:solidFill>
              <a:ea typeface="Calibri" pitchFamily="34" charset="0"/>
              <a:cs typeface="Times New Roman" pitchFamily="18" charset="0"/>
            </a:endParaRPr>
          </a:p>
          <a:p>
            <a:pPr lvl="0" algn="just" fontAlgn="base">
              <a:spcBef>
                <a:spcPct val="0"/>
              </a:spcBef>
              <a:spcAft>
                <a:spcPct val="0"/>
              </a:spcAft>
            </a:pPr>
            <a:r>
              <a:rPr lang="en-US" sz="2800" dirty="0" smtClean="0">
                <a:solidFill>
                  <a:schemeClr val="bg1"/>
                </a:solidFill>
                <a:ea typeface="Calibri" pitchFamily="34" charset="0"/>
                <a:cs typeface="Times New Roman" pitchFamily="18" charset="0"/>
              </a:rPr>
              <a:t>- </a:t>
            </a:r>
            <a:r>
              <a:rPr lang="en-US" sz="2800" dirty="0" smtClean="0">
                <a:solidFill>
                  <a:schemeClr val="bg1"/>
                </a:solidFill>
                <a:ea typeface="Calibri" pitchFamily="34" charset="0"/>
                <a:cs typeface="Times New Roman" pitchFamily="18" charset="0"/>
              </a:rPr>
              <a:t>Well, what do you think? Shall  I see </a:t>
            </a:r>
            <a:r>
              <a:rPr lang="en-US" sz="2800" dirty="0" err="1" smtClean="0">
                <a:solidFill>
                  <a:schemeClr val="bg1"/>
                </a:solidFill>
                <a:ea typeface="Calibri" pitchFamily="34" charset="0"/>
                <a:cs typeface="Times New Roman" pitchFamily="18" charset="0"/>
              </a:rPr>
              <a:t>Melusine</a:t>
            </a:r>
            <a:r>
              <a:rPr lang="en-US" sz="2800" dirty="0" smtClean="0">
                <a:solidFill>
                  <a:schemeClr val="bg1"/>
                </a:solidFill>
                <a:ea typeface="Calibri" pitchFamily="34" charset="0"/>
                <a:cs typeface="Times New Roman" pitchFamily="18" charset="0"/>
              </a:rPr>
              <a:t> or not? He asked.</a:t>
            </a:r>
            <a:endParaRPr lang="el-GR" sz="2800" dirty="0" smtClean="0">
              <a:solidFill>
                <a:schemeClr val="bg1"/>
              </a:solidFill>
              <a:cs typeface="Arial" pitchFamily="34" charset="0"/>
            </a:endParaRPr>
          </a:p>
          <a:p>
            <a:pPr lvl="0" algn="just" eaLnBrk="0" fontAlgn="base" hangingPunct="0">
              <a:spcBef>
                <a:spcPct val="0"/>
              </a:spcBef>
              <a:spcAft>
                <a:spcPct val="0"/>
              </a:spcAft>
            </a:pPr>
            <a:r>
              <a:rPr lang="en-US" sz="2800" dirty="0" smtClean="0">
                <a:solidFill>
                  <a:schemeClr val="bg1"/>
                </a:solidFill>
                <a:ea typeface="Calibri" pitchFamily="34" charset="0"/>
                <a:cs typeface="Times New Roman" pitchFamily="18" charset="0"/>
              </a:rPr>
              <a:t>- No,  you shouldn’t,  everyone told.</a:t>
            </a:r>
            <a:endParaRPr lang="el-GR" sz="2800" dirty="0" smtClean="0">
              <a:solidFill>
                <a:schemeClr val="bg1"/>
              </a:solidFill>
              <a:cs typeface="Arial" pitchFamily="34" charset="0"/>
            </a:endParaRPr>
          </a:p>
          <a:p>
            <a:pPr lvl="0" algn="just" eaLnBrk="0" fontAlgn="base" hangingPunct="0">
              <a:spcBef>
                <a:spcPct val="0"/>
              </a:spcBef>
              <a:spcAft>
                <a:spcPct val="0"/>
              </a:spcAft>
            </a:pPr>
            <a:r>
              <a:rPr lang="en-US" sz="2800" dirty="0" smtClean="0">
                <a:solidFill>
                  <a:schemeClr val="bg1"/>
                </a:solidFill>
                <a:ea typeface="Calibri" pitchFamily="34" charset="0"/>
                <a:cs typeface="Times New Roman" pitchFamily="18" charset="0"/>
              </a:rPr>
              <a:t>Everyone, except one counselor, who was jealous and wanted to steal the throne. He advised him to break the promise he made to his wife and she finally knows what's going on with her.</a:t>
            </a:r>
            <a:endParaRPr lang="el-GR" sz="2800" dirty="0" smtClean="0">
              <a:solidFill>
                <a:schemeClr val="bg1"/>
              </a:solidFill>
              <a:cs typeface="Arial" pitchFamily="34" charset="0"/>
            </a:endParaRPr>
          </a:p>
          <a:p>
            <a:pPr lvl="0" algn="just" eaLnBrk="0" fontAlgn="base" hangingPunct="0">
              <a:spcBef>
                <a:spcPct val="0"/>
              </a:spcBef>
              <a:spcAft>
                <a:spcPct val="0"/>
              </a:spcAft>
            </a:pPr>
            <a:r>
              <a:rPr lang="en-US" sz="2800" dirty="0" smtClean="0">
                <a:solidFill>
                  <a:schemeClr val="bg1"/>
                </a:solidFill>
                <a:ea typeface="Calibri" pitchFamily="34" charset="0"/>
                <a:cs typeface="Times New Roman" pitchFamily="18" charset="0"/>
              </a:rPr>
              <a:t>- Me, my king, I'm telling you, you have to see </a:t>
            </a:r>
            <a:r>
              <a:rPr lang="en-US" sz="2800" dirty="0" err="1" smtClean="0">
                <a:solidFill>
                  <a:schemeClr val="bg1"/>
                </a:solidFill>
                <a:ea typeface="Calibri" pitchFamily="34" charset="0"/>
                <a:cs typeface="Times New Roman" pitchFamily="18" charset="0"/>
              </a:rPr>
              <a:t>Melusine</a:t>
            </a:r>
            <a:r>
              <a:rPr lang="en-US" sz="2800" dirty="0" smtClean="0">
                <a:solidFill>
                  <a:schemeClr val="bg1"/>
                </a:solidFill>
                <a:ea typeface="Calibri" pitchFamily="34" charset="0"/>
                <a:cs typeface="Times New Roman" pitchFamily="18" charset="0"/>
              </a:rPr>
              <a:t> to ease your anxiety and to calm down finally.</a:t>
            </a:r>
            <a:endParaRPr lang="el-GR" sz="2800" dirty="0" smtClean="0">
              <a:solidFill>
                <a:schemeClr val="bg1"/>
              </a:solidFill>
              <a:cs typeface="Arial" pitchFamily="34" charset="0"/>
            </a:endParaRPr>
          </a:p>
          <a:p>
            <a:pPr lvl="0" algn="just" eaLnBrk="0" fontAlgn="base" hangingPunct="0">
              <a:spcBef>
                <a:spcPct val="0"/>
              </a:spcBef>
              <a:spcAft>
                <a:spcPct val="0"/>
              </a:spcAft>
              <a:buFontTx/>
              <a:buChar char="-"/>
            </a:pPr>
            <a:r>
              <a:rPr lang="en-US" sz="2800" dirty="0" smtClean="0">
                <a:solidFill>
                  <a:schemeClr val="bg1"/>
                </a:solidFill>
                <a:ea typeface="Calibri" pitchFamily="34" charset="0"/>
                <a:cs typeface="Times New Roman" pitchFamily="18" charset="0"/>
              </a:rPr>
              <a:t>But </a:t>
            </a:r>
            <a:r>
              <a:rPr lang="en-US" sz="2800" dirty="0" smtClean="0">
                <a:solidFill>
                  <a:schemeClr val="bg1"/>
                </a:solidFill>
                <a:ea typeface="Calibri" pitchFamily="34" charset="0"/>
                <a:cs typeface="Times New Roman" pitchFamily="18" charset="0"/>
              </a:rPr>
              <a:t>if something happens to </a:t>
            </a:r>
            <a:r>
              <a:rPr lang="en-US" sz="2800" dirty="0" err="1" smtClean="0">
                <a:solidFill>
                  <a:schemeClr val="bg1"/>
                </a:solidFill>
                <a:ea typeface="Calibri" pitchFamily="34" charset="0"/>
                <a:cs typeface="Times New Roman" pitchFamily="18" charset="0"/>
              </a:rPr>
              <a:t>Melusine</a:t>
            </a:r>
            <a:r>
              <a:rPr lang="en-US" sz="2800" dirty="0" smtClean="0">
                <a:solidFill>
                  <a:schemeClr val="bg1"/>
                </a:solidFill>
                <a:ea typeface="Calibri" pitchFamily="34" charset="0"/>
                <a:cs typeface="Times New Roman" pitchFamily="18" charset="0"/>
              </a:rPr>
              <a:t>, </a:t>
            </a:r>
            <a:r>
              <a:rPr lang="en-US" sz="2800" dirty="0" smtClean="0">
                <a:solidFill>
                  <a:schemeClr val="bg1"/>
                </a:solidFill>
                <a:ea typeface="Calibri" pitchFamily="34" charset="0"/>
                <a:cs typeface="Times New Roman" pitchFamily="18" charset="0"/>
              </a:rPr>
              <a:t>I </a:t>
            </a:r>
            <a:r>
              <a:rPr lang="en-US" sz="2800" dirty="0" smtClean="0">
                <a:solidFill>
                  <a:schemeClr val="bg1"/>
                </a:solidFill>
                <a:ea typeface="Calibri" pitchFamily="34" charset="0"/>
                <a:cs typeface="Times New Roman" pitchFamily="18" charset="0"/>
              </a:rPr>
              <a:t>will follow her, wherever she goes</a:t>
            </a:r>
            <a:r>
              <a:rPr lang="en-US" sz="2800" dirty="0" smtClean="0">
                <a:solidFill>
                  <a:schemeClr val="bg1"/>
                </a:solidFill>
                <a:ea typeface="Calibri" pitchFamily="34" charset="0"/>
                <a:cs typeface="Times New Roman" pitchFamily="18" charset="0"/>
              </a:rPr>
              <a:t>.</a:t>
            </a:r>
          </a:p>
          <a:p>
            <a:pPr lvl="0" algn="just" fontAlgn="base">
              <a:spcBef>
                <a:spcPct val="0"/>
              </a:spcBef>
              <a:spcAft>
                <a:spcPct val="0"/>
              </a:spcAft>
            </a:pPr>
            <a:r>
              <a:rPr lang="en-US" sz="2800" dirty="0" smtClean="0">
                <a:solidFill>
                  <a:schemeClr val="bg1"/>
                </a:solidFill>
                <a:ea typeface="Calibri" pitchFamily="34" charset="0"/>
                <a:cs typeface="Times New Roman" pitchFamily="18" charset="0"/>
              </a:rPr>
              <a:t>The counselor, upon hearing this, smiled slyly and said:</a:t>
            </a:r>
            <a:endParaRPr lang="el-GR" sz="2800" dirty="0" smtClean="0">
              <a:solidFill>
                <a:schemeClr val="bg1"/>
              </a:solidFill>
              <a:cs typeface="Arial" pitchFamily="34" charset="0"/>
            </a:endParaRPr>
          </a:p>
          <a:p>
            <a:pPr lvl="0" algn="just" eaLnBrk="0" fontAlgn="base" hangingPunct="0">
              <a:spcBef>
                <a:spcPct val="0"/>
              </a:spcBef>
              <a:spcAft>
                <a:spcPct val="0"/>
              </a:spcAft>
            </a:pPr>
            <a:r>
              <a:rPr lang="en-US" sz="2800" dirty="0" smtClean="0">
                <a:solidFill>
                  <a:schemeClr val="bg1"/>
                </a:solidFill>
                <a:ea typeface="Calibri" pitchFamily="34" charset="0"/>
                <a:cs typeface="Times New Roman" pitchFamily="18" charset="0"/>
              </a:rPr>
              <a:t>- Then, definitely go see her. Tonight.</a:t>
            </a:r>
            <a:endParaRPr lang="el-GR" sz="2800" dirty="0" smtClean="0">
              <a:solidFill>
                <a:schemeClr val="bg1"/>
              </a:solidFill>
              <a:cs typeface="Arial" pitchFamily="34" charset="0"/>
            </a:endParaRPr>
          </a:p>
          <a:p>
            <a:pPr lvl="0" algn="just" eaLnBrk="0" fontAlgn="base" hangingPunct="0">
              <a:spcBef>
                <a:spcPct val="0"/>
              </a:spcBef>
              <a:spcAft>
                <a:spcPct val="0"/>
              </a:spcAft>
              <a:buFontTx/>
              <a:buChar char="-"/>
            </a:pPr>
            <a:endParaRPr lang="en-US" sz="4400" dirty="0" smtClean="0">
              <a:solidFill>
                <a:schemeClr val="bg1"/>
              </a:solidFill>
              <a:cs typeface="Arial" pitchFamily="34" charset="0"/>
            </a:endParaRPr>
          </a:p>
          <a:p>
            <a:pPr marL="457200" indent="-457200" algn="just"/>
            <a:endParaRPr lang="en-US" sz="2800" dirty="0">
              <a:solidFill>
                <a:schemeClr val="bg1"/>
              </a:solidFill>
              <a:cs typeface="Estrangelo Edessa" panose="03080600000000000000" pitchFamily="66" charset="0"/>
            </a:endParaRPr>
          </a:p>
        </p:txBody>
      </p:sp>
    </p:spTree>
    <p:extLst>
      <p:ext uri="{BB962C8B-B14F-4D97-AF65-F5344CB8AC3E}">
        <p14:creationId xmlns:p14="http://schemas.microsoft.com/office/powerpoint/2010/main" xmlns="" val="3018063954"/>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3000" b="-13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31" name="Rectangle 30"/>
          <p:cNvSpPr/>
          <p:nvPr/>
        </p:nvSpPr>
        <p:spPr>
          <a:xfrm>
            <a:off x="570411" y="1408933"/>
            <a:ext cx="10881360" cy="462901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lgn="just"/>
            <a:r>
              <a:rPr lang="en-US" sz="2800" dirty="0" smtClean="0">
                <a:solidFill>
                  <a:schemeClr val="bg1"/>
                </a:solidFill>
                <a:ea typeface="Calibri" pitchFamily="34" charset="0"/>
                <a:cs typeface="Times New Roman" pitchFamily="18" charset="0"/>
              </a:rPr>
              <a:t>      </a:t>
            </a:r>
            <a:endParaRPr lang="en-US" sz="4400" dirty="0" smtClean="0">
              <a:solidFill>
                <a:schemeClr val="bg1"/>
              </a:solidFill>
              <a:cs typeface="Arial" pitchFamily="34" charset="0"/>
            </a:endParaRPr>
          </a:p>
          <a:p>
            <a:pPr lvl="0" algn="just" eaLnBrk="0" fontAlgn="base" hangingPunct="0">
              <a:spcBef>
                <a:spcPct val="0"/>
              </a:spcBef>
              <a:spcAft>
                <a:spcPct val="0"/>
              </a:spcAft>
            </a:pPr>
            <a:r>
              <a:rPr lang="en-US" sz="2800" dirty="0" smtClean="0">
                <a:solidFill>
                  <a:schemeClr val="bg1"/>
                </a:solidFill>
                <a:ea typeface="Calibri" pitchFamily="34" charset="0"/>
                <a:cs typeface="Times New Roman" pitchFamily="18" charset="0"/>
              </a:rPr>
              <a:t>The </a:t>
            </a:r>
            <a:r>
              <a:rPr lang="en-US" sz="2800" dirty="0" smtClean="0">
                <a:solidFill>
                  <a:schemeClr val="bg1"/>
                </a:solidFill>
                <a:ea typeface="Calibri" pitchFamily="34" charset="0"/>
                <a:cs typeface="Times New Roman" pitchFamily="18" charset="0"/>
              </a:rPr>
              <a:t>king was just outside the window and all that was left was to pull the curtain. </a:t>
            </a:r>
            <a:r>
              <a:rPr lang="en-US" sz="2800" dirty="0" smtClean="0">
                <a:solidFill>
                  <a:schemeClr val="bg1"/>
                </a:solidFill>
                <a:ea typeface="Calibri" pitchFamily="34" charset="0"/>
                <a:cs typeface="Times New Roman" pitchFamily="18" charset="0"/>
              </a:rPr>
              <a:t>Once he </a:t>
            </a:r>
            <a:r>
              <a:rPr lang="en-US" sz="2800" dirty="0" smtClean="0">
                <a:solidFill>
                  <a:schemeClr val="bg1"/>
                </a:solidFill>
                <a:ea typeface="Calibri" pitchFamily="34" charset="0"/>
                <a:cs typeface="Times New Roman" pitchFamily="18" charset="0"/>
              </a:rPr>
              <a:t>opened it,  he saw ... </a:t>
            </a:r>
            <a:r>
              <a:rPr lang="en-US" sz="2800" dirty="0" err="1" smtClean="0">
                <a:solidFill>
                  <a:schemeClr val="bg1"/>
                </a:solidFill>
                <a:ea typeface="Calibri" pitchFamily="34" charset="0"/>
                <a:cs typeface="Times New Roman" pitchFamily="18" charset="0"/>
              </a:rPr>
              <a:t>Melusine</a:t>
            </a:r>
            <a:r>
              <a:rPr lang="en-US" sz="2800" dirty="0" smtClean="0">
                <a:solidFill>
                  <a:schemeClr val="bg1"/>
                </a:solidFill>
                <a:ea typeface="Calibri" pitchFamily="34" charset="0"/>
                <a:cs typeface="Times New Roman" pitchFamily="18" charset="0"/>
              </a:rPr>
              <a:t>. But what did he see in front of him? His wife was a ...mermaid! Then the </a:t>
            </a:r>
            <a:r>
              <a:rPr lang="en-US" sz="2800" dirty="0" err="1" smtClean="0">
                <a:solidFill>
                  <a:schemeClr val="bg1"/>
                </a:solidFill>
                <a:ea typeface="Calibri" pitchFamily="34" charset="0"/>
                <a:cs typeface="Times New Roman" pitchFamily="18" charset="0"/>
              </a:rPr>
              <a:t>Melusine</a:t>
            </a:r>
            <a:r>
              <a:rPr lang="en-US" sz="2800" dirty="0" smtClean="0">
                <a:solidFill>
                  <a:schemeClr val="bg1"/>
                </a:solidFill>
                <a:ea typeface="Calibri" pitchFamily="34" charset="0"/>
                <a:cs typeface="Times New Roman" pitchFamily="18" charset="0"/>
              </a:rPr>
              <a:t> jumped into the sea and she disappeared from the palace. After swimming for days and days, she reached a beautiful island, Cyprus.</a:t>
            </a:r>
            <a:endParaRPr lang="en-US" sz="4400" dirty="0" smtClean="0">
              <a:solidFill>
                <a:schemeClr val="bg1"/>
              </a:solidFill>
              <a:cs typeface="Arial" pitchFamily="34" charset="0"/>
            </a:endParaRPr>
          </a:p>
          <a:p>
            <a:pPr marL="457200" indent="-457200" algn="just"/>
            <a:endParaRPr lang="en-US" sz="2800" dirty="0">
              <a:solidFill>
                <a:schemeClr val="bg1"/>
              </a:solidFill>
              <a:cs typeface="Estrangelo Edessa" panose="03080600000000000000" pitchFamily="66" charset="0"/>
            </a:endParaRPr>
          </a:p>
        </p:txBody>
      </p:sp>
    </p:spTree>
    <p:extLst>
      <p:ext uri="{BB962C8B-B14F-4D97-AF65-F5344CB8AC3E}">
        <p14:creationId xmlns:p14="http://schemas.microsoft.com/office/powerpoint/2010/main" xmlns="" val="3018063954"/>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3000" b="-13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31" name="Rectangle 30"/>
          <p:cNvSpPr/>
          <p:nvPr/>
        </p:nvSpPr>
        <p:spPr>
          <a:xfrm>
            <a:off x="570411" y="1408933"/>
            <a:ext cx="10881360" cy="462901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lgn="just"/>
            <a:r>
              <a:rPr lang="en-US" sz="2800" dirty="0" smtClean="0">
                <a:solidFill>
                  <a:schemeClr val="bg1"/>
                </a:solidFill>
                <a:ea typeface="Calibri" pitchFamily="34" charset="0"/>
                <a:cs typeface="Times New Roman" pitchFamily="18" charset="0"/>
              </a:rPr>
              <a:t>      The </a:t>
            </a:r>
            <a:r>
              <a:rPr lang="en-US" sz="2800" dirty="0" smtClean="0">
                <a:solidFill>
                  <a:schemeClr val="bg1"/>
                </a:solidFill>
                <a:ea typeface="Calibri" pitchFamily="34" charset="0"/>
                <a:cs typeface="Times New Roman" pitchFamily="18" charset="0"/>
              </a:rPr>
              <a:t>King followed her, as he said,  along with all of their children.  They melted forty pairs of iron shoes, when they finally arrived in Cyprus. Thus, </a:t>
            </a:r>
            <a:r>
              <a:rPr lang="en-US" sz="2800" dirty="0" err="1" smtClean="0">
                <a:solidFill>
                  <a:schemeClr val="bg1"/>
                </a:solidFill>
                <a:ea typeface="Calibri" pitchFamily="34" charset="0"/>
                <a:cs typeface="Times New Roman" pitchFamily="18" charset="0"/>
              </a:rPr>
              <a:t>Melusine</a:t>
            </a:r>
            <a:r>
              <a:rPr lang="en-US" sz="2800" dirty="0" smtClean="0">
                <a:solidFill>
                  <a:schemeClr val="bg1"/>
                </a:solidFill>
                <a:ea typeface="Calibri" pitchFamily="34" charset="0"/>
                <a:cs typeface="Times New Roman" pitchFamily="18" charset="0"/>
              </a:rPr>
              <a:t> became the first queen of Cyprus, and the first kings were named </a:t>
            </a:r>
            <a:r>
              <a:rPr lang="en-US" sz="2800" dirty="0" err="1" smtClean="0">
                <a:solidFill>
                  <a:schemeClr val="bg1"/>
                </a:solidFill>
                <a:ea typeface="Calibri" pitchFamily="34" charset="0"/>
                <a:cs typeface="Times New Roman" pitchFamily="18" charset="0"/>
              </a:rPr>
              <a:t>Lusignan</a:t>
            </a:r>
            <a:r>
              <a:rPr lang="en-US" sz="2800" dirty="0" smtClean="0">
                <a:solidFill>
                  <a:schemeClr val="bg1"/>
                </a:solidFill>
                <a:ea typeface="Calibri" pitchFamily="34" charset="0"/>
                <a:cs typeface="Times New Roman" pitchFamily="18" charset="0"/>
              </a:rPr>
              <a:t>, while the period that followed was called Frankish Rule.</a:t>
            </a:r>
            <a:endParaRPr lang="en-US" sz="4400" dirty="0" smtClean="0">
              <a:solidFill>
                <a:schemeClr val="bg1"/>
              </a:solidFill>
              <a:cs typeface="Arial" pitchFamily="34" charset="0"/>
            </a:endParaRPr>
          </a:p>
          <a:p>
            <a:pPr marL="457200" indent="-457200" algn="just"/>
            <a:endParaRPr lang="en-US" sz="2800" dirty="0">
              <a:solidFill>
                <a:schemeClr val="bg1"/>
              </a:solidFill>
              <a:cs typeface="Estrangelo Edessa" panose="03080600000000000000" pitchFamily="66" charset="0"/>
            </a:endParaRPr>
          </a:p>
        </p:txBody>
      </p:sp>
    </p:spTree>
    <p:extLst>
      <p:ext uri="{BB962C8B-B14F-4D97-AF65-F5344CB8AC3E}">
        <p14:creationId xmlns:p14="http://schemas.microsoft.com/office/powerpoint/2010/main" xmlns="" val="3018063954"/>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13000" b="-13000"/>
          </a:stretch>
        </a:blipFill>
        <a:effectLst/>
      </p:bgPr>
    </p:bg>
    <p:spTree>
      <p:nvGrpSpPr>
        <p:cNvPr id="1" name=""/>
        <p:cNvGrpSpPr/>
        <p:nvPr/>
      </p:nvGrpSpPr>
      <p:grpSpPr>
        <a:xfrm>
          <a:off x="0" y="0"/>
          <a:ext cx="0" cy="0"/>
          <a:chOff x="0" y="0"/>
          <a:chExt cx="0" cy="0"/>
        </a:xfrm>
      </p:grpSpPr>
      <p:pic>
        <p:nvPicPr>
          <p:cNvPr id="25" name="Picture 24" descr="Image result for φραγκοκρατια στην κυπρο"/>
          <p:cNvPicPr/>
          <p:nvPr/>
        </p:nvPicPr>
        <p:blipFill>
          <a:blip r:embed="rId4" cstate="print"/>
          <a:srcRect/>
          <a:stretch>
            <a:fillRect/>
          </a:stretch>
        </p:blipFill>
        <p:spPr bwMode="auto">
          <a:xfrm>
            <a:off x="8418286" y="1393371"/>
            <a:ext cx="3454400" cy="2873829"/>
          </a:xfrm>
          <a:prstGeom prst="rect">
            <a:avLst/>
          </a:prstGeom>
          <a:noFill/>
          <a:ln w="9525">
            <a:noFill/>
            <a:miter lim="800000"/>
            <a:headEnd/>
            <a:tailEnd/>
          </a:ln>
        </p:spPr>
      </p:pic>
      <p:pic>
        <p:nvPicPr>
          <p:cNvPr id="24" name="Picture 23" descr="08 - Λεπτομέρεια κιονόκρανου με θυρεό των Λουζινιάν, © Πάνος Λεβέντης"/>
          <p:cNvPicPr/>
          <p:nvPr/>
        </p:nvPicPr>
        <p:blipFill>
          <a:blip r:embed="rId5" cstate="print"/>
          <a:srcRect/>
          <a:stretch>
            <a:fillRect/>
          </a:stretch>
        </p:blipFill>
        <p:spPr bwMode="auto">
          <a:xfrm>
            <a:off x="4950096" y="1219200"/>
            <a:ext cx="2684417" cy="3215368"/>
          </a:xfrm>
          <a:prstGeom prst="rect">
            <a:avLst/>
          </a:prstGeom>
          <a:noFill/>
          <a:ln w="9525">
            <a:noFill/>
            <a:miter lim="800000"/>
            <a:headEnd/>
            <a:tailEnd/>
          </a:ln>
        </p:spPr>
      </p:pic>
      <p:pic>
        <p:nvPicPr>
          <p:cNvPr id="23" name="Picture 22" descr="Image result for φραγκοκρατια στην κυπρο"/>
          <p:cNvPicPr/>
          <p:nvPr/>
        </p:nvPicPr>
        <p:blipFill>
          <a:blip r:embed="rId6" cstate="print"/>
          <a:srcRect/>
          <a:stretch>
            <a:fillRect/>
          </a:stretch>
        </p:blipFill>
        <p:spPr bwMode="auto">
          <a:xfrm>
            <a:off x="885371" y="1233714"/>
            <a:ext cx="3358696" cy="3039835"/>
          </a:xfrm>
          <a:prstGeom prst="rect">
            <a:avLst/>
          </a:prstGeom>
          <a:noFill/>
          <a:ln w="9525">
            <a:noFill/>
            <a:miter lim="800000"/>
            <a:headEnd/>
            <a:tailEnd/>
          </a:ln>
        </p:spPr>
      </p:pic>
      <p:sp>
        <p:nvSpPr>
          <p:cNvPr id="6" name="Rectangle 5"/>
          <p:cNvSpPr/>
          <p:nvPr/>
        </p:nvSpPr>
        <p:spPr>
          <a:xfrm>
            <a:off x="0" y="0"/>
            <a:ext cx="12192000" cy="6858000"/>
          </a:xfrm>
          <a:prstGeom prst="rect">
            <a:avLst/>
          </a:prstGeom>
          <a:solidFill>
            <a:schemeClr val="tx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7"/>
              </a:rPr>
              <a:t>Free PowerPoint Templates</a:t>
            </a:r>
            <a:endParaRPr lang="en-US" sz="100" dirty="0">
              <a:solidFill>
                <a:schemeClr val="bg1">
                  <a:lumMod val="75000"/>
                </a:schemeClr>
              </a:solidFill>
            </a:endParaRPr>
          </a:p>
        </p:txBody>
      </p:sp>
      <p:sp>
        <p:nvSpPr>
          <p:cNvPr id="7" name="Rectangle 6"/>
          <p:cNvSpPr/>
          <p:nvPr/>
        </p:nvSpPr>
        <p:spPr>
          <a:xfrm>
            <a:off x="545636" y="3769695"/>
            <a:ext cx="820752" cy="2583418"/>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4492420" y="3784209"/>
            <a:ext cx="820752" cy="2583418"/>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8216281" y="3784209"/>
            <a:ext cx="820752" cy="2583418"/>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4480813" y="3770366"/>
            <a:ext cx="693535" cy="685800"/>
          </a:xfrm>
          <a:prstGeom prst="rect">
            <a:avLst/>
          </a:prstGeom>
          <a:effectLst>
            <a:outerShdw blurRad="50800" dist="38100" dir="2700000" algn="tl" rotWithShape="0">
              <a:prstClr val="black">
                <a:alpha val="40000"/>
              </a:prstClr>
            </a:outerShdw>
          </a:effectLst>
        </p:spPr>
      </p:pic>
      <p:pic>
        <p:nvPicPr>
          <p:cNvPr id="13" name="Picture 12"/>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647828" y="4002595"/>
            <a:ext cx="693535" cy="685800"/>
          </a:xfrm>
          <a:prstGeom prst="rect">
            <a:avLst/>
          </a:prstGeom>
          <a:effectLst>
            <a:outerShdw blurRad="50800" dist="38100" dir="2700000" algn="tl" rotWithShape="0">
              <a:prstClr val="black">
                <a:alpha val="40000"/>
              </a:prstClr>
            </a:outerShdw>
          </a:effectLst>
        </p:spPr>
      </p:pic>
      <p:pic>
        <p:nvPicPr>
          <p:cNvPr id="18" name="Picture 17"/>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8268399" y="3898725"/>
            <a:ext cx="693535" cy="685800"/>
          </a:xfrm>
          <a:prstGeom prst="rect">
            <a:avLst/>
          </a:prstGeom>
          <a:effectLst>
            <a:outerShdw blurRad="50800" dist="38100" dir="2700000" algn="tl" rotWithShape="0">
              <a:prstClr val="black">
                <a:alpha val="40000"/>
              </a:prstClr>
            </a:outerShdw>
          </a:effectLst>
        </p:spPr>
      </p:pic>
      <p:sp>
        <p:nvSpPr>
          <p:cNvPr id="38" name="TextBox 37"/>
          <p:cNvSpPr txBox="1"/>
          <p:nvPr/>
        </p:nvSpPr>
        <p:spPr>
          <a:xfrm>
            <a:off x="-6451" y="411826"/>
            <a:ext cx="12192003" cy="584775"/>
          </a:xfrm>
          <a:prstGeom prst="rect">
            <a:avLst/>
          </a:prstGeom>
          <a:solidFill>
            <a:schemeClr val="accent1"/>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cs typeface="Browallia New" panose="020B0604020202020204" pitchFamily="34" charset="-34"/>
              </a:rPr>
              <a:t>A little bit of … History</a:t>
            </a:r>
            <a:endParaRPr lang="en-US" sz="3200" dirty="0">
              <a:solidFill>
                <a:schemeClr val="bg1"/>
              </a:solidFill>
              <a:cs typeface="Browallia New" panose="020B0604020202020204" pitchFamily="34" charset="-34"/>
            </a:endParaRPr>
          </a:p>
        </p:txBody>
      </p:sp>
      <p:sp>
        <p:nvSpPr>
          <p:cNvPr id="28" name="Rounded Rectangle 27"/>
          <p:cNvSpPr/>
          <p:nvPr/>
        </p:nvSpPr>
        <p:spPr>
          <a:xfrm>
            <a:off x="1088570" y="3875315"/>
            <a:ext cx="3265715" cy="2982686"/>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l-GR" sz="1400" dirty="0" err="1" smtClean="0">
                <a:solidFill>
                  <a:schemeClr val="bg1"/>
                </a:solidFill>
                <a:latin typeface="Arial Unicode MS" pitchFamily="34" charset="-128"/>
                <a:cs typeface="Arial" pitchFamily="34" charset="0"/>
              </a:rPr>
              <a:t>In</a:t>
            </a:r>
            <a:r>
              <a:rPr lang="el-GR" sz="1400" dirty="0" smtClean="0">
                <a:solidFill>
                  <a:schemeClr val="bg1"/>
                </a:solidFill>
                <a:latin typeface="Arial Unicode MS" pitchFamily="34" charset="-128"/>
                <a:cs typeface="Arial" pitchFamily="34" charset="0"/>
              </a:rPr>
              <a:t> 1191, </a:t>
            </a:r>
            <a:r>
              <a:rPr lang="el-GR" sz="1400" dirty="0" err="1" smtClean="0">
                <a:solidFill>
                  <a:schemeClr val="bg1"/>
                </a:solidFill>
                <a:latin typeface="Arial Unicode MS" pitchFamily="34" charset="-128"/>
                <a:cs typeface="Arial" pitchFamily="34" charset="0"/>
              </a:rPr>
              <a:t>with</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the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occupation</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of</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Cyprus</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by</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Richard</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Lionheart</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an</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important</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period</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of</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the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history</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of</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Cyprus</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centered</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around</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Nicosia</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began</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The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Island</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ends</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after</a:t>
            </a:r>
            <a:r>
              <a:rPr lang="el-GR" sz="1400" dirty="0" smtClean="0">
                <a:solidFill>
                  <a:schemeClr val="bg1"/>
                </a:solidFill>
                <a:latin typeface="Arial Unicode MS" pitchFamily="34" charset="-128"/>
                <a:cs typeface="Arial" pitchFamily="34" charset="0"/>
              </a:rPr>
              <a:t> a </a:t>
            </a:r>
            <a:r>
              <a:rPr lang="el-GR" sz="1400" dirty="0" err="1" smtClean="0">
                <a:solidFill>
                  <a:schemeClr val="bg1"/>
                </a:solidFill>
                <a:latin typeface="Arial Unicode MS" pitchFamily="34" charset="-128"/>
                <a:cs typeface="Arial" pitchFamily="34" charset="0"/>
              </a:rPr>
              <a:t>very</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short</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time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from</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the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Order</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of</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the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Templars</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in</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the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hands</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of</a:t>
            </a:r>
            <a:r>
              <a:rPr lang="el-GR" sz="1400" dirty="0" smtClean="0">
                <a:solidFill>
                  <a:schemeClr val="bg1"/>
                </a:solidFill>
                <a:latin typeface="Arial Unicode MS" pitchFamily="34" charset="-128"/>
                <a:cs typeface="Arial" pitchFamily="34" charset="0"/>
              </a:rPr>
              <a:t> a </a:t>
            </a:r>
            <a:r>
              <a:rPr lang="el-GR" sz="1400" dirty="0" err="1" smtClean="0">
                <a:solidFill>
                  <a:schemeClr val="bg1"/>
                </a:solidFill>
                <a:latin typeface="Arial Unicode MS" pitchFamily="34" charset="-128"/>
                <a:cs typeface="Arial" pitchFamily="34" charset="0"/>
              </a:rPr>
              <a:t>family</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of</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French</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nobles</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from</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the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Poitiers</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in</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Central</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Central</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France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who</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set</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up</a:t>
            </a:r>
            <a:r>
              <a:rPr lang="el-GR" sz="1400" dirty="0" smtClean="0">
                <a:solidFill>
                  <a:schemeClr val="bg1"/>
                </a:solidFill>
                <a:latin typeface="Arial Unicode MS" pitchFamily="34" charset="-128"/>
                <a:cs typeface="Arial" pitchFamily="34" charset="0"/>
              </a:rPr>
              <a:t> a </a:t>
            </a:r>
            <a:r>
              <a:rPr lang="el-GR" sz="1400" dirty="0" err="1" smtClean="0">
                <a:solidFill>
                  <a:schemeClr val="bg1"/>
                </a:solidFill>
                <a:latin typeface="Arial Unicode MS" pitchFamily="34" charset="-128"/>
                <a:cs typeface="Arial" pitchFamily="34" charset="0"/>
              </a:rPr>
              <a:t>Nicaraguan</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feudal</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kingdom</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known</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as</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the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Medieval</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Kingdom</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of</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Cyprus</a:t>
            </a:r>
            <a:r>
              <a:rPr lang="el-GR" sz="1400" dirty="0" smtClean="0">
                <a:solidFill>
                  <a:schemeClr val="bg1"/>
                </a:solidFill>
                <a:latin typeface="Arial Unicode MS" pitchFamily="34" charset="-128"/>
                <a:cs typeface="Arial" pitchFamily="34" charset="0"/>
              </a:rPr>
              <a:t>.</a:t>
            </a:r>
            <a:endParaRPr lang="el-GR" sz="1400" dirty="0" smtClean="0">
              <a:solidFill>
                <a:schemeClr val="bg1"/>
              </a:solidFill>
              <a:latin typeface="Arial" pitchFamily="34" charset="0"/>
              <a:cs typeface="Arial" pitchFamily="34" charset="0"/>
            </a:endParaRPr>
          </a:p>
          <a:p>
            <a:pPr algn="ctr"/>
            <a:endParaRPr lang="en-US" dirty="0"/>
          </a:p>
        </p:txBody>
      </p:sp>
      <p:sp>
        <p:nvSpPr>
          <p:cNvPr id="27" name="Rounded Rectangle 26"/>
          <p:cNvSpPr/>
          <p:nvPr/>
        </p:nvSpPr>
        <p:spPr>
          <a:xfrm>
            <a:off x="4869543" y="4005943"/>
            <a:ext cx="3302000" cy="2852057"/>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l-GR" sz="1400" dirty="0" err="1" smtClean="0">
                <a:solidFill>
                  <a:schemeClr val="bg1"/>
                </a:solidFill>
                <a:latin typeface="Arial Unicode MS" pitchFamily="34" charset="-128"/>
                <a:cs typeface="Arial" pitchFamily="34" charset="0"/>
              </a:rPr>
              <a:t>The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period</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of</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Frankish</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rule</a:t>
            </a:r>
            <a:r>
              <a:rPr lang="el-GR" sz="1400" dirty="0" smtClean="0">
                <a:solidFill>
                  <a:schemeClr val="bg1"/>
                </a:solidFill>
                <a:latin typeface="Arial Unicode MS" pitchFamily="34" charset="-128"/>
                <a:cs typeface="Arial" pitchFamily="34" charset="0"/>
              </a:rPr>
              <a:t> (1191-1489) </a:t>
            </a:r>
            <a:r>
              <a:rPr lang="el-GR" sz="1400" dirty="0" err="1" smtClean="0">
                <a:solidFill>
                  <a:schemeClr val="bg1"/>
                </a:solidFill>
                <a:latin typeface="Arial Unicode MS" pitchFamily="34" charset="-128"/>
                <a:cs typeface="Arial" pitchFamily="34" charset="0"/>
              </a:rPr>
              <a:t>was</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an</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important</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period</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in</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the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history</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of</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Cyprus</a:t>
            </a:r>
            <a:r>
              <a:rPr lang="el-GR" sz="1400" dirty="0" smtClean="0">
                <a:solidFill>
                  <a:schemeClr val="bg1"/>
                </a:solidFill>
                <a:latin typeface="Arial Unicode MS" pitchFamily="34" charset="-128"/>
                <a:cs typeface="Arial" pitchFamily="34" charset="0"/>
              </a:rPr>
              <a:t>. </a:t>
            </a:r>
            <a:r>
              <a:rPr lang="en-US" sz="1400" dirty="0" smtClean="0">
                <a:solidFill>
                  <a:schemeClr val="bg1"/>
                </a:solidFill>
                <a:latin typeface="Arial Unicode MS" pitchFamily="34" charset="-128"/>
                <a:cs typeface="Arial" pitchFamily="34" charset="0"/>
              </a:rPr>
              <a:t>It </a:t>
            </a:r>
            <a:r>
              <a:rPr lang="el-GR" sz="1400" dirty="0" err="1" smtClean="0">
                <a:solidFill>
                  <a:schemeClr val="bg1"/>
                </a:solidFill>
                <a:latin typeface="Arial Unicode MS" pitchFamily="34" charset="-128"/>
                <a:cs typeface="Arial" pitchFamily="34" charset="0"/>
              </a:rPr>
              <a:t>linked</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Cyprus</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with</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the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European</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civilization</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which</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at</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that</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time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was</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in</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its</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absolute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development</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without</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disconnecting</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it</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from</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its</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Greek</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Byzantine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and</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eastern</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origins</a:t>
            </a:r>
            <a:r>
              <a:rPr lang="el-GR" sz="1400" dirty="0" smtClean="0">
                <a:solidFill>
                  <a:schemeClr val="bg1"/>
                </a:solidFill>
                <a:latin typeface="Arial Unicode MS" pitchFamily="34" charset="-128"/>
                <a:cs typeface="Arial" pitchFamily="34" charset="0"/>
              </a:rPr>
              <a:t>.</a:t>
            </a:r>
            <a:r>
              <a:rPr lang="el-GR" sz="1400" dirty="0" smtClean="0">
                <a:solidFill>
                  <a:schemeClr val="bg1"/>
                </a:solidFill>
                <a:latin typeface="Arial" pitchFamily="34" charset="0"/>
                <a:cs typeface="Arial" pitchFamily="34" charset="0"/>
              </a:rPr>
              <a:t> </a:t>
            </a:r>
          </a:p>
          <a:p>
            <a:pPr algn="ctr"/>
            <a:endParaRPr lang="en-US" dirty="0"/>
          </a:p>
        </p:txBody>
      </p:sp>
      <p:sp>
        <p:nvSpPr>
          <p:cNvPr id="29" name="Rounded Rectangle 28"/>
          <p:cNvSpPr/>
          <p:nvPr/>
        </p:nvSpPr>
        <p:spPr>
          <a:xfrm>
            <a:off x="8860972" y="4136572"/>
            <a:ext cx="3331028" cy="2721428"/>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l-GR" sz="1400" dirty="0" err="1" smtClean="0">
                <a:solidFill>
                  <a:schemeClr val="bg1"/>
                </a:solidFill>
                <a:latin typeface="Arial Unicode MS" pitchFamily="34" charset="-128"/>
                <a:cs typeface="Arial" pitchFamily="34" charset="0"/>
              </a:rPr>
              <a:t>Despite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the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fact</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that</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the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people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of</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Cyprus</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lived</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under</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very</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difficult</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conditions</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the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Lusignans</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left</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their</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traces</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in</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toponyms</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in</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art</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in</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the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soul</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of</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the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people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but</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eventually</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assimilated</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and</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gave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the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place</a:t>
            </a:r>
            <a:r>
              <a:rPr lang="el-GR" sz="1400" dirty="0" smtClean="0">
                <a:solidFill>
                  <a:schemeClr val="bg1"/>
                </a:solidFill>
                <a:latin typeface="Arial Unicode MS" pitchFamily="34" charset="-128"/>
                <a:cs typeface="Arial" pitchFamily="34" charset="0"/>
              </a:rPr>
              <a:t> a </a:t>
            </a:r>
            <a:r>
              <a:rPr lang="el-GR" sz="1400" dirty="0" err="1" smtClean="0">
                <a:solidFill>
                  <a:schemeClr val="bg1"/>
                </a:solidFill>
                <a:latin typeface="Arial Unicode MS" pitchFamily="34" charset="-128"/>
                <a:cs typeface="Arial" pitchFamily="34" charset="0"/>
              </a:rPr>
              <a:t>more</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cosmopolitan</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spiritual</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and</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cultural</a:t>
            </a:r>
            <a:r>
              <a:rPr lang="el-GR" sz="1400" dirty="0" smtClean="0">
                <a:solidFill>
                  <a:schemeClr val="bg1"/>
                </a:solidFill>
                <a:latin typeface="Arial Unicode MS" pitchFamily="34" charset="-128"/>
                <a:cs typeface="Arial" pitchFamily="34" charset="0"/>
              </a:rPr>
              <a:t> </a:t>
            </a:r>
            <a:r>
              <a:rPr lang="el-GR" sz="1400" dirty="0" err="1" smtClean="0">
                <a:solidFill>
                  <a:schemeClr val="bg1"/>
                </a:solidFill>
                <a:latin typeface="Arial Unicode MS" pitchFamily="34" charset="-128"/>
                <a:cs typeface="Arial" pitchFamily="34" charset="0"/>
              </a:rPr>
              <a:t>character</a:t>
            </a:r>
            <a:r>
              <a:rPr lang="el-GR" sz="1400" dirty="0" smtClean="0">
                <a:solidFill>
                  <a:schemeClr val="bg1"/>
                </a:solidFill>
                <a:latin typeface="Arial Unicode MS" pitchFamily="34" charset="-128"/>
                <a:cs typeface="Arial" pitchFamily="34" charset="0"/>
              </a:rPr>
              <a:t>.</a:t>
            </a:r>
            <a:endParaRPr lang="el-GR" sz="1400" dirty="0" smtClean="0">
              <a:solidFill>
                <a:schemeClr val="bg1"/>
              </a:solidFill>
              <a:latin typeface="Arial" pitchFamily="34" charset="0"/>
              <a:cs typeface="Arial" pitchFamily="34" charset="0"/>
            </a:endParaRPr>
          </a:p>
          <a:p>
            <a:pPr algn="ctr"/>
            <a:endParaRPr lang="en-US" dirty="0"/>
          </a:p>
        </p:txBody>
      </p:sp>
    </p:spTree>
    <p:extLst>
      <p:ext uri="{BB962C8B-B14F-4D97-AF65-F5344CB8AC3E}">
        <p14:creationId xmlns:p14="http://schemas.microsoft.com/office/powerpoint/2010/main" xmlns="" val="1567805620"/>
      </p:ext>
    </p:extLst>
  </p:cSld>
  <p:clrMapOvr>
    <a:masterClrMapping/>
  </p:clrMapOvr>
  <p:transition spd="slow">
    <p:wheel spokes="3"/>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5045</TotalTime>
  <Words>828</Words>
  <Application>Microsoft Office PowerPoint</Application>
  <PresentationFormat>Custom</PresentationFormat>
  <Paragraphs>41</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user 1</cp:lastModifiedBy>
  <cp:revision>1863</cp:revision>
  <dcterms:created xsi:type="dcterms:W3CDTF">2015-12-31T02:20:12Z</dcterms:created>
  <dcterms:modified xsi:type="dcterms:W3CDTF">2019-02-27T17:58:00Z</dcterms:modified>
</cp:coreProperties>
</file>