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4" r:id="rId24"/>
    <p:sldId id="275" r:id="rId25"/>
    <p:sldId id="291" r:id="rId26"/>
    <p:sldId id="290" r:id="rId27"/>
    <p:sldId id="288" r:id="rId28"/>
    <p:sldId id="287" r:id="rId29"/>
    <p:sldId id="276" r:id="rId30"/>
    <p:sldId id="292" r:id="rId31"/>
    <p:sldId id="289" r:id="rId32"/>
    <p:sldId id="26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pPr/>
              <a:t>3/14/2019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3/14/2019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3/14/2019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3/14/2019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pPr/>
              <a:t>3/14/2019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3/14/2019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3/14/2019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3/14/2019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3/14/2019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3/14/2019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pPr/>
              <a:t>3/14/2019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pPr/>
              <a:t>3/14/2019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9vCh06PoZc" TargetMode="External"/><Relationship Id="rId2" Type="http://schemas.openxmlformats.org/officeDocument/2006/relationships/hyperlink" Target="https://www.youtube.com/watch?v=dB-O5UMFTZ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able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11500" dirty="0" err="1" smtClean="0"/>
              <a:t>lEGENDS</a:t>
            </a:r>
            <a:endParaRPr lang="sk-SK" sz="11500" dirty="0"/>
          </a:p>
        </p:txBody>
      </p:sp>
    </p:spTree>
    <p:extLst>
      <p:ext uri="{BB962C8B-B14F-4D97-AF65-F5344CB8AC3E}">
        <p14:creationId xmlns:p14="http://schemas.microsoft.com/office/powerpoint/2010/main" val="236657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81381"/>
            <a:ext cx="10515600" cy="4351338"/>
          </a:xfrm>
        </p:spPr>
        <p:txBody>
          <a:bodyPr/>
          <a:lstStyle/>
          <a:p>
            <a:r>
              <a:rPr lang="sk-SK" dirty="0" smtClean="0"/>
              <a:t>2.Psíček a mačička (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dog</a:t>
            </a:r>
            <a:r>
              <a:rPr lang="sk-SK" dirty="0" smtClean="0"/>
              <a:t> and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cat</a:t>
            </a:r>
            <a:r>
              <a:rPr lang="sk-SK" dirty="0" smtClean="0"/>
              <a:t>) 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267" y="486356"/>
            <a:ext cx="5312859" cy="531285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2" y="2793727"/>
            <a:ext cx="5659244" cy="31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2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3. Danka a Janka (Danka and Jane)</a:t>
            </a:r>
            <a:endParaRPr lang="sk-SK" dirty="0"/>
          </a:p>
        </p:txBody>
      </p:sp>
      <p:pic>
        <p:nvPicPr>
          <p:cNvPr id="1026" name="Picture 2" descr="VÃ½sledok vyhÄ¾adÃ¡vania obrÃ¡zkov pre dopyt danka a jan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546" y="466669"/>
            <a:ext cx="3718390" cy="59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252" y="2481732"/>
            <a:ext cx="3467333" cy="39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0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4. Soľ nad zlato (</a:t>
            </a:r>
            <a:r>
              <a:rPr lang="sk-SK" dirty="0" err="1" smtClean="0"/>
              <a:t>Salt</a:t>
            </a:r>
            <a:r>
              <a:rPr lang="sk-SK" dirty="0" smtClean="0"/>
              <a:t> more </a:t>
            </a:r>
            <a:r>
              <a:rPr lang="sk-SK" dirty="0" err="1" smtClean="0"/>
              <a:t>than</a:t>
            </a:r>
            <a:r>
              <a:rPr lang="sk-SK" dirty="0" smtClean="0"/>
              <a:t> </a:t>
            </a:r>
            <a:r>
              <a:rPr lang="sk-SK" dirty="0" err="1" smtClean="0"/>
              <a:t>gold</a:t>
            </a:r>
            <a:r>
              <a:rPr lang="sk-SK" dirty="0" smtClean="0"/>
              <a:t>)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048" y="2738775"/>
            <a:ext cx="2316556" cy="329530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60" y="2460953"/>
            <a:ext cx="4862971" cy="385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3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5. </a:t>
            </a:r>
            <a:r>
              <a:rPr lang="sk-SK" dirty="0" err="1" smtClean="0"/>
              <a:t>Perinbaba</a:t>
            </a:r>
            <a:r>
              <a:rPr lang="sk-SK" dirty="0" smtClean="0"/>
              <a:t> (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Feather</a:t>
            </a:r>
            <a:r>
              <a:rPr lang="sk-SK" dirty="0" smtClean="0"/>
              <a:t> </a:t>
            </a:r>
            <a:r>
              <a:rPr lang="sk-SK" dirty="0" err="1" smtClean="0"/>
              <a:t>Fairy</a:t>
            </a:r>
            <a:r>
              <a:rPr lang="sk-SK" dirty="0" smtClean="0"/>
              <a:t>) </a:t>
            </a:r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  <a:p>
            <a:r>
              <a:rPr lang="sk-SK" dirty="0" smtClean="0"/>
              <a:t>And a </a:t>
            </a:r>
            <a:r>
              <a:rPr lang="sk-SK" dirty="0" err="1" smtClean="0"/>
              <a:t>lot</a:t>
            </a:r>
            <a:r>
              <a:rPr lang="sk-SK" dirty="0" smtClean="0"/>
              <a:t> more...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129" y="2530620"/>
            <a:ext cx="5225739" cy="294134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548" y="2009296"/>
            <a:ext cx="2616355" cy="398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1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Here are </a:t>
            </a:r>
            <a:r>
              <a:rPr lang="sk-SK" dirty="0" err="1" smtClean="0"/>
              <a:t>links</a:t>
            </a:r>
            <a:r>
              <a:rPr lang="sk-SK" dirty="0" smtClean="0"/>
              <a:t> </a:t>
            </a:r>
            <a:r>
              <a:rPr lang="sk-SK" dirty="0" err="1" smtClean="0"/>
              <a:t>for</a:t>
            </a:r>
            <a:r>
              <a:rPr lang="sk-SK" dirty="0" smtClean="0"/>
              <a:t> </a:t>
            </a:r>
            <a:r>
              <a:rPr lang="sk-SK" dirty="0" err="1" smtClean="0"/>
              <a:t>some</a:t>
            </a:r>
            <a:r>
              <a:rPr lang="sk-SK" dirty="0" smtClean="0"/>
              <a:t> </a:t>
            </a:r>
            <a:r>
              <a:rPr lang="sk-SK" dirty="0" err="1" smtClean="0"/>
              <a:t>trailers</a:t>
            </a:r>
            <a:r>
              <a:rPr lang="sk-SK" dirty="0" smtClean="0"/>
              <a:t>:</a:t>
            </a:r>
          </a:p>
          <a:p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feather</a:t>
            </a:r>
            <a:r>
              <a:rPr lang="sk-SK" dirty="0"/>
              <a:t> </a:t>
            </a:r>
            <a:r>
              <a:rPr lang="sk-SK" dirty="0" err="1" smtClean="0"/>
              <a:t>fairy</a:t>
            </a:r>
            <a:r>
              <a:rPr lang="sk-SK" sz="2000" dirty="0"/>
              <a:t> : </a:t>
            </a:r>
            <a:r>
              <a:rPr lang="sk-SK" sz="2000" dirty="0">
                <a:hlinkClick r:id="rId2"/>
              </a:rPr>
              <a:t>https://</a:t>
            </a:r>
            <a:r>
              <a:rPr lang="sk-SK" sz="2000" dirty="0" smtClean="0">
                <a:hlinkClick r:id="rId2"/>
              </a:rPr>
              <a:t>www.youtube.com/watch?v=dB-O5UMFTZk</a:t>
            </a:r>
            <a:r>
              <a:rPr lang="sk-SK" sz="2000" dirty="0" smtClean="0"/>
              <a:t> </a:t>
            </a:r>
          </a:p>
          <a:p>
            <a:r>
              <a:rPr lang="sk-SK" dirty="0" err="1" smtClean="0"/>
              <a:t>Salt</a:t>
            </a:r>
            <a:r>
              <a:rPr lang="sk-SK" dirty="0" smtClean="0"/>
              <a:t> more </a:t>
            </a:r>
            <a:r>
              <a:rPr lang="sk-SK" dirty="0" err="1" smtClean="0"/>
              <a:t>than</a:t>
            </a:r>
            <a:r>
              <a:rPr lang="sk-SK" dirty="0" smtClean="0"/>
              <a:t> </a:t>
            </a:r>
            <a:r>
              <a:rPr lang="sk-SK" dirty="0" err="1" smtClean="0"/>
              <a:t>gold</a:t>
            </a:r>
            <a:r>
              <a:rPr lang="sk-SK" dirty="0"/>
              <a:t> : </a:t>
            </a:r>
            <a:r>
              <a:rPr lang="sk-SK" sz="2000" dirty="0" smtClean="0">
                <a:hlinkClick r:id="rId3"/>
              </a:rPr>
              <a:t>https</a:t>
            </a:r>
            <a:r>
              <a:rPr lang="sk-SK" sz="2000" dirty="0">
                <a:hlinkClick r:id="rId3"/>
              </a:rPr>
              <a:t>://</a:t>
            </a:r>
            <a:r>
              <a:rPr lang="sk-SK" sz="2000" dirty="0" smtClean="0">
                <a:hlinkClick r:id="rId3"/>
              </a:rPr>
              <a:t>www.youtube.com/watch?v=v9vCh06PoZc</a:t>
            </a:r>
            <a:r>
              <a:rPr lang="sk-SK" sz="2000" dirty="0" smtClean="0"/>
              <a:t> </a:t>
            </a:r>
          </a:p>
          <a:p>
            <a:endParaRPr lang="sk-SK" sz="2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687" y="3381313"/>
            <a:ext cx="4763431" cy="297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0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2AC41CBA-6A68-4AE1-BCDF-0BDF11B669EB}"/>
              </a:ext>
            </a:extLst>
          </p:cNvPr>
          <p:cNvSpPr txBox="1"/>
          <p:nvPr/>
        </p:nvSpPr>
        <p:spPr>
          <a:xfrm>
            <a:off x="5564099" y="771525"/>
            <a:ext cx="1935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 err="1">
                <a:latin typeface="Microsoft JhengHei" panose="020B0604030504040204" pitchFamily="34" charset="-120"/>
                <a:ea typeface="Microsoft JhengHei" panose="020B0604030504040204" pitchFamily="34" charset="-120"/>
                <a:cs typeface="Dubai" panose="020B0503030403030204" pitchFamily="34" charset="-78"/>
              </a:rPr>
              <a:t>Fabulă</a:t>
            </a:r>
            <a:endParaRPr lang="sk-SK" sz="44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Dubai" panose="020B0503030403030204" pitchFamily="34" charset="-78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xmlns="" id="{38C46718-B318-4585-A37E-A7339BE614B0}"/>
              </a:ext>
            </a:extLst>
          </p:cNvPr>
          <p:cNvSpPr/>
          <p:nvPr/>
        </p:nvSpPr>
        <p:spPr>
          <a:xfrm>
            <a:off x="8187247" y="5122793"/>
            <a:ext cx="253146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7200" dirty="0" err="1"/>
              <a:t>Fábula</a:t>
            </a:r>
            <a:endParaRPr lang="sk-SK" sz="7200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D8A148D2-23F1-466A-A3CC-351936F70E05}"/>
              </a:ext>
            </a:extLst>
          </p:cNvPr>
          <p:cNvSpPr txBox="1"/>
          <p:nvPr/>
        </p:nvSpPr>
        <p:spPr>
          <a:xfrm>
            <a:off x="9914191" y="1457325"/>
            <a:ext cx="1712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5400" dirty="0"/>
              <a:t>Bájka</a:t>
            </a:r>
            <a:r>
              <a:rPr lang="sk-SK" dirty="0"/>
              <a:t> 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F2D20939-CFAD-44EB-8376-6290041FAB8C}"/>
              </a:ext>
            </a:extLst>
          </p:cNvPr>
          <p:cNvSpPr txBox="1"/>
          <p:nvPr/>
        </p:nvSpPr>
        <p:spPr>
          <a:xfrm>
            <a:off x="433705" y="626328"/>
            <a:ext cx="2437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dirty="0"/>
              <a:t>Bajka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xmlns="" id="{5D74E328-4CFE-4A79-9B39-B8124A7DA715}"/>
              </a:ext>
            </a:extLst>
          </p:cNvPr>
          <p:cNvSpPr txBox="1"/>
          <p:nvPr/>
        </p:nvSpPr>
        <p:spPr>
          <a:xfrm>
            <a:off x="3620449" y="1948477"/>
            <a:ext cx="4475905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3300" dirty="0" err="1"/>
              <a:t>Fables</a:t>
            </a:r>
            <a:r>
              <a:rPr lang="sk-SK" dirty="0"/>
              <a:t> 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xmlns="" id="{AF87FE07-BEF7-4715-A5D3-FF7ECF535BD4}"/>
              </a:ext>
            </a:extLst>
          </p:cNvPr>
          <p:cNvSpPr/>
          <p:nvPr/>
        </p:nvSpPr>
        <p:spPr>
          <a:xfrm>
            <a:off x="847134" y="4236204"/>
            <a:ext cx="29722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000" dirty="0">
                <a:solidFill>
                  <a:srgbClr val="404040"/>
                </a:solidFill>
                <a:latin typeface="Arial" panose="020B0604020202020204" pitchFamily="34" charset="0"/>
              </a:rPr>
              <a:t>μύθος</a:t>
            </a:r>
            <a:endParaRPr lang="sk-SK" sz="8000" dirty="0"/>
          </a:p>
        </p:txBody>
      </p:sp>
      <p:pic>
        <p:nvPicPr>
          <p:cNvPr id="1028" name="Picture 4" descr="VÃ½sledok vyhÄ¾adÃ¡vania obrÃ¡zkov pre dopyt fables picture">
            <a:extLst>
              <a:ext uri="{FF2B5EF4-FFF2-40B4-BE49-F238E27FC236}">
                <a16:creationId xmlns:a16="http://schemas.microsoft.com/office/drawing/2014/main" xmlns="" id="{1B888D5C-ACE6-4D6A-8212-5377AF3E1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617" y="2740618"/>
            <a:ext cx="1969846" cy="218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Ã½sledok vyhÄ¾adÃ¡vania obrÃ¡zkov pre dopyt fables">
            <a:extLst>
              <a:ext uri="{FF2B5EF4-FFF2-40B4-BE49-F238E27FC236}">
                <a16:creationId xmlns:a16="http://schemas.microsoft.com/office/drawing/2014/main" xmlns="" id="{C4F58D3E-D2A2-487C-B43A-39BCA9CF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542" y="4774367"/>
            <a:ext cx="3305574" cy="157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Ãºvisiaci obrÃ¡zok">
            <a:extLst>
              <a:ext uri="{FF2B5EF4-FFF2-40B4-BE49-F238E27FC236}">
                <a16:creationId xmlns:a16="http://schemas.microsoft.com/office/drawing/2014/main" xmlns="" id="{2CC0CDC4-19E3-4615-AAA4-F019405B0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1" y="1968830"/>
            <a:ext cx="2135995" cy="203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Ã½sledok vyhÄ¾adÃ¡vania obrÃ¡zkov pre dopyt fables">
            <a:extLst>
              <a:ext uri="{FF2B5EF4-FFF2-40B4-BE49-F238E27FC236}">
                <a16:creationId xmlns:a16="http://schemas.microsoft.com/office/drawing/2014/main" xmlns="" id="{6D637CDC-D029-4272-9EB3-91C3C238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879" y="457802"/>
            <a:ext cx="2287857" cy="128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Ã½sledok vyhÄ¾adÃ¡vania obrÃ¡zkov pre dopyt fables">
            <a:extLst>
              <a:ext uri="{FF2B5EF4-FFF2-40B4-BE49-F238E27FC236}">
                <a16:creationId xmlns:a16="http://schemas.microsoft.com/office/drawing/2014/main" xmlns="" id="{0DFD10B8-427A-42F8-A74E-1D312946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479" y="285750"/>
            <a:ext cx="1749811" cy="174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xmlns="" id="{D5A9CCAE-4212-4CC0-9D6F-6E10DBD76FFB}"/>
              </a:ext>
            </a:extLst>
          </p:cNvPr>
          <p:cNvSpPr txBox="1"/>
          <p:nvPr/>
        </p:nvSpPr>
        <p:spPr>
          <a:xfrm>
            <a:off x="0" y="5934670"/>
            <a:ext cx="1922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Petra </a:t>
            </a:r>
            <a:r>
              <a:rPr lang="sk-SK" dirty="0" err="1"/>
              <a:t>Lukovicsová</a:t>
            </a:r>
            <a:r>
              <a:rPr lang="sk-SK" dirty="0"/>
              <a:t> </a:t>
            </a:r>
          </a:p>
          <a:p>
            <a:r>
              <a:rPr lang="sk-SK" dirty="0"/>
              <a:t>Ester </a:t>
            </a:r>
            <a:r>
              <a:rPr lang="sk-SK" dirty="0" err="1"/>
              <a:t>Hlaváčiková</a:t>
            </a:r>
            <a:endParaRPr lang="sk-SK" dirty="0"/>
          </a:p>
          <a:p>
            <a:r>
              <a:rPr lang="sk-SK" dirty="0"/>
              <a:t>Kvarta B</a:t>
            </a:r>
          </a:p>
        </p:txBody>
      </p:sp>
    </p:spTree>
    <p:extLst>
      <p:ext uri="{BB962C8B-B14F-4D97-AF65-F5344CB8AC3E}">
        <p14:creationId xmlns:p14="http://schemas.microsoft.com/office/powerpoint/2010/main" val="37991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Ã½sledok vyhÄ¾adÃ¡vania obrÃ¡zkov pre dopyt fables">
            <a:extLst>
              <a:ext uri="{FF2B5EF4-FFF2-40B4-BE49-F238E27FC236}">
                <a16:creationId xmlns:a16="http://schemas.microsoft.com/office/drawing/2014/main" xmlns="" id="{AAD0BC83-D2FE-4BF0-9977-3ADD1E802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5" r="3" b="3"/>
          <a:stretch/>
        </p:blipFill>
        <p:spPr bwMode="auto">
          <a:xfrm>
            <a:off x="20" y="3429001"/>
            <a:ext cx="531504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952776C3-386D-49FB-90FF-F5F67BE42F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FFCA8D1-33DB-4A0A-B9BC-91131E2B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8640" y="240631"/>
            <a:ext cx="5982335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sk-SK" sz="4400" dirty="0">
                <a:solidFill>
                  <a:srgbClr val="262626"/>
                </a:solidFill>
              </a:rPr>
              <a:t>WHAT are </a:t>
            </a:r>
            <a:r>
              <a:rPr lang="sk-SK" sz="4400" dirty="0" err="1">
                <a:solidFill>
                  <a:srgbClr val="262626"/>
                </a:solidFill>
              </a:rPr>
              <a:t>Fables</a:t>
            </a:r>
            <a:r>
              <a:rPr lang="sk-SK" sz="4400" dirty="0">
                <a:solidFill>
                  <a:srgbClr val="262626"/>
                </a:solidFill>
              </a:rPr>
              <a:t>?</a:t>
            </a:r>
          </a:p>
        </p:txBody>
      </p:sp>
      <p:pic>
        <p:nvPicPr>
          <p:cNvPr id="3078" name="Picture 6" descr="VÃ½sledok vyhÄ¾adÃ¡vania obrÃ¡zkov pre dopyt fables pictures">
            <a:extLst>
              <a:ext uri="{FF2B5EF4-FFF2-40B4-BE49-F238E27FC236}">
                <a16:creationId xmlns:a16="http://schemas.microsoft.com/office/drawing/2014/main" xmlns="" id="{A619DEAC-ABE0-4366-AF30-0FAA4B7D6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1016"/>
          <a:stretch/>
        </p:blipFill>
        <p:spPr bwMode="auto">
          <a:xfrm>
            <a:off x="20" y="-2"/>
            <a:ext cx="5315041" cy="34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45397345-B05C-47D1-B0E4-6BB2A499A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8640" y="1859280"/>
            <a:ext cx="6156960" cy="4565049"/>
          </a:xfrm>
        </p:spPr>
        <p:txBody>
          <a:bodyPr>
            <a:normAutofit fontScale="85000" lnSpcReduction="10000"/>
          </a:bodyPr>
          <a:lstStyle/>
          <a:p>
            <a:r>
              <a:rPr lang="en-GB" sz="3200" dirty="0"/>
              <a:t>Fables are s</a:t>
            </a:r>
            <a:r>
              <a:rPr lang="sk-SK" sz="3200" dirty="0" err="1"/>
              <a:t>hort</a:t>
            </a:r>
            <a:r>
              <a:rPr lang="sk-SK" sz="3200" dirty="0"/>
              <a:t>, </a:t>
            </a:r>
            <a:r>
              <a:rPr lang="sk-SK" sz="3200" dirty="0" err="1"/>
              <a:t>simple</a:t>
            </a:r>
            <a:r>
              <a:rPr lang="sk-SK" sz="3200" dirty="0"/>
              <a:t>, </a:t>
            </a:r>
            <a:r>
              <a:rPr lang="sk-SK" sz="3200" dirty="0" err="1"/>
              <a:t>fictional</a:t>
            </a:r>
            <a:r>
              <a:rPr lang="sk-SK" sz="3200" dirty="0"/>
              <a:t> and</a:t>
            </a:r>
            <a:r>
              <a:rPr lang="en-GB" sz="3200" dirty="0"/>
              <a:t> traditional tales with a moral or lesson. </a:t>
            </a:r>
            <a:endParaRPr lang="sk-SK" sz="3200" dirty="0"/>
          </a:p>
          <a:p>
            <a:r>
              <a:rPr lang="en-GB" sz="3200" dirty="0"/>
              <a:t>They were told thousands of years ago by storytellers in countries like Greece and Persia. </a:t>
            </a:r>
            <a:endParaRPr lang="sk-SK" sz="3200" dirty="0"/>
          </a:p>
          <a:p>
            <a:r>
              <a:rPr lang="en-GB" sz="3200" dirty="0"/>
              <a:t>Characters are usually animals </a:t>
            </a:r>
            <a:r>
              <a:rPr lang="en-US" sz="3200" dirty="0"/>
              <a:t>that behave and speak as human</a:t>
            </a:r>
            <a:endParaRPr lang="sk-SK" sz="3200" dirty="0"/>
          </a:p>
          <a:p>
            <a:r>
              <a:rPr lang="sk-SK" sz="3200" dirty="0" err="1"/>
              <a:t>Animals</a:t>
            </a:r>
            <a:r>
              <a:rPr lang="sk-SK" sz="3200" dirty="0"/>
              <a:t> </a:t>
            </a:r>
            <a:r>
              <a:rPr lang="en-GB" sz="3200" dirty="0"/>
              <a:t>often have special qualities. </a:t>
            </a:r>
            <a:endParaRPr lang="en-US" sz="3200" dirty="0"/>
          </a:p>
          <a:p>
            <a:endParaRPr lang="en-US" dirty="0"/>
          </a:p>
          <a:p>
            <a:endParaRPr lang="sk-SK" dirty="0"/>
          </a:p>
          <a:p>
            <a:endParaRPr lang="en-US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5869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556DAB3-0953-4D51-BF4F-F7F38B34C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20" y="231685"/>
            <a:ext cx="3834004" cy="1530440"/>
          </a:xfrm>
        </p:spPr>
        <p:txBody>
          <a:bodyPr>
            <a:noAutofit/>
          </a:bodyPr>
          <a:lstStyle/>
          <a:p>
            <a:r>
              <a:rPr lang="sk-SK" sz="3600" dirty="0" err="1"/>
              <a:t>Elements</a:t>
            </a:r>
            <a:r>
              <a:rPr lang="sk-SK" sz="3600" dirty="0"/>
              <a:t> of </a:t>
            </a:r>
            <a:r>
              <a:rPr lang="sk-SK" sz="3600" dirty="0" err="1"/>
              <a:t>Fables</a:t>
            </a:r>
            <a:endParaRPr lang="sk-SK" sz="36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A37F98D3-4C26-4838-8A10-E40318297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95" y="2183492"/>
            <a:ext cx="3691129" cy="3255252"/>
          </a:xfrm>
        </p:spPr>
        <p:txBody>
          <a:bodyPr>
            <a:noAutofit/>
          </a:bodyPr>
          <a:lstStyle/>
          <a:p>
            <a:r>
              <a:rPr lang="sk-SK" sz="3200" dirty="0"/>
              <a:t>Satire</a:t>
            </a:r>
          </a:p>
          <a:p>
            <a:r>
              <a:rPr lang="sk-SK" sz="3200" dirty="0" err="1"/>
              <a:t>Irony</a:t>
            </a:r>
            <a:endParaRPr lang="sk-SK" sz="3200" dirty="0"/>
          </a:p>
          <a:p>
            <a:r>
              <a:rPr lang="sk-SK" sz="3200" dirty="0" err="1"/>
              <a:t>Allegory</a:t>
            </a:r>
            <a:r>
              <a:rPr lang="sk-SK" sz="3200" dirty="0"/>
              <a:t> </a:t>
            </a:r>
          </a:p>
          <a:p>
            <a:r>
              <a:rPr lang="sk-SK" sz="3200" dirty="0" err="1"/>
              <a:t>Personification</a:t>
            </a:r>
            <a:endParaRPr lang="sk-SK" sz="3200" dirty="0"/>
          </a:p>
          <a:p>
            <a:r>
              <a:rPr lang="sk-SK" sz="3200" dirty="0" err="1"/>
              <a:t>Moral</a:t>
            </a:r>
            <a:r>
              <a:rPr lang="sk-SK" sz="3200" dirty="0"/>
              <a:t> and </a:t>
            </a:r>
            <a:r>
              <a:rPr lang="sk-SK" sz="3200" dirty="0" err="1"/>
              <a:t>lesson</a:t>
            </a:r>
            <a:endParaRPr lang="sk-SK" sz="3200" dirty="0"/>
          </a:p>
          <a:p>
            <a:r>
              <a:rPr lang="sk-SK" sz="3200" dirty="0" err="1"/>
              <a:t>Animals</a:t>
            </a:r>
            <a:endParaRPr lang="sk-SK" sz="3200" dirty="0"/>
          </a:p>
          <a:p>
            <a:r>
              <a:rPr lang="sk-SK" sz="3200" dirty="0" err="1"/>
              <a:t>Short</a:t>
            </a:r>
            <a:r>
              <a:rPr lang="sk-SK" sz="3200" dirty="0"/>
              <a:t> story </a:t>
            </a:r>
          </a:p>
        </p:txBody>
      </p:sp>
      <p:pic>
        <p:nvPicPr>
          <p:cNvPr id="4098" name="Picture 2" descr="VÃ½sledok vyhÄ¾adÃ¡vania obrÃ¡zkov pre dopyt fables">
            <a:extLst>
              <a:ext uri="{FF2B5EF4-FFF2-40B4-BE49-F238E27FC236}">
                <a16:creationId xmlns:a16="http://schemas.microsoft.com/office/drawing/2014/main" xmlns="" id="{165047A0-C7A4-44AE-BF36-841D6CAD6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7" r="-1" b="-1"/>
          <a:stretch/>
        </p:blipFill>
        <p:spPr bwMode="auto">
          <a:xfrm>
            <a:off x="4654296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Ã½sledok vyhÄ¾adÃ¡vania obrÃ¡zkov pre dopyt jonÃ¡Å¡ zÃ¡borskÃ½">
            <a:extLst>
              <a:ext uri="{FF2B5EF4-FFF2-40B4-BE49-F238E27FC236}">
                <a16:creationId xmlns:a16="http://schemas.microsoft.com/office/drawing/2014/main" xmlns="" id="{362FC2A8-D6F8-4904-B17D-C823E7998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82" b="-2"/>
          <a:stretch/>
        </p:blipFill>
        <p:spPr bwMode="auto">
          <a:xfrm>
            <a:off x="1" y="2907830"/>
            <a:ext cx="4379278" cy="39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DA503489-3E78-45F5-AD35-5F898BA5E6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4655" y="-2"/>
            <a:ext cx="465734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B8B5918-A336-42AB-AD75-DBA34FAD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001" y="247650"/>
            <a:ext cx="4190823" cy="2231095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sk-SK" sz="4400" dirty="0" err="1">
                <a:solidFill>
                  <a:srgbClr val="262626"/>
                </a:solidFill>
              </a:rPr>
              <a:t>The</a:t>
            </a:r>
            <a:r>
              <a:rPr lang="sk-SK" sz="4400" dirty="0">
                <a:solidFill>
                  <a:srgbClr val="262626"/>
                </a:solidFill>
              </a:rPr>
              <a:t> most </a:t>
            </a:r>
            <a:r>
              <a:rPr lang="sk-SK" sz="4400" dirty="0" err="1">
                <a:solidFill>
                  <a:srgbClr val="262626"/>
                </a:solidFill>
              </a:rPr>
              <a:t>famous</a:t>
            </a:r>
            <a:r>
              <a:rPr lang="sk-SK" sz="4400" dirty="0">
                <a:solidFill>
                  <a:srgbClr val="262626"/>
                </a:solidFill>
              </a:rPr>
              <a:t> </a:t>
            </a:r>
            <a:r>
              <a:rPr lang="sk-SK" sz="4400" dirty="0" err="1">
                <a:solidFill>
                  <a:srgbClr val="262626"/>
                </a:solidFill>
              </a:rPr>
              <a:t>fabulists</a:t>
            </a:r>
            <a:endParaRPr lang="sk-SK" sz="4400" dirty="0">
              <a:solidFill>
                <a:srgbClr val="262626"/>
              </a:solidFill>
            </a:endParaRPr>
          </a:p>
        </p:txBody>
      </p:sp>
      <p:pic>
        <p:nvPicPr>
          <p:cNvPr id="4102" name="Picture 6" descr="VÃ½sledok vyhÄ¾adÃ¡vania obrÃ¡zkov pre dopyt krylov">
            <a:extLst>
              <a:ext uri="{FF2B5EF4-FFF2-40B4-BE49-F238E27FC236}">
                <a16:creationId xmlns:a16="http://schemas.microsoft.com/office/drawing/2014/main" xmlns="" id="{8BF06933-6BAE-4106-96CB-08B2E843F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2" b="2"/>
          <a:stretch/>
        </p:blipFill>
        <p:spPr bwMode="auto">
          <a:xfrm>
            <a:off x="20" y="10"/>
            <a:ext cx="2109186" cy="274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Ã½sledok vyhÄ¾adÃ¡vania obrÃ¡zkov pre dopyt jean de la fontaine">
            <a:extLst>
              <a:ext uri="{FF2B5EF4-FFF2-40B4-BE49-F238E27FC236}">
                <a16:creationId xmlns:a16="http://schemas.microsoft.com/office/drawing/2014/main" xmlns="" id="{F871FC0E-2AE5-4C81-B922-54650DFEF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6244"/>
          <a:stretch/>
        </p:blipFill>
        <p:spPr bwMode="auto">
          <a:xfrm>
            <a:off x="2270073" y="2770"/>
            <a:ext cx="2109205" cy="274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6D2E71E-EAD6-468C-B769-C862BF115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542" y="2858703"/>
            <a:ext cx="3667058" cy="3042547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sk-SK" sz="3200" dirty="0" err="1">
                <a:solidFill>
                  <a:srgbClr val="FFFFFF"/>
                </a:solidFill>
              </a:rPr>
              <a:t>Aesop</a:t>
            </a:r>
            <a:endParaRPr lang="sk-SK" sz="3200" dirty="0">
              <a:solidFill>
                <a:srgbClr val="FFFFFF"/>
              </a:solidFill>
            </a:endParaRPr>
          </a:p>
          <a:p>
            <a:endParaRPr lang="sk-SK" sz="3200" dirty="0">
              <a:solidFill>
                <a:srgbClr val="FFFFFF"/>
              </a:solidFill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sk-SK" sz="3200" dirty="0">
                <a:solidFill>
                  <a:srgbClr val="FFFFFF"/>
                </a:solidFill>
              </a:rPr>
              <a:t>Jonáš </a:t>
            </a:r>
            <a:r>
              <a:rPr lang="sk-SK" sz="3200" dirty="0" err="1">
                <a:solidFill>
                  <a:srgbClr val="FFFFFF"/>
                </a:solidFill>
              </a:rPr>
              <a:t>Záborský</a:t>
            </a:r>
            <a:endParaRPr lang="sk-SK" sz="3200" dirty="0">
              <a:solidFill>
                <a:srgbClr val="FFFFFF"/>
              </a:solidFill>
            </a:endParaRPr>
          </a:p>
          <a:p>
            <a:endParaRPr lang="sk-SK" sz="3200" dirty="0">
              <a:solidFill>
                <a:srgbClr val="FFFFFF"/>
              </a:solidFill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sk-SK" sz="3200" dirty="0">
                <a:solidFill>
                  <a:srgbClr val="FFFFFF"/>
                </a:solidFill>
              </a:rPr>
              <a:t>Jean de La </a:t>
            </a:r>
            <a:r>
              <a:rPr lang="sk-SK" sz="3200" dirty="0" err="1">
                <a:solidFill>
                  <a:srgbClr val="FFFFFF"/>
                </a:solidFill>
              </a:rPr>
              <a:t>Fontaine</a:t>
            </a:r>
            <a:endParaRPr lang="sk-SK" sz="32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sk-SK" dirty="0">
              <a:solidFill>
                <a:srgbClr val="FFFFFF"/>
              </a:solidFill>
            </a:endParaRPr>
          </a:p>
        </p:txBody>
      </p:sp>
      <p:pic>
        <p:nvPicPr>
          <p:cNvPr id="4098" name="Picture 2" descr="VÃ½sledok vyhÄ¾adÃ¡vania obrÃ¡zkov pre dopyt ezop">
            <a:extLst>
              <a:ext uri="{FF2B5EF4-FFF2-40B4-BE49-F238E27FC236}">
                <a16:creationId xmlns:a16="http://schemas.microsoft.com/office/drawing/2014/main" xmlns="" id="{BE0DEB44-1FF4-4209-BF63-CC28B060A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" r="14219"/>
          <a:stretch/>
        </p:blipFill>
        <p:spPr bwMode="auto">
          <a:xfrm>
            <a:off x="4540145" y="10"/>
            <a:ext cx="2833641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1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037AFFDC-79F4-4949-B5B1-4215377D8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D73FB6B-81CD-4F42-9FEF-A6E0267AE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905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 fontScale="90000"/>
          </a:bodyPr>
          <a:lstStyle/>
          <a:p>
            <a:r>
              <a:rPr lang="sk-SK" dirty="0" err="1">
                <a:solidFill>
                  <a:srgbClr val="262626"/>
                </a:solidFill>
              </a:rPr>
              <a:t>Greek</a:t>
            </a:r>
            <a:r>
              <a:rPr lang="sk-SK" dirty="0">
                <a:solidFill>
                  <a:srgbClr val="262626"/>
                </a:solidFill>
              </a:rPr>
              <a:t> </a:t>
            </a:r>
            <a:r>
              <a:rPr lang="sk-SK" dirty="0" err="1">
                <a:solidFill>
                  <a:srgbClr val="262626"/>
                </a:solidFill>
              </a:rPr>
              <a:t>fabulist</a:t>
            </a:r>
            <a:r>
              <a:rPr lang="sk-SK" dirty="0">
                <a:solidFill>
                  <a:srgbClr val="262626"/>
                </a:solidFill>
              </a:rPr>
              <a:t>- AESOP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47B26FC-8073-4800-BD38-AD4918983D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3665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AC90533C-48B1-4E68-BE96-6BF4596C29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9781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www.taleswithmorals.com/images/aesop.jpg">
            <a:extLst>
              <a:ext uri="{FF2B5EF4-FFF2-40B4-BE49-F238E27FC236}">
                <a16:creationId xmlns:a16="http://schemas.microsoft.com/office/drawing/2014/main" xmlns="" id="{7C05FDA4-4E55-48B5-9B6C-727F3507B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" r="-2" b="6257"/>
          <a:stretch/>
        </p:blipFill>
        <p:spPr bwMode="auto">
          <a:xfrm>
            <a:off x="1149821" y="1126397"/>
            <a:ext cx="3044952" cy="428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0F6143D5-FEDE-43A9-AD49-4882C841F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925" y="1724025"/>
            <a:ext cx="6600825" cy="474345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bg1"/>
              </a:buClr>
            </a:pPr>
            <a:r>
              <a:rPr lang="en-US" sz="2200" b="1" dirty="0">
                <a:solidFill>
                  <a:schemeClr val="bg1"/>
                </a:solidFill>
              </a:rPr>
              <a:t>Aesop</a:t>
            </a:r>
            <a:r>
              <a:rPr lang="en-US" sz="2200" dirty="0">
                <a:solidFill>
                  <a:schemeClr val="bg1"/>
                </a:solidFill>
              </a:rPr>
              <a:t> was an Ancient Greek writer</a:t>
            </a:r>
            <a:r>
              <a:rPr lang="sk-SK" sz="2200" dirty="0">
                <a:solidFill>
                  <a:schemeClr val="bg1"/>
                </a:solidFill>
              </a:rPr>
              <a:t>, </a:t>
            </a:r>
            <a:r>
              <a:rPr lang="sk-SK" sz="2200" dirty="0" err="1">
                <a:solidFill>
                  <a:schemeClr val="bg1"/>
                </a:solidFill>
              </a:rPr>
              <a:t>fabulist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sk-SK" sz="2200" dirty="0">
                <a:solidFill>
                  <a:schemeClr val="bg1"/>
                </a:solidFill>
              </a:rPr>
              <a:t>and </a:t>
            </a:r>
            <a:r>
              <a:rPr lang="sk-SK" sz="2200" dirty="0" err="1">
                <a:solidFill>
                  <a:schemeClr val="bg1"/>
                </a:solidFill>
              </a:rPr>
              <a:t>storyteller</a:t>
            </a:r>
            <a:r>
              <a:rPr lang="sk-SK" sz="2200" dirty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credited with a number of </a:t>
            </a:r>
            <a:r>
              <a:rPr lang="en-US" sz="2200" dirty="0">
                <a:solidFill>
                  <a:schemeClr val="bg1"/>
                </a:solidFill>
                <a:hlinkClick r:id="rId3" tooltip="Fab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fables</a:t>
            </a:r>
            <a:r>
              <a:rPr lang="en-US" sz="2200" dirty="0">
                <a:solidFill>
                  <a:schemeClr val="bg1"/>
                </a:solidFill>
              </a:rPr>
              <a:t> now known as </a:t>
            </a:r>
            <a:r>
              <a:rPr lang="en-US" sz="2200" i="1" dirty="0">
                <a:solidFill>
                  <a:schemeClr val="bg1"/>
                </a:solidFill>
              </a:rPr>
              <a:t>Aesop's Fables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  <a:endParaRPr lang="sk-SK" sz="2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sk-SK" sz="2200" dirty="0">
                <a:solidFill>
                  <a:schemeClr val="bg1"/>
                </a:solidFill>
              </a:rPr>
              <a:t>He </a:t>
            </a:r>
            <a:r>
              <a:rPr lang="en-US" sz="2200" dirty="0">
                <a:solidFill>
                  <a:schemeClr val="bg1"/>
                </a:solidFill>
              </a:rPr>
              <a:t>lived in the 6th century BC in Athens, Greece</a:t>
            </a:r>
            <a:endParaRPr lang="sk-SK" sz="2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sk-SK" sz="2200" dirty="0" err="1">
                <a:solidFill>
                  <a:schemeClr val="bg1"/>
                </a:solidFill>
              </a:rPr>
              <a:t>Aesop</a:t>
            </a:r>
            <a:r>
              <a:rPr lang="sk-SK" sz="2200" dirty="0">
                <a:solidFill>
                  <a:schemeClr val="bg1"/>
                </a:solidFill>
              </a:rPr>
              <a:t> </a:t>
            </a:r>
            <a:r>
              <a:rPr lang="sk-SK" sz="2200" dirty="0" err="1">
                <a:solidFill>
                  <a:schemeClr val="bg1"/>
                </a:solidFill>
              </a:rPr>
              <a:t>was</a:t>
            </a:r>
            <a:r>
              <a:rPr lang="sk-SK" sz="2200" dirty="0">
                <a:solidFill>
                  <a:schemeClr val="bg1"/>
                </a:solidFill>
              </a:rPr>
              <a:t> a </a:t>
            </a:r>
            <a:r>
              <a:rPr lang="sk-SK" sz="2200" dirty="0" err="1">
                <a:solidFill>
                  <a:schemeClr val="bg1"/>
                </a:solidFill>
              </a:rPr>
              <a:t>slave</a:t>
            </a:r>
            <a:r>
              <a:rPr lang="sk-SK" sz="2200" dirty="0">
                <a:solidFill>
                  <a:schemeClr val="bg1"/>
                </a:solidFill>
              </a:rPr>
              <a:t> of </a:t>
            </a:r>
            <a:r>
              <a:rPr lang="sk-SK" sz="2200" dirty="0" err="1">
                <a:solidFill>
                  <a:schemeClr val="bg1"/>
                </a:solidFill>
              </a:rPr>
              <a:t>Frygia</a:t>
            </a:r>
            <a:r>
              <a:rPr lang="sk-SK" sz="2200" dirty="0">
                <a:solidFill>
                  <a:schemeClr val="bg1"/>
                </a:solidFill>
              </a:rPr>
              <a:t> or </a:t>
            </a:r>
            <a:r>
              <a:rPr lang="sk-SK" sz="2200" dirty="0" err="1">
                <a:solidFill>
                  <a:schemeClr val="bg1"/>
                </a:solidFill>
              </a:rPr>
              <a:t>Lydia</a:t>
            </a:r>
            <a:endParaRPr lang="sk-SK" sz="2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2200" dirty="0">
                <a:solidFill>
                  <a:schemeClr val="bg1"/>
                </a:solidFill>
              </a:rPr>
              <a:t>In his journeys he spoke and invented the fables that spread across the Aegean islands and </a:t>
            </a:r>
            <a:r>
              <a:rPr lang="en-US" sz="2200" dirty="0" err="1">
                <a:solidFill>
                  <a:schemeClr val="bg1"/>
                </a:solidFill>
              </a:rPr>
              <a:t>Helade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  <a:endParaRPr lang="sk-SK" sz="2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sk-SK" sz="2200" dirty="0">
                <a:solidFill>
                  <a:schemeClr val="bg1"/>
                </a:solidFill>
              </a:rPr>
              <a:t>He </a:t>
            </a:r>
            <a:r>
              <a:rPr lang="sk-SK" sz="2200" dirty="0" err="1">
                <a:solidFill>
                  <a:schemeClr val="bg1"/>
                </a:solidFill>
              </a:rPr>
              <a:t>wrote</a:t>
            </a:r>
            <a:r>
              <a:rPr lang="sk-SK" sz="2200" dirty="0">
                <a:solidFill>
                  <a:schemeClr val="bg1"/>
                </a:solidFill>
              </a:rPr>
              <a:t> </a:t>
            </a:r>
            <a:r>
              <a:rPr lang="sk-SK" sz="2200" dirty="0" err="1">
                <a:solidFill>
                  <a:schemeClr val="bg1"/>
                </a:solidFill>
              </a:rPr>
              <a:t>about</a:t>
            </a:r>
            <a:r>
              <a:rPr lang="sk-SK" sz="2200" dirty="0">
                <a:solidFill>
                  <a:schemeClr val="bg1"/>
                </a:solidFill>
              </a:rPr>
              <a:t> 350 </a:t>
            </a:r>
            <a:r>
              <a:rPr lang="sk-SK" sz="2200" dirty="0" err="1">
                <a:solidFill>
                  <a:schemeClr val="bg1"/>
                </a:solidFill>
              </a:rPr>
              <a:t>fables</a:t>
            </a:r>
            <a:endParaRPr lang="sk-SK" sz="2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2200" dirty="0">
                <a:solidFill>
                  <a:schemeClr val="bg1"/>
                </a:solidFill>
              </a:rPr>
              <a:t>All of the fables contain lessons at the end.</a:t>
            </a:r>
            <a:endParaRPr lang="sk-SK" sz="2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2200" dirty="0">
                <a:solidFill>
                  <a:schemeClr val="bg1"/>
                </a:solidFill>
              </a:rPr>
              <a:t>The heroes of his </a:t>
            </a:r>
            <a:r>
              <a:rPr lang="sk-SK" sz="2200" dirty="0" err="1">
                <a:solidFill>
                  <a:schemeClr val="bg1"/>
                </a:solidFill>
              </a:rPr>
              <a:t>fables</a:t>
            </a:r>
            <a:r>
              <a:rPr lang="sk-SK" sz="2200" dirty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are mainly animals</a:t>
            </a:r>
            <a:r>
              <a:rPr lang="sk-SK" sz="2200" dirty="0">
                <a:solidFill>
                  <a:schemeClr val="bg1"/>
                </a:solidFill>
              </a:rPr>
              <a:t>, b</a:t>
            </a:r>
            <a:r>
              <a:rPr lang="en-US" sz="2200" dirty="0" err="1">
                <a:solidFill>
                  <a:schemeClr val="bg1"/>
                </a:solidFill>
              </a:rPr>
              <a:t>ut</a:t>
            </a:r>
            <a:r>
              <a:rPr lang="en-US" sz="2200" dirty="0">
                <a:solidFill>
                  <a:schemeClr val="bg1"/>
                </a:solidFill>
              </a:rPr>
              <a:t> he also wrote fables in which people appeared, pointing to greed</a:t>
            </a:r>
            <a:r>
              <a:rPr lang="sk-SK" sz="2200" dirty="0">
                <a:solidFill>
                  <a:schemeClr val="bg1"/>
                </a:solidFill>
              </a:rPr>
              <a:t>.</a:t>
            </a:r>
          </a:p>
          <a:p>
            <a:pPr>
              <a:buClr>
                <a:schemeClr val="bg1"/>
              </a:buClr>
            </a:pPr>
            <a:r>
              <a:rPr lang="en-US" sz="2200" dirty="0">
                <a:solidFill>
                  <a:schemeClr val="bg1"/>
                </a:solidFill>
              </a:rPr>
              <a:t>His work</a:t>
            </a:r>
            <a:r>
              <a:rPr lang="sk-SK" sz="2200" dirty="0">
                <a:solidFill>
                  <a:schemeClr val="bg1"/>
                </a:solidFill>
              </a:rPr>
              <a:t>s</a:t>
            </a:r>
            <a:r>
              <a:rPr lang="en-US" sz="2200" dirty="0">
                <a:solidFill>
                  <a:schemeClr val="bg1"/>
                </a:solidFill>
              </a:rPr>
              <a:t> has become famous all over the world</a:t>
            </a:r>
            <a:endParaRPr lang="sk-SK" sz="2200" dirty="0">
              <a:solidFill>
                <a:schemeClr val="bg1"/>
              </a:solidFill>
            </a:endParaRPr>
          </a:p>
          <a:p>
            <a:endParaRPr lang="sk-S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3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 err="1" smtClean="0"/>
              <a:t>What</a:t>
            </a:r>
            <a:r>
              <a:rPr lang="sk-SK" sz="6000" b="1" dirty="0" smtClean="0"/>
              <a:t> </a:t>
            </a:r>
            <a:r>
              <a:rPr lang="sk-SK" sz="6000" b="1" dirty="0" err="1" smtClean="0"/>
              <a:t>is</a:t>
            </a:r>
            <a:r>
              <a:rPr lang="sk-SK" sz="6000" b="1" dirty="0" smtClean="0"/>
              <a:t> a </a:t>
            </a:r>
            <a:r>
              <a:rPr lang="sk-SK" sz="6000" b="1" dirty="0" err="1" smtClean="0"/>
              <a:t>legend</a:t>
            </a:r>
            <a:r>
              <a:rPr lang="sk-SK" sz="6000" b="1" dirty="0" smtClean="0"/>
              <a:t>?</a:t>
            </a:r>
            <a:endParaRPr lang="sk-SK" sz="60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66800" y="1775012"/>
            <a:ext cx="10058400" cy="4658060"/>
          </a:xfrm>
        </p:spPr>
        <p:txBody>
          <a:bodyPr>
            <a:normAutofit/>
          </a:bodyPr>
          <a:lstStyle/>
          <a:p>
            <a:r>
              <a:rPr lang="sk-SK" sz="2800" dirty="0" err="1" smtClean="0"/>
              <a:t>Legend</a:t>
            </a:r>
            <a:r>
              <a:rPr lang="sk-SK" sz="2800" dirty="0" smtClean="0"/>
              <a:t> </a:t>
            </a:r>
            <a:r>
              <a:rPr lang="sk-SK" sz="2800" dirty="0" err="1" smtClean="0"/>
              <a:t>is</a:t>
            </a:r>
            <a:r>
              <a:rPr lang="sk-SK" sz="2800" dirty="0" smtClean="0"/>
              <a:t> a </a:t>
            </a:r>
            <a:r>
              <a:rPr lang="en-US" sz="2800" dirty="0" smtClean="0"/>
              <a:t>traditional story</a:t>
            </a:r>
            <a:r>
              <a:rPr lang="sk-SK" sz="2800" dirty="0" smtClean="0"/>
              <a:t>, </a:t>
            </a:r>
            <a:r>
              <a:rPr lang="sk-SK" sz="2800" dirty="0" err="1" smtClean="0"/>
              <a:t>that</a:t>
            </a:r>
            <a:r>
              <a:rPr lang="sk-SK" sz="2800" dirty="0" smtClean="0"/>
              <a:t> </a:t>
            </a:r>
            <a:r>
              <a:rPr lang="sk-SK" sz="2800" dirty="0" err="1" smtClean="0"/>
              <a:t>contains</a:t>
            </a:r>
            <a:r>
              <a:rPr lang="sk-SK" sz="2800" dirty="0" smtClean="0"/>
              <a:t> </a:t>
            </a:r>
            <a:r>
              <a:rPr lang="sk-SK" sz="2800" dirty="0" err="1" smtClean="0"/>
              <a:t>narrative</a:t>
            </a:r>
            <a:r>
              <a:rPr lang="sk-SK" sz="2800" dirty="0" smtClean="0"/>
              <a:t>,</a:t>
            </a:r>
            <a:r>
              <a:rPr lang="en-US" sz="2800" dirty="0" smtClean="0"/>
              <a:t> </a:t>
            </a:r>
            <a:r>
              <a:rPr lang="en-US" sz="2800" dirty="0"/>
              <a:t>sometimes popularly </a:t>
            </a:r>
            <a:r>
              <a:rPr lang="sk-SK" sz="2800" dirty="0" err="1" smtClean="0"/>
              <a:t>considered</a:t>
            </a:r>
            <a:r>
              <a:rPr lang="en-US" sz="2800" dirty="0" smtClean="0"/>
              <a:t> </a:t>
            </a:r>
            <a:r>
              <a:rPr lang="en-US" sz="2800" dirty="0"/>
              <a:t>as historical but </a:t>
            </a:r>
            <a:r>
              <a:rPr lang="en-US" sz="2800" dirty="0" smtClean="0"/>
              <a:t>not</a:t>
            </a:r>
            <a:r>
              <a:rPr lang="sk-SK" sz="2800" dirty="0" smtClean="0"/>
              <a:t> </a:t>
            </a:r>
            <a:r>
              <a:rPr lang="sk-SK" sz="2800" dirty="0" err="1" smtClean="0"/>
              <a:t>verified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r>
              <a:rPr lang="sk-SK" sz="2800" dirty="0" err="1" smtClean="0"/>
              <a:t>Legend</a:t>
            </a:r>
            <a:r>
              <a:rPr lang="sk-SK" sz="2800" dirty="0" smtClean="0"/>
              <a:t> </a:t>
            </a:r>
            <a:r>
              <a:rPr lang="sk-SK" sz="2800" dirty="0" err="1" smtClean="0"/>
              <a:t>is</a:t>
            </a:r>
            <a:r>
              <a:rPr lang="sk-SK" sz="2800" dirty="0" smtClean="0"/>
              <a:t> a </a:t>
            </a:r>
            <a:r>
              <a:rPr lang="sk-SK" sz="2800" dirty="0" err="1" smtClean="0"/>
              <a:t>genre</a:t>
            </a:r>
            <a:r>
              <a:rPr lang="sk-SK" sz="2800" dirty="0" smtClean="0"/>
              <a:t> of </a:t>
            </a:r>
            <a:r>
              <a:rPr lang="sk-SK" sz="2800" dirty="0" err="1" smtClean="0"/>
              <a:t>folklore</a:t>
            </a:r>
            <a:r>
              <a:rPr lang="sk-SK" sz="2800" dirty="0" smtClean="0"/>
              <a:t>, </a:t>
            </a:r>
            <a:r>
              <a:rPr lang="sk-SK" sz="2800" dirty="0" err="1" smtClean="0"/>
              <a:t>that</a:t>
            </a:r>
            <a:r>
              <a:rPr lang="sk-SK" sz="2800" dirty="0" smtClean="0"/>
              <a:t> </a:t>
            </a:r>
            <a:r>
              <a:rPr lang="sk-SK" sz="2800" dirty="0" err="1" smtClean="0"/>
              <a:t>features</a:t>
            </a:r>
            <a:r>
              <a:rPr lang="sk-SK" sz="2800" dirty="0" smtClean="0"/>
              <a:t> </a:t>
            </a:r>
            <a:r>
              <a:rPr lang="sk-SK" sz="2800" dirty="0" err="1" smtClean="0"/>
              <a:t>human</a:t>
            </a:r>
            <a:r>
              <a:rPr lang="sk-SK" sz="2800" dirty="0" smtClean="0"/>
              <a:t> </a:t>
            </a:r>
            <a:r>
              <a:rPr lang="sk-SK" sz="2800" dirty="0" err="1" smtClean="0"/>
              <a:t>actions</a:t>
            </a:r>
            <a:r>
              <a:rPr lang="sk-SK" sz="2800" dirty="0"/>
              <a:t> </a:t>
            </a:r>
            <a:r>
              <a:rPr lang="sk-SK" sz="2800" dirty="0" smtClean="0"/>
              <a:t>or </a:t>
            </a:r>
            <a:r>
              <a:rPr lang="sk-SK" sz="2800" dirty="0" err="1" smtClean="0"/>
              <a:t>pleas</a:t>
            </a:r>
            <a:r>
              <a:rPr lang="sk-SK" sz="2800" dirty="0" smtClean="0"/>
              <a:t>, </a:t>
            </a:r>
            <a:r>
              <a:rPr lang="sk-SK" sz="2800" dirty="0" err="1" smtClean="0"/>
              <a:t>that</a:t>
            </a:r>
            <a:r>
              <a:rPr lang="sk-SK" sz="2800" dirty="0" smtClean="0"/>
              <a:t> are </a:t>
            </a:r>
            <a:r>
              <a:rPr lang="sk-SK" sz="2800" dirty="0" err="1" smtClean="0"/>
              <a:t>believed</a:t>
            </a:r>
            <a:r>
              <a:rPr lang="sk-SK" sz="2800" dirty="0" smtClean="0"/>
              <a:t> to </a:t>
            </a:r>
            <a:r>
              <a:rPr lang="sk-SK" sz="2800" dirty="0" err="1" smtClean="0"/>
              <a:t>take</a:t>
            </a:r>
            <a:r>
              <a:rPr lang="sk-SK" sz="2800" dirty="0" smtClean="0"/>
              <a:t> </a:t>
            </a:r>
            <a:r>
              <a:rPr lang="sk-SK" sz="2800" dirty="0" err="1" smtClean="0"/>
              <a:t>place</a:t>
            </a:r>
            <a:r>
              <a:rPr lang="sk-SK" sz="2800" dirty="0" smtClean="0"/>
              <a:t> in </a:t>
            </a:r>
            <a:r>
              <a:rPr lang="sk-SK" sz="2800" dirty="0" err="1" smtClean="0"/>
              <a:t>human</a:t>
            </a:r>
            <a:r>
              <a:rPr lang="sk-SK" sz="2800" dirty="0" smtClean="0"/>
              <a:t> </a:t>
            </a:r>
            <a:r>
              <a:rPr lang="sk-SK" sz="2800" dirty="0" err="1" smtClean="0"/>
              <a:t>history</a:t>
            </a:r>
            <a:endParaRPr lang="sk-SK" sz="2800" dirty="0" smtClean="0"/>
          </a:p>
          <a:p>
            <a:r>
              <a:rPr lang="sk-SK" sz="2800" dirty="0" err="1" smtClean="0"/>
              <a:t>Legends</a:t>
            </a:r>
            <a:r>
              <a:rPr lang="sk-SK" sz="2800" dirty="0" smtClean="0"/>
              <a:t> are </a:t>
            </a:r>
            <a:r>
              <a:rPr lang="sk-SK" sz="2800" dirty="0" err="1" smtClean="0"/>
              <a:t>retelled</a:t>
            </a:r>
            <a:r>
              <a:rPr lang="sk-SK" sz="2800" dirty="0" smtClean="0"/>
              <a:t> by </a:t>
            </a:r>
            <a:r>
              <a:rPr lang="sk-SK" sz="2800" dirty="0" err="1" smtClean="0"/>
              <a:t>tellers</a:t>
            </a:r>
            <a:r>
              <a:rPr lang="sk-SK" sz="2800" dirty="0" smtClean="0"/>
              <a:t> to </a:t>
            </a:r>
            <a:r>
              <a:rPr lang="sk-SK" sz="2800" dirty="0" err="1" smtClean="0"/>
              <a:t>their</a:t>
            </a:r>
            <a:r>
              <a:rPr lang="sk-SK" sz="2800" dirty="0" smtClean="0"/>
              <a:t> </a:t>
            </a:r>
            <a:r>
              <a:rPr lang="sk-SK" sz="2800" dirty="0" err="1" smtClean="0"/>
              <a:t>listeners</a:t>
            </a:r>
            <a:endParaRPr lang="sk-SK" sz="2800" dirty="0" smtClean="0"/>
          </a:p>
          <a:p>
            <a:r>
              <a:rPr lang="sk-SK" sz="2800" dirty="0" err="1" smtClean="0"/>
              <a:t>Each</a:t>
            </a:r>
            <a:r>
              <a:rPr lang="sk-SK" sz="2800" dirty="0" smtClean="0"/>
              <a:t> </a:t>
            </a:r>
            <a:r>
              <a:rPr lang="sk-SK" sz="2800" dirty="0" err="1" smtClean="0"/>
              <a:t>legend</a:t>
            </a:r>
            <a:r>
              <a:rPr lang="sk-SK" sz="2800" dirty="0" smtClean="0"/>
              <a:t> has </a:t>
            </a:r>
            <a:r>
              <a:rPr lang="sk-SK" sz="2800" dirty="0" err="1" smtClean="0"/>
              <a:t>an</a:t>
            </a:r>
            <a:r>
              <a:rPr lang="sk-SK" sz="2800" dirty="0" smtClean="0"/>
              <a:t> </a:t>
            </a:r>
            <a:r>
              <a:rPr lang="sk-SK" sz="2800" dirty="0" err="1" smtClean="0"/>
              <a:t>educational</a:t>
            </a:r>
            <a:r>
              <a:rPr lang="sk-SK" sz="2800" dirty="0" smtClean="0"/>
              <a:t> </a:t>
            </a:r>
            <a:r>
              <a:rPr lang="sk-SK" sz="2800" dirty="0" err="1" smtClean="0"/>
              <a:t>message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31925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E1750109-3B91-4506-B997-0CD8E35A14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5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E72D8D1B-59F6-4FF3-8547-9BBB6129F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Ã½sledok vyhÄ¾adÃ¡vania obrÃ¡zkov pre dopyt aesop fables">
            <a:extLst>
              <a:ext uri="{FF2B5EF4-FFF2-40B4-BE49-F238E27FC236}">
                <a16:creationId xmlns:a16="http://schemas.microsoft.com/office/drawing/2014/main" xmlns="" id="{9B9D8490-913D-4004-AE82-7EDF13F4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59" y="643467"/>
            <a:ext cx="1980522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8FC8C21F-9484-4A71-ABFA-6C10682FA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VÃ½sledok vyhÄ¾adÃ¡vania obrÃ¡zkov pre dopyt aesop fables">
            <a:extLst>
              <a:ext uri="{FF2B5EF4-FFF2-40B4-BE49-F238E27FC236}">
                <a16:creationId xmlns:a16="http://schemas.microsoft.com/office/drawing/2014/main" xmlns="" id="{E9DED6E3-D28F-4E20-BCB5-1C2EC99E1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622" y="3748194"/>
            <a:ext cx="1890797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2C444748-5A8D-4B53-89FE-42B455DFA2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Ã½sledok vyhÄ¾adÃ¡vania obrÃ¡zkov pre dopyt aesop fables">
            <a:extLst>
              <a:ext uri="{FF2B5EF4-FFF2-40B4-BE49-F238E27FC236}">
                <a16:creationId xmlns:a16="http://schemas.microsoft.com/office/drawing/2014/main" xmlns="" id="{FAC38377-4970-40D4-A973-70767A87F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76" y="1008490"/>
            <a:ext cx="3252903" cy="485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14044C96-7CFD-44DB-A579-D77B0D37C6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VÃ½sledok vyhÄ¾adÃ¡vania obrÃ¡zkov pre dopyt aesop fables">
            <a:extLst>
              <a:ext uri="{FF2B5EF4-FFF2-40B4-BE49-F238E27FC236}">
                <a16:creationId xmlns:a16="http://schemas.microsoft.com/office/drawing/2014/main" xmlns="" id="{90BBBC8E-FFBB-45A3-8100-8F6356251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25"/>
          <a:stretch/>
        </p:blipFill>
        <p:spPr bwMode="auto">
          <a:xfrm>
            <a:off x="8313518" y="1008490"/>
            <a:ext cx="3252903" cy="493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92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1B790CE-DB8F-4C18-85CE-0E0B6FBA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58" y="573735"/>
            <a:ext cx="4486656" cy="1174991"/>
          </a:xfrm>
        </p:spPr>
        <p:txBody>
          <a:bodyPr>
            <a:noAutofit/>
          </a:bodyPr>
          <a:lstStyle/>
          <a:p>
            <a:r>
              <a:rPr lang="sk-SK" sz="4000" dirty="0"/>
              <a:t>Slovak </a:t>
            </a:r>
            <a:r>
              <a:rPr lang="sk-SK" sz="4000" dirty="0" err="1"/>
              <a:t>fabulist</a:t>
            </a:r>
            <a:r>
              <a:rPr lang="sk-SK" sz="4000" dirty="0"/>
              <a:t>- Jonáš </a:t>
            </a:r>
            <a:r>
              <a:rPr lang="sk-SK" sz="4000" dirty="0" err="1"/>
              <a:t>Z</a:t>
            </a:r>
            <a:r>
              <a:rPr lang="sk-SK" sz="4000" dirty="0" err="1" smtClean="0"/>
              <a:t>áborský</a:t>
            </a:r>
            <a:endParaRPr lang="sk-SK" sz="40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AF1D0C74-068C-47EF-AD96-7687F2883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211294"/>
            <a:ext cx="5791200" cy="3820160"/>
          </a:xfrm>
        </p:spPr>
        <p:txBody>
          <a:bodyPr>
            <a:normAutofit/>
          </a:bodyPr>
          <a:lstStyle/>
          <a:p>
            <a:r>
              <a:rPr lang="sk-SK" sz="2400" b="1" dirty="0"/>
              <a:t>Jonáš </a:t>
            </a:r>
            <a:r>
              <a:rPr lang="sk-SK" sz="2400" b="1" dirty="0" err="1"/>
              <a:t>Záborský</a:t>
            </a:r>
            <a:r>
              <a:rPr lang="sk-SK" sz="2400" b="1" dirty="0"/>
              <a:t> (1812-1876), Slovakia</a:t>
            </a:r>
          </a:p>
          <a:p>
            <a:r>
              <a:rPr lang="sk-SK" sz="2400" b="1" dirty="0"/>
              <a:t>He </a:t>
            </a:r>
            <a:r>
              <a:rPr lang="sk-SK" sz="2400" b="1" dirty="0" err="1"/>
              <a:t>was</a:t>
            </a:r>
            <a:r>
              <a:rPr lang="sk-SK" sz="2400" b="1" dirty="0"/>
              <a:t> a Slovak </a:t>
            </a:r>
            <a:r>
              <a:rPr lang="sk-SK" sz="2400" b="1" dirty="0" err="1"/>
              <a:t>author</a:t>
            </a:r>
            <a:r>
              <a:rPr lang="sk-SK" sz="2400" b="1" dirty="0"/>
              <a:t>,  poet, prose </a:t>
            </a:r>
            <a:r>
              <a:rPr lang="sk-SK" sz="2400" b="1" dirty="0" err="1"/>
              <a:t>writer</a:t>
            </a:r>
            <a:r>
              <a:rPr lang="sk-SK" sz="2400" b="1" dirty="0"/>
              <a:t>, </a:t>
            </a:r>
            <a:r>
              <a:rPr lang="sk-SK" sz="2400" b="1" dirty="0" err="1"/>
              <a:t>playwright</a:t>
            </a:r>
            <a:r>
              <a:rPr lang="sk-SK" sz="2400" b="1" dirty="0"/>
              <a:t>, </a:t>
            </a:r>
            <a:r>
              <a:rPr lang="sk-SK" sz="2400" b="1" dirty="0" err="1"/>
              <a:t>historian</a:t>
            </a:r>
            <a:r>
              <a:rPr lang="sk-SK" sz="2400" b="1" dirty="0"/>
              <a:t>, </a:t>
            </a:r>
            <a:r>
              <a:rPr lang="sk-SK" sz="2400" b="1" dirty="0" err="1"/>
              <a:t>journalist</a:t>
            </a:r>
            <a:r>
              <a:rPr lang="sk-SK" sz="2400" b="1" dirty="0"/>
              <a:t>, </a:t>
            </a:r>
            <a:r>
              <a:rPr lang="sk-SK" sz="2400" b="1" dirty="0" err="1"/>
              <a:t>who</a:t>
            </a:r>
            <a:r>
              <a:rPr lang="sk-SK" sz="2400" b="1" dirty="0"/>
              <a:t> </a:t>
            </a:r>
            <a:r>
              <a:rPr lang="sk-SK" sz="2400" b="1" dirty="0" err="1"/>
              <a:t>wrote</a:t>
            </a:r>
            <a:r>
              <a:rPr lang="sk-SK" sz="2400" b="1" dirty="0"/>
              <a:t> a </a:t>
            </a:r>
            <a:r>
              <a:rPr lang="sk-SK" sz="2400" b="1" dirty="0" err="1"/>
              <a:t>lot</a:t>
            </a:r>
            <a:r>
              <a:rPr lang="sk-SK" sz="2400" b="1" dirty="0"/>
              <a:t> of </a:t>
            </a:r>
            <a:r>
              <a:rPr lang="sk-SK" sz="2400" b="1" dirty="0" err="1"/>
              <a:t>fables</a:t>
            </a:r>
            <a:r>
              <a:rPr lang="sk-SK" sz="2400" b="1" dirty="0"/>
              <a:t>, </a:t>
            </a:r>
            <a:r>
              <a:rPr lang="sk-SK" sz="2400" b="1" dirty="0" err="1"/>
              <a:t>tales</a:t>
            </a:r>
            <a:r>
              <a:rPr lang="sk-SK" sz="2400" b="1" dirty="0"/>
              <a:t>, </a:t>
            </a:r>
            <a:r>
              <a:rPr lang="sk-SK" sz="2400" b="1" dirty="0" err="1"/>
              <a:t>epigrams</a:t>
            </a:r>
            <a:r>
              <a:rPr lang="sk-SK" sz="2400" b="1" dirty="0"/>
              <a:t>, </a:t>
            </a:r>
            <a:r>
              <a:rPr lang="sk-SK" sz="2400" b="1" dirty="0" err="1"/>
              <a:t>historical</a:t>
            </a:r>
            <a:r>
              <a:rPr lang="sk-SK" sz="2400" b="1" dirty="0"/>
              <a:t> </a:t>
            </a:r>
            <a:r>
              <a:rPr lang="sk-SK" sz="2400" b="1" dirty="0" err="1"/>
              <a:t>dramas</a:t>
            </a:r>
            <a:r>
              <a:rPr lang="sk-SK" sz="2400" b="1" dirty="0"/>
              <a:t>, </a:t>
            </a:r>
            <a:r>
              <a:rPr lang="sk-SK" sz="2400" b="1" dirty="0" err="1"/>
              <a:t>comedies</a:t>
            </a:r>
            <a:r>
              <a:rPr lang="sk-SK" sz="2400" b="1" dirty="0"/>
              <a:t> and </a:t>
            </a:r>
            <a:r>
              <a:rPr lang="sk-SK" sz="2400" b="1" dirty="0" err="1"/>
              <a:t>stories</a:t>
            </a:r>
            <a:r>
              <a:rPr lang="sk-SK" sz="2400" b="1" dirty="0"/>
              <a:t>  </a:t>
            </a:r>
          </a:p>
        </p:txBody>
      </p:sp>
      <p:pic>
        <p:nvPicPr>
          <p:cNvPr id="3074" name="Picture 2" descr="JonÃ¡Å¡ ZÃ¡borskÃ½">
            <a:extLst>
              <a:ext uri="{FF2B5EF4-FFF2-40B4-BE49-F238E27FC236}">
                <a16:creationId xmlns:a16="http://schemas.microsoft.com/office/drawing/2014/main" xmlns="" id="{15D984E2-A69C-470A-9E70-91274B5B8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7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9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C034477-D960-43D4-87CC-E432404A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202" y="719048"/>
            <a:ext cx="4793758" cy="1079272"/>
          </a:xfrm>
        </p:spPr>
        <p:txBody>
          <a:bodyPr>
            <a:normAutofit fontScale="90000"/>
          </a:bodyPr>
          <a:lstStyle/>
          <a:p>
            <a:r>
              <a:rPr lang="sk-SK" sz="4000" dirty="0" err="1"/>
              <a:t>Jean</a:t>
            </a:r>
            <a:r>
              <a:rPr lang="sk-SK" sz="4000" dirty="0"/>
              <a:t> </a:t>
            </a:r>
            <a:r>
              <a:rPr lang="sk-SK" sz="4000" smtClean="0"/>
              <a:t>de </a:t>
            </a:r>
            <a:r>
              <a:rPr lang="sk-SK" sz="4000" dirty="0" err="1" smtClean="0"/>
              <a:t>La</a:t>
            </a:r>
            <a:r>
              <a:rPr lang="sk-SK" sz="4000" dirty="0" smtClean="0"/>
              <a:t> </a:t>
            </a:r>
            <a:r>
              <a:rPr lang="sk-SK" sz="4000" dirty="0" err="1" smtClean="0"/>
              <a:t>Fontaine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6DBFDA9B-E45D-4404-8E4C-0FF334C261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4D70CE62-52A2-40D0-9314-7CED9CB7A1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3313" y="321731"/>
            <a:ext cx="320807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VÃ½sledok vyhÄ¾adÃ¡vania obrÃ¡zkov pre dopyt jean de la fontaine fables">
            <a:extLst>
              <a:ext uri="{FF2B5EF4-FFF2-40B4-BE49-F238E27FC236}">
                <a16:creationId xmlns:a16="http://schemas.microsoft.com/office/drawing/2014/main" xmlns="" id="{45031F83-960D-40CC-B240-5C8BF370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2" y="718975"/>
            <a:ext cx="288036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xmlns="" id="{79628B89-DB33-410D-B4C5-6F88FE2816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64322" y="321732"/>
            <a:ext cx="2111317" cy="27218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VÃ½sledok vyhÄ¾adÃ¡vania obrÃ¡zkov pre dopyt jean de la fontaine fables">
            <a:extLst>
              <a:ext uri="{FF2B5EF4-FFF2-40B4-BE49-F238E27FC236}">
                <a16:creationId xmlns:a16="http://schemas.microsoft.com/office/drawing/2014/main" xmlns="" id="{21E9916A-0E6C-4E83-B7A1-67133B961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50" y="795248"/>
            <a:ext cx="1783661" cy="178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Rectangle 152">
            <a:extLst>
              <a:ext uri="{FF2B5EF4-FFF2-40B4-BE49-F238E27FC236}">
                <a16:creationId xmlns:a16="http://schemas.microsoft.com/office/drawing/2014/main" xmlns="" id="{EF0CB09A-B966-4C24-8196-B064F02C9E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3313" y="4157447"/>
            <a:ext cx="3208079" cy="2378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4" name="Picture 10" descr="VÃ½sledok vyhÄ¾adÃ¡vania obrÃ¡zkov pre dopyt jean de la fontaine">
            <a:extLst>
              <a:ext uri="{FF2B5EF4-FFF2-40B4-BE49-F238E27FC236}">
                <a16:creationId xmlns:a16="http://schemas.microsoft.com/office/drawing/2014/main" xmlns="" id="{CB8EC712-A57B-4276-A589-696A711EC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2" y="4536344"/>
            <a:ext cx="2880360" cy="162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Rectangle 154">
            <a:extLst>
              <a:ext uri="{FF2B5EF4-FFF2-40B4-BE49-F238E27FC236}">
                <a16:creationId xmlns:a16="http://schemas.microsoft.com/office/drawing/2014/main" xmlns="" id="{10F1F241-AC69-4C68-B8FB-1446CB5608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64322" y="3227130"/>
            <a:ext cx="2111317" cy="28726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2" name="Picture 8" descr="VÃ½sledok vyhÄ¾adÃ¡vania obrÃ¡zkov pre dopyt jean de la fontaine">
            <a:extLst>
              <a:ext uri="{FF2B5EF4-FFF2-40B4-BE49-F238E27FC236}">
                <a16:creationId xmlns:a16="http://schemas.microsoft.com/office/drawing/2014/main" xmlns="" id="{C1CFAB23-8F90-47A4-8888-19C4B6AC6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4"/>
          <a:stretch/>
        </p:blipFill>
        <p:spPr bwMode="auto">
          <a:xfrm>
            <a:off x="3828150" y="3553454"/>
            <a:ext cx="1783661" cy="221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AEEFF937-2119-431B-A7D0-A9C5C5BE4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931" y="1513840"/>
            <a:ext cx="5739870" cy="4927599"/>
          </a:xfrm>
        </p:spPr>
        <p:txBody>
          <a:bodyPr>
            <a:normAutofit lnSpcReduction="10000"/>
          </a:bodyPr>
          <a:lstStyle/>
          <a:p>
            <a:r>
              <a:rPr lang="sk-SK" sz="2400" b="1" dirty="0"/>
              <a:t>(1621 – 1695), </a:t>
            </a:r>
            <a:r>
              <a:rPr lang="sk-SK" sz="2400" b="1" dirty="0" err="1"/>
              <a:t>France</a:t>
            </a:r>
            <a:endParaRPr lang="sk-SK" sz="2400" b="1" u="sng" dirty="0"/>
          </a:p>
          <a:p>
            <a:r>
              <a:rPr lang="sk-SK" sz="2400" b="1" dirty="0"/>
              <a:t>W</a:t>
            </a:r>
            <a:r>
              <a:rPr lang="en-US" sz="2400" b="1" dirty="0"/>
              <a:t>as a French fabulist</a:t>
            </a:r>
            <a:r>
              <a:rPr lang="sk-SK" sz="2400" b="1" dirty="0"/>
              <a:t> </a:t>
            </a:r>
            <a:r>
              <a:rPr lang="en-US" sz="2400" b="1" dirty="0"/>
              <a:t>and one of the most widely read French poets of the 17th century.</a:t>
            </a:r>
            <a:endParaRPr lang="sk-SK" sz="2400" b="1" dirty="0"/>
          </a:p>
          <a:p>
            <a:r>
              <a:rPr lang="en-US" sz="2400" b="1" dirty="0"/>
              <a:t>He is the author of </a:t>
            </a:r>
            <a:r>
              <a:rPr lang="sk-SK" sz="2400" b="1" dirty="0" err="1"/>
              <a:t>fable</a:t>
            </a:r>
            <a:r>
              <a:rPr lang="en-US" sz="2400" b="1" dirty="0"/>
              <a:t>s, fairytales, poems, theatrical plays, and operatic libraries.</a:t>
            </a:r>
            <a:endParaRPr lang="sk-SK" sz="2400" b="1" dirty="0"/>
          </a:p>
          <a:p>
            <a:r>
              <a:rPr lang="sk-SK" sz="2400" b="1" dirty="0"/>
              <a:t>H</a:t>
            </a:r>
            <a:r>
              <a:rPr lang="en-US" sz="2400" b="1" dirty="0"/>
              <a:t>e was inspired by antique writers and </a:t>
            </a:r>
            <a:r>
              <a:rPr lang="sk-SK" sz="2400" b="1" dirty="0" err="1"/>
              <a:t>mainly</a:t>
            </a:r>
            <a:r>
              <a:rPr lang="sk-SK" sz="2400" b="1" dirty="0"/>
              <a:t> </a:t>
            </a:r>
            <a:r>
              <a:rPr lang="sk-SK" sz="2400" b="1" dirty="0" err="1"/>
              <a:t>Aes</a:t>
            </a:r>
            <a:r>
              <a:rPr lang="en-US" sz="2400" b="1" dirty="0"/>
              <a:t>op, which led him to write</a:t>
            </a:r>
            <a:r>
              <a:rPr lang="sk-SK" sz="2400" b="1" dirty="0"/>
              <a:t> </a:t>
            </a:r>
            <a:r>
              <a:rPr lang="sk-SK" sz="2400" b="1" dirty="0" err="1"/>
              <a:t>fables</a:t>
            </a:r>
            <a:r>
              <a:rPr lang="sk-SK" sz="2400" b="1" dirty="0"/>
              <a:t>.</a:t>
            </a:r>
          </a:p>
          <a:p>
            <a:r>
              <a:rPr lang="sk-SK" sz="2400" b="1" dirty="0" err="1"/>
              <a:t>His</a:t>
            </a:r>
            <a:r>
              <a:rPr lang="sk-SK" sz="2400" b="1" dirty="0"/>
              <a:t> </a:t>
            </a:r>
            <a:r>
              <a:rPr lang="sk-SK" sz="2400" b="1" dirty="0" err="1"/>
              <a:t>work</a:t>
            </a:r>
            <a:r>
              <a:rPr lang="sk-SK" sz="2400" b="1" dirty="0"/>
              <a:t> „Les </a:t>
            </a:r>
            <a:r>
              <a:rPr lang="sk-SK" sz="2400" b="1" dirty="0" err="1"/>
              <a:t>fables</a:t>
            </a:r>
            <a:r>
              <a:rPr lang="sk-SK" sz="2400" b="1" dirty="0"/>
              <a:t>“ </a:t>
            </a:r>
            <a:r>
              <a:rPr lang="sk-SK" sz="2400" b="1" dirty="0" err="1"/>
              <a:t>is</a:t>
            </a:r>
            <a:r>
              <a:rPr lang="sk-SK" sz="2400" b="1" dirty="0"/>
              <a:t> </a:t>
            </a:r>
            <a:r>
              <a:rPr lang="sk-SK" sz="2400" b="1" dirty="0" err="1"/>
              <a:t>considered</a:t>
            </a:r>
            <a:r>
              <a:rPr lang="sk-SK" sz="2400" b="1" dirty="0"/>
              <a:t> as </a:t>
            </a:r>
            <a:r>
              <a:rPr lang="sk-SK" sz="2400" b="1" dirty="0" err="1"/>
              <a:t>one</a:t>
            </a:r>
            <a:r>
              <a:rPr lang="sk-SK" sz="2400" b="1" dirty="0"/>
              <a:t> of </a:t>
            </a:r>
            <a:r>
              <a:rPr lang="sk-SK" sz="2400" b="1" dirty="0" err="1"/>
              <a:t>the</a:t>
            </a:r>
            <a:r>
              <a:rPr lang="sk-SK" sz="2400" b="1" dirty="0"/>
              <a:t> </a:t>
            </a:r>
            <a:r>
              <a:rPr lang="sk-SK" sz="2400" b="1" dirty="0" err="1"/>
              <a:t>greatest</a:t>
            </a:r>
            <a:r>
              <a:rPr lang="sk-SK" sz="2400" b="1" dirty="0"/>
              <a:t> </a:t>
            </a:r>
            <a:r>
              <a:rPr lang="sk-SK" sz="2400" b="1" dirty="0" err="1"/>
              <a:t>works</a:t>
            </a:r>
            <a:r>
              <a:rPr lang="sk-SK" sz="2400" b="1" dirty="0"/>
              <a:t> of </a:t>
            </a:r>
            <a:r>
              <a:rPr lang="sk-SK" sz="2400" b="1" dirty="0" err="1"/>
              <a:t>French</a:t>
            </a:r>
            <a:r>
              <a:rPr lang="sk-SK" sz="2400" b="1" dirty="0"/>
              <a:t> </a:t>
            </a:r>
            <a:r>
              <a:rPr lang="sk-SK" sz="2400" b="1" dirty="0" err="1"/>
              <a:t>literature</a:t>
            </a:r>
            <a:endParaRPr lang="sk-SK" sz="2400" b="1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9815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 smtClean="0"/>
              <a:t>Mythology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400" dirty="0" smtClean="0"/>
              <a:t>Jakub </a:t>
            </a:r>
            <a:r>
              <a:rPr lang="sk-SK" sz="1400" dirty="0" err="1" smtClean="0"/>
              <a:t>srogoň</a:t>
            </a:r>
            <a:r>
              <a:rPr lang="sk-SK" sz="1400" dirty="0" smtClean="0"/>
              <a:t> and Braňo </a:t>
            </a:r>
            <a:r>
              <a:rPr lang="sk-SK" sz="1400" dirty="0" err="1" smtClean="0"/>
              <a:t>Udič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3925022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4F79DE3-63AB-4147-AC9D-865EA8961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CA" dirty="0"/>
              <a:t>What is a myth?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D001ED3-D9D6-4A0F-B358-7607D3057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r>
              <a:rPr lang="en-CA" sz="2400" dirty="0"/>
              <a:t>a traditional story, about the early history of people, explaining a natural or social phenomenon, typically involving supernatural beings or events.</a:t>
            </a:r>
          </a:p>
        </p:txBody>
      </p:sp>
      <p:pic>
        <p:nvPicPr>
          <p:cNvPr id="9" name="Obrázok 8" descr="Obrázok, na ktorom je vnútri, podlaha, okno, stena&#10;&#10;Popis sa automaticky vygeneroval">
            <a:extLst>
              <a:ext uri="{FF2B5EF4-FFF2-40B4-BE49-F238E27FC236}">
                <a16:creationId xmlns:a16="http://schemas.microsoft.com/office/drawing/2014/main" xmlns="" id="{EC9EAF43-5986-4AF4-9E49-B7ED0B2C3E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" r="2479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98511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Types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myth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/>
              <a:t>Creation</a:t>
            </a:r>
            <a:r>
              <a:rPr lang="sk-SK" dirty="0" smtClean="0"/>
              <a:t> </a:t>
            </a:r>
            <a:r>
              <a:rPr lang="sk-SK" dirty="0" err="1" smtClean="0"/>
              <a:t>myths</a:t>
            </a:r>
            <a:r>
              <a:rPr lang="sk-SK" dirty="0"/>
              <a:t/>
            </a:r>
            <a:br>
              <a:rPr lang="sk-SK" dirty="0"/>
            </a:br>
            <a:r>
              <a:rPr lang="sk-SK" dirty="0" err="1" smtClean="0"/>
              <a:t>describe</a:t>
            </a:r>
            <a:r>
              <a:rPr lang="sk-SK" dirty="0" smtClean="0"/>
              <a:t> </a:t>
            </a:r>
            <a:r>
              <a:rPr lang="sk-SK" dirty="0" err="1" smtClean="0"/>
              <a:t>how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Earth</a:t>
            </a:r>
            <a:r>
              <a:rPr lang="sk-SK" dirty="0" smtClean="0"/>
              <a:t> or a </a:t>
            </a:r>
            <a:r>
              <a:rPr lang="sk-SK" dirty="0" err="1" smtClean="0"/>
              <a:t>group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people</a:t>
            </a:r>
            <a:r>
              <a:rPr lang="sk-SK" dirty="0" smtClean="0"/>
              <a:t> </a:t>
            </a:r>
            <a:r>
              <a:rPr lang="sk-SK" dirty="0" err="1" smtClean="0"/>
              <a:t>came</a:t>
            </a:r>
            <a:r>
              <a:rPr lang="sk-SK" dirty="0" smtClean="0"/>
              <a:t> to </a:t>
            </a:r>
            <a:r>
              <a:rPr lang="sk-SK" dirty="0" err="1" smtClean="0"/>
              <a:t>be</a:t>
            </a:r>
            <a:endParaRPr lang="sk-SK" dirty="0" smtClean="0"/>
          </a:p>
          <a:p>
            <a:r>
              <a:rPr lang="sk-SK" dirty="0" err="1" smtClean="0"/>
              <a:t>Nature</a:t>
            </a:r>
            <a:r>
              <a:rPr lang="sk-SK" dirty="0" smtClean="0"/>
              <a:t> </a:t>
            </a:r>
            <a:r>
              <a:rPr lang="sk-SK" dirty="0" err="1" smtClean="0"/>
              <a:t>myths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err="1" smtClean="0"/>
              <a:t>describe</a:t>
            </a:r>
            <a:r>
              <a:rPr lang="sk-SK" dirty="0" smtClean="0"/>
              <a:t> </a:t>
            </a:r>
            <a:r>
              <a:rPr lang="sk-SK" dirty="0" err="1" smtClean="0"/>
              <a:t>why</a:t>
            </a:r>
            <a:r>
              <a:rPr lang="sk-SK" dirty="0" smtClean="0"/>
              <a:t> </a:t>
            </a:r>
            <a:r>
              <a:rPr lang="sk-SK" dirty="0" err="1" smtClean="0"/>
              <a:t>something</a:t>
            </a:r>
            <a:r>
              <a:rPr lang="sk-SK" dirty="0" smtClean="0"/>
              <a:t> in </a:t>
            </a:r>
            <a:r>
              <a:rPr lang="sk-SK" dirty="0" err="1" smtClean="0"/>
              <a:t>nature</a:t>
            </a:r>
            <a:r>
              <a:rPr lang="sk-SK" dirty="0" smtClean="0"/>
              <a:t> </a:t>
            </a:r>
            <a:r>
              <a:rPr lang="sk-SK" dirty="0" err="1" smtClean="0"/>
              <a:t>is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way</a:t>
            </a:r>
            <a:r>
              <a:rPr lang="sk-SK" dirty="0" smtClean="0"/>
              <a:t> </a:t>
            </a:r>
            <a:r>
              <a:rPr lang="sk-SK" dirty="0" err="1" smtClean="0"/>
              <a:t>it</a:t>
            </a:r>
            <a:r>
              <a:rPr lang="sk-SK" dirty="0" smtClean="0"/>
              <a:t> </a:t>
            </a:r>
            <a:r>
              <a:rPr lang="sk-SK" dirty="0" err="1" smtClean="0"/>
              <a:t>is</a:t>
            </a:r>
            <a:endParaRPr lang="sk-SK" dirty="0" smtClean="0"/>
          </a:p>
          <a:p>
            <a:r>
              <a:rPr lang="sk-SK" dirty="0" err="1" smtClean="0"/>
              <a:t>Hero</a:t>
            </a:r>
            <a:r>
              <a:rPr lang="sk-SK" dirty="0" smtClean="0"/>
              <a:t> </a:t>
            </a:r>
            <a:r>
              <a:rPr lang="sk-SK" dirty="0" err="1" smtClean="0"/>
              <a:t>myths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err="1" smtClean="0"/>
              <a:t>describe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quest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a </a:t>
            </a:r>
            <a:r>
              <a:rPr lang="sk-SK" dirty="0" err="1" smtClean="0"/>
              <a:t>hero</a:t>
            </a:r>
            <a:r>
              <a:rPr lang="sk-SK" dirty="0" smtClean="0"/>
              <a:t> or </a:t>
            </a:r>
            <a:r>
              <a:rPr lang="sk-SK" dirty="0" err="1" smtClean="0"/>
              <a:t>heroine</a:t>
            </a:r>
            <a:endParaRPr lang="sk-SK" dirty="0" smtClean="0"/>
          </a:p>
          <a:p>
            <a:r>
              <a:rPr lang="sk-SK" dirty="0" err="1" smtClean="0"/>
              <a:t>Greek</a:t>
            </a:r>
            <a:r>
              <a:rPr lang="sk-SK" dirty="0" smtClean="0"/>
              <a:t> and Roman </a:t>
            </a:r>
            <a:r>
              <a:rPr lang="sk-SK" dirty="0" err="1" smtClean="0"/>
              <a:t>myths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err="1" smtClean="0"/>
              <a:t>describe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actions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gods</a:t>
            </a:r>
            <a:r>
              <a:rPr lang="sk-SK" dirty="0" smtClean="0"/>
              <a:t> and </a:t>
            </a:r>
            <a:r>
              <a:rPr lang="sk-SK" dirty="0" err="1" smtClean="0"/>
              <a:t>godesses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636205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775" y="642594"/>
            <a:ext cx="10058400" cy="1371600"/>
          </a:xfrm>
        </p:spPr>
        <p:txBody>
          <a:bodyPr/>
          <a:lstStyle/>
          <a:p>
            <a:r>
              <a:rPr lang="sk-SK" dirty="0" smtClean="0"/>
              <a:t> </a:t>
            </a:r>
            <a:r>
              <a:rPr lang="sk-SK" dirty="0" err="1" smtClean="0"/>
              <a:t>Greek</a:t>
            </a:r>
            <a:r>
              <a:rPr lang="sk-SK" dirty="0" smtClean="0"/>
              <a:t> </a:t>
            </a:r>
            <a:r>
              <a:rPr lang="sk-SK" dirty="0" err="1" smtClean="0"/>
              <a:t>Mythology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2775" y="2014194"/>
            <a:ext cx="10058400" cy="3931920"/>
          </a:xfrm>
        </p:spPr>
        <p:txBody>
          <a:bodyPr/>
          <a:lstStyle/>
          <a:p>
            <a:r>
              <a:rPr lang="sk-SK" dirty="0" smtClean="0"/>
              <a:t> Are </a:t>
            </a:r>
            <a:r>
              <a:rPr lang="sk-SK" dirty="0"/>
              <a:t>t</a:t>
            </a:r>
            <a:r>
              <a:rPr lang="en-US" dirty="0" err="1" smtClean="0"/>
              <a:t>raditional</a:t>
            </a:r>
            <a:r>
              <a:rPr lang="en-US" dirty="0" smtClean="0"/>
              <a:t> </a:t>
            </a:r>
            <a:r>
              <a:rPr lang="en-US" dirty="0"/>
              <a:t>stories of gods, kings, and </a:t>
            </a:r>
            <a:r>
              <a:rPr lang="en-US" dirty="0" smtClean="0"/>
              <a:t>heroes</a:t>
            </a:r>
            <a:r>
              <a:rPr lang="sk-SK" dirty="0" smtClean="0"/>
              <a:t>. </a:t>
            </a:r>
            <a:r>
              <a:rPr lang="sk-SK" dirty="0" err="1" smtClean="0"/>
              <a:t>They</a:t>
            </a:r>
            <a:r>
              <a:rPr lang="sk-SK" dirty="0" smtClean="0"/>
              <a:t> s</a:t>
            </a:r>
            <a:r>
              <a:rPr lang="en-US" dirty="0" smtClean="0"/>
              <a:t>how </a:t>
            </a:r>
            <a:r>
              <a:rPr lang="en-US" dirty="0"/>
              <a:t>the relations between gods and </a:t>
            </a:r>
            <a:r>
              <a:rPr lang="en-US" dirty="0" smtClean="0"/>
              <a:t>people</a:t>
            </a:r>
            <a:r>
              <a:rPr lang="sk-SK" dirty="0" smtClean="0"/>
              <a:t>.</a:t>
            </a:r>
            <a:r>
              <a:rPr lang="en-US" dirty="0" smtClean="0"/>
              <a:t> </a:t>
            </a:r>
            <a:r>
              <a:rPr lang="en-US" dirty="0"/>
              <a:t>Mythology was a form of early science to Greeks because it helped explain the </a:t>
            </a:r>
            <a:r>
              <a:rPr lang="en-US" dirty="0" smtClean="0"/>
              <a:t>unexplainable</a:t>
            </a:r>
            <a:endParaRPr lang="sk-SK" dirty="0" smtClean="0"/>
          </a:p>
          <a:p>
            <a:r>
              <a:rPr lang="sk-SK" dirty="0" err="1" smtClean="0"/>
              <a:t>Greek</a:t>
            </a:r>
            <a:r>
              <a:rPr lang="sk-SK" dirty="0" smtClean="0"/>
              <a:t> </a:t>
            </a:r>
            <a:r>
              <a:rPr lang="sk-SK" dirty="0" err="1" smtClean="0"/>
              <a:t>mythology</a:t>
            </a:r>
            <a:r>
              <a:rPr lang="sk-SK" dirty="0" smtClean="0"/>
              <a:t> </a:t>
            </a:r>
            <a:r>
              <a:rPr lang="sk-SK" dirty="0" err="1" smtClean="0"/>
              <a:t>was</a:t>
            </a:r>
            <a:r>
              <a:rPr lang="sk-SK" dirty="0" smtClean="0"/>
              <a:t> </a:t>
            </a:r>
            <a:r>
              <a:rPr lang="sk-SK" dirty="0"/>
              <a:t>f</a:t>
            </a:r>
            <a:r>
              <a:rPr lang="en-US" dirty="0" err="1" smtClean="0"/>
              <a:t>ully</a:t>
            </a:r>
            <a:r>
              <a:rPr lang="en-US" dirty="0" smtClean="0"/>
              <a:t> </a:t>
            </a:r>
            <a:r>
              <a:rPr lang="en-US" dirty="0"/>
              <a:t>developed by about 700 B.C. </a:t>
            </a:r>
            <a:r>
              <a:rPr lang="en-US" dirty="0" smtClean="0"/>
              <a:t> </a:t>
            </a:r>
            <a:r>
              <a:rPr lang="en-US" dirty="0"/>
              <a:t>Homer and Hesiod are generally considered the earliest Greek poets whose work has survived</a:t>
            </a:r>
            <a:endParaRPr lang="sk-SK" dirty="0"/>
          </a:p>
        </p:txBody>
      </p:sp>
      <p:sp>
        <p:nvSpPr>
          <p:cNvPr id="4" name="AutoShape 2" descr="Znalezione obrazy dla zapytania Greek Myth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100" name="Picture 4" descr="Greek Mythology: Tales of Greek Gods, Goddesses, Heroes, Monsters &amp; Mythical Beasts by [Wright, Lucas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910" y="2436359"/>
            <a:ext cx="1567162" cy="249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Znalezione obrazy dla zapytania Hom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104" name="Picture 8" descr="https://upload.wikimedia.org/wikipedia/commons/thumb/1/1c/Homer_British_Museum.jpg/220px-Homer_British_Muse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72" y="3784557"/>
            <a:ext cx="20955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Znalezione obrazy dla zapytania Greek Mytholog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108" name="Picture 12" descr="https://www.greekboston.com/wp-content/uploads/2017/05/A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610" y="3851199"/>
            <a:ext cx="2818676" cy="264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Znalezione obrazy dla zapytania Hesi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213" y="3784557"/>
            <a:ext cx="20955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975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0367" y="275336"/>
            <a:ext cx="10058400" cy="1092145"/>
          </a:xfrm>
        </p:spPr>
        <p:txBody>
          <a:bodyPr>
            <a:normAutofit/>
          </a:bodyPr>
          <a:lstStyle/>
          <a:p>
            <a:r>
              <a:rPr lang="sk-SK" sz="2800" dirty="0" smtClean="0"/>
              <a:t>Here </a:t>
            </a:r>
            <a:r>
              <a:rPr lang="sk-SK" sz="2800" dirty="0" err="1" smtClean="0"/>
              <a:t>you</a:t>
            </a:r>
            <a:r>
              <a:rPr lang="sk-SK" sz="2800" dirty="0" smtClean="0"/>
              <a:t> </a:t>
            </a:r>
            <a:r>
              <a:rPr lang="sk-SK" sz="2800" dirty="0" err="1" smtClean="0"/>
              <a:t>can</a:t>
            </a:r>
            <a:r>
              <a:rPr lang="sk-SK" sz="2800" dirty="0" smtClean="0"/>
              <a:t> </a:t>
            </a:r>
            <a:r>
              <a:rPr lang="sk-SK" sz="2800" dirty="0" err="1" smtClean="0"/>
              <a:t>compare</a:t>
            </a:r>
            <a:r>
              <a:rPr lang="sk-SK" sz="2800" dirty="0" smtClean="0"/>
              <a:t> </a:t>
            </a:r>
            <a:r>
              <a:rPr lang="sk-SK" sz="2800" dirty="0" err="1" smtClean="0"/>
              <a:t>Gods</a:t>
            </a:r>
            <a:r>
              <a:rPr lang="sk-SK" sz="2800" dirty="0" smtClean="0"/>
              <a:t> </a:t>
            </a:r>
            <a:r>
              <a:rPr lang="sk-SK" sz="2800" dirty="0" err="1" smtClean="0"/>
              <a:t>from</a:t>
            </a:r>
            <a:r>
              <a:rPr lang="sk-SK" sz="2800" dirty="0" smtClean="0"/>
              <a:t> </a:t>
            </a:r>
            <a:r>
              <a:rPr lang="sk-SK" sz="2800" dirty="0" err="1" smtClean="0"/>
              <a:t>diffrent</a:t>
            </a:r>
            <a:r>
              <a:rPr lang="sk-SK" sz="2800" dirty="0" smtClean="0"/>
              <a:t> </a:t>
            </a:r>
            <a:r>
              <a:rPr lang="sk-SK" sz="2800" dirty="0" err="1" smtClean="0"/>
              <a:t>mythology</a:t>
            </a: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Her symbol is the hearth.&lt;/li&gt;&lt;/li&gt;&lt;/ul&gt;&lt;li&gt;The Second Generation&lt;br /&gt;The Sons and Daughters of the First&lt;br /&g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5" y="1046205"/>
            <a:ext cx="11451539" cy="544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789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Most </a:t>
            </a:r>
            <a:r>
              <a:rPr lang="sk-SK" dirty="0" err="1" smtClean="0"/>
              <a:t>famous</a:t>
            </a:r>
            <a:r>
              <a:rPr lang="sk-SK" dirty="0" smtClean="0"/>
              <a:t> </a:t>
            </a:r>
            <a:r>
              <a:rPr lang="sk-SK" dirty="0" err="1" smtClean="0"/>
              <a:t>mythology</a:t>
            </a:r>
            <a:r>
              <a:rPr lang="sk-SK" dirty="0" smtClean="0"/>
              <a:t> </a:t>
            </a:r>
            <a:r>
              <a:rPr lang="sk-SK" dirty="0" err="1" smtClean="0"/>
              <a:t>stories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Heracles and the 12 labors</a:t>
            </a:r>
          </a:p>
          <a:p>
            <a:r>
              <a:rPr lang="en-US" dirty="0"/>
              <a:t>Prometheus and the theft of fire</a:t>
            </a:r>
          </a:p>
          <a:p>
            <a:r>
              <a:rPr lang="en-US" dirty="0"/>
              <a:t>Narcissus and Echo</a:t>
            </a:r>
          </a:p>
          <a:p>
            <a:r>
              <a:rPr lang="en-US" dirty="0"/>
              <a:t>Sisyphus</a:t>
            </a:r>
          </a:p>
          <a:p>
            <a:r>
              <a:rPr lang="en-US" dirty="0"/>
              <a:t>Perseus and Medusa</a:t>
            </a:r>
          </a:p>
          <a:p>
            <a:endParaRPr lang="sk-SK" dirty="0"/>
          </a:p>
        </p:txBody>
      </p:sp>
      <p:pic>
        <p:nvPicPr>
          <p:cNvPr id="1028" name="Picture 4" descr="https://upload.wikimedia.org/wikipedia/commons/thumb/4/48/Twelve_Labours_Altemps_Inv8642.jpg/400px-Twelve_Labours_Altemps_Inv86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611" y="1687983"/>
            <a:ext cx="38100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lezione obrazy dla zapytania Prometheus and the theft of 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95" y="3100002"/>
            <a:ext cx="20955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Znalezione obrazy dla zapytania Narcissus and Ec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10" descr="Znalezione obrazy dla zapytania Narcissus and Ech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36" name="Picture 12" descr="https://upload.wikimedia.org/wikipedia/commons/thumb/9/9c/John_William_Waterhouse_-_Echo_and_Narcissus_-_Google_Art_Project.jpg/300px-John_William_Waterhouse_-_Echo_and_Narcissus_-_Google_Art_Proje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55" y="4520918"/>
            <a:ext cx="2847975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Znalezione obrazy dla zapytania Sisyph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425" y="4069080"/>
            <a:ext cx="3155092" cy="213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6" descr="Znalezione obrazy dla zapytania Perseus and Medus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42" name="Picture 18" descr="https://sites.google.com/site/zanebeasleysstorybook/_/rsrc/1366099922316/medusa-and-perseus/perseus-and-medusa.jpg?height=400&amp;width=28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739" y="1860927"/>
            <a:ext cx="2048843" cy="289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887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Mythology</a:t>
            </a:r>
            <a:r>
              <a:rPr lang="sk-SK" dirty="0" smtClean="0"/>
              <a:t> in </a:t>
            </a:r>
            <a:r>
              <a:rPr lang="sk-SK" dirty="0" err="1" smtClean="0"/>
              <a:t>our</a:t>
            </a:r>
            <a:r>
              <a:rPr lang="sk-SK" dirty="0" smtClean="0"/>
              <a:t> country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/>
              <a:t>Our</a:t>
            </a:r>
            <a:r>
              <a:rPr lang="sk-SK" dirty="0" smtClean="0"/>
              <a:t> </a:t>
            </a:r>
            <a:r>
              <a:rPr lang="sk-SK" dirty="0" err="1" smtClean="0"/>
              <a:t>ancestors</a:t>
            </a:r>
            <a:r>
              <a:rPr lang="sk-SK" dirty="0" smtClean="0"/>
              <a:t> </a:t>
            </a:r>
            <a:r>
              <a:rPr lang="sk-SK" dirty="0" err="1" smtClean="0"/>
              <a:t>Slavs</a:t>
            </a:r>
            <a:r>
              <a:rPr lang="sk-SK" dirty="0" smtClean="0"/>
              <a:t> </a:t>
            </a:r>
            <a:r>
              <a:rPr lang="sk-SK" dirty="0" err="1" smtClean="0"/>
              <a:t>thought</a:t>
            </a:r>
            <a:r>
              <a:rPr lang="sk-SK" dirty="0" smtClean="0"/>
              <a:t> </a:t>
            </a:r>
            <a:r>
              <a:rPr lang="sk-SK" dirty="0" err="1" smtClean="0"/>
              <a:t>that</a:t>
            </a:r>
            <a:r>
              <a:rPr lang="sk-SK" dirty="0" smtClean="0"/>
              <a:t> </a:t>
            </a:r>
            <a:r>
              <a:rPr lang="sk-SK" dirty="0" err="1" smtClean="0"/>
              <a:t>natural</a:t>
            </a:r>
            <a:r>
              <a:rPr lang="sk-SK" dirty="0" smtClean="0"/>
              <a:t> </a:t>
            </a:r>
            <a:r>
              <a:rPr lang="sk-SK" dirty="0" err="1" smtClean="0"/>
              <a:t>forces</a:t>
            </a:r>
            <a:r>
              <a:rPr lang="sk-SK" dirty="0" smtClean="0"/>
              <a:t> </a:t>
            </a:r>
            <a:r>
              <a:rPr lang="sk-SK" dirty="0" err="1" smtClean="0"/>
              <a:t>were</a:t>
            </a:r>
            <a:r>
              <a:rPr lang="sk-SK" dirty="0" smtClean="0"/>
              <a:t> </a:t>
            </a:r>
            <a:r>
              <a:rPr lang="sk-SK" dirty="0" err="1" smtClean="0"/>
              <a:t>godlike</a:t>
            </a:r>
            <a:r>
              <a:rPr lang="sk-SK" dirty="0" smtClean="0"/>
              <a:t> </a:t>
            </a:r>
            <a:r>
              <a:rPr lang="sk-SK" dirty="0" err="1" smtClean="0"/>
              <a:t>beings</a:t>
            </a:r>
            <a:r>
              <a:rPr lang="sk-SK" dirty="0" smtClean="0"/>
              <a:t>.</a:t>
            </a:r>
            <a:r>
              <a:rPr lang="en-US" dirty="0" smtClean="0"/>
              <a:t> </a:t>
            </a:r>
            <a:endParaRPr lang="sk-SK" dirty="0" smtClean="0"/>
          </a:p>
          <a:p>
            <a:r>
              <a:rPr lang="en-US" dirty="0" smtClean="0"/>
              <a:t>Each </a:t>
            </a:r>
            <a:r>
              <a:rPr lang="en-US" dirty="0"/>
              <a:t>Slavic tribe usually had its own God, whom they built a </a:t>
            </a:r>
            <a:r>
              <a:rPr lang="sk-SK" dirty="0" err="1" smtClean="0"/>
              <a:t>temple</a:t>
            </a:r>
            <a:r>
              <a:rPr lang="en-US" dirty="0" smtClean="0"/>
              <a:t>, </a:t>
            </a:r>
            <a:r>
              <a:rPr lang="en-US" dirty="0"/>
              <a:t>where they </a:t>
            </a:r>
            <a:r>
              <a:rPr lang="sk-SK" dirty="0" err="1" smtClean="0"/>
              <a:t>venerated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God</a:t>
            </a:r>
            <a:r>
              <a:rPr lang="sk-SK" dirty="0" smtClean="0"/>
              <a:t> by</a:t>
            </a:r>
            <a:r>
              <a:rPr lang="en-US" dirty="0" smtClean="0"/>
              <a:t> </a:t>
            </a:r>
            <a:r>
              <a:rPr lang="en-US" dirty="0" err="1" smtClean="0"/>
              <a:t>sacrifi</a:t>
            </a:r>
            <a:r>
              <a:rPr lang="sk-SK" dirty="0" err="1" smtClean="0"/>
              <a:t>ng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smtClean="0"/>
              <a:t>it </a:t>
            </a:r>
            <a:r>
              <a:rPr lang="en-US" dirty="0"/>
              <a:t>the most beautiful virgin of the </a:t>
            </a:r>
            <a:r>
              <a:rPr lang="en-US" dirty="0" smtClean="0"/>
              <a:t>tribe</a:t>
            </a:r>
            <a:r>
              <a:rPr lang="sk-SK" dirty="0"/>
              <a:t> </a:t>
            </a:r>
            <a:r>
              <a:rPr lang="sk-SK" dirty="0" smtClean="0"/>
              <a:t>and </a:t>
            </a:r>
            <a:r>
              <a:rPr lang="sk-SK" dirty="0" err="1" smtClean="0"/>
              <a:t>also</a:t>
            </a:r>
            <a:r>
              <a:rPr lang="sk-SK" dirty="0" smtClean="0"/>
              <a:t> </a:t>
            </a:r>
            <a:r>
              <a:rPr lang="sk-SK" dirty="0" err="1" smtClean="0"/>
              <a:t>animlas</a:t>
            </a:r>
            <a:r>
              <a:rPr lang="sk-SK" dirty="0" smtClean="0"/>
              <a:t>.</a:t>
            </a:r>
          </a:p>
          <a:p>
            <a:r>
              <a:rPr lang="en-US" dirty="0" smtClean="0"/>
              <a:t>Very </a:t>
            </a:r>
            <a:r>
              <a:rPr lang="en-US" dirty="0"/>
              <a:t>important for our ancestors were animals</a:t>
            </a:r>
            <a:r>
              <a:rPr lang="en-US" dirty="0" smtClean="0"/>
              <a:t>.</a:t>
            </a:r>
            <a:endParaRPr lang="sk-SK" dirty="0" smtClean="0"/>
          </a:p>
          <a:p>
            <a:r>
              <a:rPr lang="sk-SK" dirty="0" err="1" smtClean="0"/>
              <a:t>Animals</a:t>
            </a:r>
            <a:r>
              <a:rPr lang="sk-SK" dirty="0" smtClean="0"/>
              <a:t> </a:t>
            </a:r>
            <a:r>
              <a:rPr lang="sk-SK" dirty="0" err="1" smtClean="0"/>
              <a:t>represented</a:t>
            </a:r>
            <a:r>
              <a:rPr lang="sk-SK" dirty="0" smtClean="0"/>
              <a:t> </a:t>
            </a:r>
            <a:r>
              <a:rPr lang="sk-SK" dirty="0" err="1" smtClean="0"/>
              <a:t>each</a:t>
            </a:r>
            <a:r>
              <a:rPr lang="sk-SK" dirty="0" smtClean="0"/>
              <a:t> </a:t>
            </a:r>
            <a:r>
              <a:rPr lang="sk-SK" dirty="0" err="1" smtClean="0"/>
              <a:t>tribe</a:t>
            </a:r>
            <a:r>
              <a:rPr lang="sk-SK" dirty="0" smtClean="0"/>
              <a:t> on </a:t>
            </a:r>
            <a:r>
              <a:rPr lang="sk-SK" dirty="0" err="1" smtClean="0"/>
              <a:t>their</a:t>
            </a:r>
            <a:r>
              <a:rPr lang="sk-SK" dirty="0"/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err="1" smtClean="0"/>
              <a:t>coat</a:t>
            </a:r>
            <a:r>
              <a:rPr lang="sk-SK" dirty="0" smtClean="0"/>
              <a:t> </a:t>
            </a:r>
            <a:r>
              <a:rPr lang="sk-SK" dirty="0"/>
              <a:t>of </a:t>
            </a:r>
            <a:r>
              <a:rPr lang="sk-SK" dirty="0" err="1" smtClean="0"/>
              <a:t>arms</a:t>
            </a:r>
            <a:endParaRPr lang="sk-SK" dirty="0" smtClean="0"/>
          </a:p>
          <a:p>
            <a:r>
              <a:rPr lang="sk-SK" dirty="0" err="1" smtClean="0"/>
              <a:t>Horse</a:t>
            </a:r>
            <a:r>
              <a:rPr lang="sk-SK" dirty="0" smtClean="0"/>
              <a:t> symbol of </a:t>
            </a:r>
            <a:r>
              <a:rPr lang="sk-SK" dirty="0" err="1" smtClean="0"/>
              <a:t>war</a:t>
            </a:r>
            <a:r>
              <a:rPr lang="sk-SK" dirty="0" smtClean="0"/>
              <a:t>, </a:t>
            </a:r>
            <a:r>
              <a:rPr lang="sk-SK" dirty="0" err="1" smtClean="0"/>
              <a:t>wolf</a:t>
            </a:r>
            <a:r>
              <a:rPr lang="sk-SK" dirty="0" smtClean="0"/>
              <a:t> symbol of </a:t>
            </a:r>
            <a:r>
              <a:rPr lang="sk-SK" dirty="0" err="1" smtClean="0"/>
              <a:t>brave</a:t>
            </a:r>
            <a:r>
              <a:rPr lang="sk-SK" dirty="0" smtClean="0"/>
              <a:t> and</a:t>
            </a:r>
          </a:p>
          <a:p>
            <a:pPr marL="0" indent="0">
              <a:buNone/>
            </a:pPr>
            <a:r>
              <a:rPr lang="sk-SK" dirty="0" err="1" smtClean="0"/>
              <a:t>dog</a:t>
            </a:r>
            <a:r>
              <a:rPr lang="sk-SK" dirty="0" smtClean="0"/>
              <a:t> symbol of </a:t>
            </a:r>
            <a:r>
              <a:rPr lang="sk-SK" dirty="0" err="1" smtClean="0"/>
              <a:t>loyality</a:t>
            </a:r>
            <a:endParaRPr lang="sk-SK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sk-SK" dirty="0"/>
          </a:p>
        </p:txBody>
      </p:sp>
      <p:pic>
        <p:nvPicPr>
          <p:cNvPr id="1028" name="Picture 4" descr="Znalezione obrazy dla zapytania my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028" y="3220995"/>
            <a:ext cx="4162172" cy="306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lezione obrazy dla zapytania zvieratÃ¡ na slovens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404" y="4909738"/>
            <a:ext cx="2851923" cy="14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52185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TYPES OF LEGENDS: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200" dirty="0" smtClean="0"/>
              <a:t>1.Historical</a:t>
            </a:r>
          </a:p>
          <a:p>
            <a:endParaRPr lang="sk-SK" sz="3200" dirty="0" smtClean="0"/>
          </a:p>
          <a:p>
            <a:r>
              <a:rPr lang="sk-SK" sz="3200" dirty="0" smtClean="0"/>
              <a:t>2.Religious</a:t>
            </a:r>
          </a:p>
          <a:p>
            <a:endParaRPr lang="sk-SK" sz="3200" dirty="0" smtClean="0"/>
          </a:p>
          <a:p>
            <a:r>
              <a:rPr lang="sk-SK" sz="3200" dirty="0" smtClean="0"/>
              <a:t>3.Urban</a:t>
            </a:r>
            <a:endParaRPr lang="sk-SK" sz="3200" dirty="0"/>
          </a:p>
        </p:txBody>
      </p:sp>
      <p:pic>
        <p:nvPicPr>
          <p:cNvPr id="2050" name="Picture 2" descr="VÃ½sledok vyhÄ¾adÃ¡vania obrÃ¡zkov pre dopyt svatopluk a tÅi synovÃ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892" y="1660358"/>
            <a:ext cx="2033312" cy="129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VÃ½sledok vyhÄ¾adÃ¡vania obrÃ¡zkov pre dopyt religious lege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6" descr="VÃ½sledok vyhÄ¾adÃ¡vania obrÃ¡zkov pre dopyt religious legend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468" y="2956594"/>
            <a:ext cx="1377616" cy="173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17" y="4195011"/>
            <a:ext cx="1108817" cy="19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85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0051" y="1041605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sk-SK" dirty="0"/>
              <a:t>Pavol Dobšinský</a:t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16.03.1828 – 22.10.1885</a:t>
            </a:r>
          </a:p>
          <a:p>
            <a:pPr fontAlgn="base"/>
            <a:r>
              <a:rPr lang="en-US" dirty="0"/>
              <a:t>He is said to by the writer of myths in our country </a:t>
            </a:r>
          </a:p>
          <a:p>
            <a:pPr fontAlgn="base"/>
            <a:r>
              <a:rPr lang="en-US" dirty="0"/>
              <a:t>He collected many myths and legends about Slovakia</a:t>
            </a:r>
          </a:p>
          <a:p>
            <a:pPr fontAlgn="base"/>
            <a:r>
              <a:rPr lang="en-US" dirty="0"/>
              <a:t>Pavol has released four books about </a:t>
            </a:r>
            <a:r>
              <a:rPr lang="en-US" dirty="0" err="1"/>
              <a:t>slovak</a:t>
            </a:r>
            <a:r>
              <a:rPr lang="en-US" dirty="0"/>
              <a:t> literature</a:t>
            </a:r>
            <a:br>
              <a:rPr lang="en-US" dirty="0"/>
            </a:br>
            <a:r>
              <a:rPr lang="en-US" dirty="0"/>
              <a:t>during his life</a:t>
            </a:r>
          </a:p>
          <a:p>
            <a:endParaRPr lang="sk-SK" dirty="0"/>
          </a:p>
        </p:txBody>
      </p:sp>
      <p:pic>
        <p:nvPicPr>
          <p:cNvPr id="1026" name="Picture 2" descr="Znalezione obrazy dla zapytania Pavol DobÅ¡inskÃ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083" y="2870257"/>
            <a:ext cx="3503873" cy="35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nalezione obrazy dla zapytania slovak myth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066" y="508929"/>
            <a:ext cx="3939771" cy="21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173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73152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sk-SK" b="1" dirty="0"/>
              <a:t>Eduard </a:t>
            </a:r>
            <a:r>
              <a:rPr lang="sk-SK" b="1" dirty="0" err="1" smtClean="0"/>
              <a:t>Krekovič</a:t>
            </a:r>
            <a:r>
              <a:rPr lang="sk-SK" dirty="0"/>
              <a:t> </a:t>
            </a:r>
            <a:r>
              <a:rPr lang="sk-SK" b="1" dirty="0"/>
              <a:t>Elena </a:t>
            </a:r>
            <a:r>
              <a:rPr lang="sk-SK" b="1" dirty="0" err="1" smtClean="0"/>
              <a:t>Mannová</a:t>
            </a:r>
            <a:r>
              <a:rPr lang="sk-SK" b="1" dirty="0" smtClean="0"/>
              <a:t> and</a:t>
            </a:r>
            <a:br>
              <a:rPr lang="sk-SK" b="1" dirty="0" smtClean="0"/>
            </a:br>
            <a:r>
              <a:rPr lang="sk-SK" b="1" dirty="0" smtClean="0"/>
              <a:t>Eva </a:t>
            </a:r>
            <a:r>
              <a:rPr lang="sk-SK" b="1" dirty="0" err="1" smtClean="0"/>
              <a:t>Krekovičová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/>
              <a:t>This</a:t>
            </a:r>
            <a:r>
              <a:rPr lang="sk-SK" dirty="0" smtClean="0"/>
              <a:t> are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authors</a:t>
            </a:r>
            <a:r>
              <a:rPr lang="sk-SK" dirty="0" smtClean="0"/>
              <a:t> of </a:t>
            </a:r>
            <a:r>
              <a:rPr lang="sk-SK" dirty="0" err="1" smtClean="0"/>
              <a:t>this</a:t>
            </a:r>
            <a:r>
              <a:rPr lang="sk-SK" dirty="0"/>
              <a:t> </a:t>
            </a:r>
            <a:r>
              <a:rPr lang="sk-SK" dirty="0" err="1" smtClean="0"/>
              <a:t>book</a:t>
            </a:r>
            <a:r>
              <a:rPr lang="sk-SK" dirty="0" smtClean="0"/>
              <a:t>. </a:t>
            </a:r>
            <a:r>
              <a:rPr lang="sk-SK" dirty="0" err="1" smtClean="0"/>
              <a:t>Boo</a:t>
            </a:r>
            <a:r>
              <a:rPr lang="sk-SK" dirty="0" err="1"/>
              <a:t>k</a:t>
            </a:r>
            <a:r>
              <a:rPr lang="sk-SK" dirty="0" smtClean="0"/>
              <a:t> </a:t>
            </a:r>
            <a:r>
              <a:rPr lang="sk-SK" dirty="0" err="1" smtClean="0"/>
              <a:t>contains</a:t>
            </a:r>
            <a:r>
              <a:rPr lang="sk-SK" dirty="0" smtClean="0"/>
              <a:t> most </a:t>
            </a:r>
            <a:r>
              <a:rPr lang="sk-SK" dirty="0" err="1" smtClean="0"/>
              <a:t>known</a:t>
            </a:r>
            <a:endParaRPr lang="sk-SK" dirty="0" smtClean="0"/>
          </a:p>
          <a:p>
            <a:pPr marL="0" indent="0">
              <a:buNone/>
            </a:pPr>
            <a:r>
              <a:rPr lang="sk-SK" dirty="0" err="1"/>
              <a:t>m</a:t>
            </a:r>
            <a:r>
              <a:rPr lang="sk-SK" dirty="0" err="1" smtClean="0"/>
              <a:t>yths</a:t>
            </a:r>
            <a:r>
              <a:rPr lang="sk-SK" dirty="0" smtClean="0"/>
              <a:t> in </a:t>
            </a:r>
            <a:r>
              <a:rPr lang="sk-SK" dirty="0" err="1" smtClean="0"/>
              <a:t>our</a:t>
            </a:r>
            <a:r>
              <a:rPr lang="sk-SK" dirty="0" smtClean="0"/>
              <a:t> country </a:t>
            </a:r>
            <a:r>
              <a:rPr lang="sk-SK" dirty="0" err="1" smtClean="0"/>
              <a:t>like</a:t>
            </a:r>
            <a:r>
              <a:rPr lang="sk-SK" dirty="0" smtClean="0"/>
              <a:t>: Jánošík, </a:t>
            </a:r>
            <a:r>
              <a:rPr lang="sk-SK" dirty="0" err="1" smtClean="0"/>
              <a:t>period</a:t>
            </a:r>
            <a:r>
              <a:rPr lang="sk-SK" dirty="0" smtClean="0"/>
              <a:t> of Great </a:t>
            </a:r>
            <a:r>
              <a:rPr lang="sk-SK" dirty="0" err="1" smtClean="0"/>
              <a:t>Moravia</a:t>
            </a:r>
            <a:r>
              <a:rPr lang="sk-SK" dirty="0" smtClean="0"/>
              <a:t> and</a:t>
            </a:r>
          </a:p>
          <a:p>
            <a:pPr marL="0" indent="0">
              <a:buNone/>
            </a:pPr>
            <a:r>
              <a:rPr lang="sk-SK" dirty="0"/>
              <a:t>a</a:t>
            </a:r>
            <a:r>
              <a:rPr lang="sk-SK" dirty="0" smtClean="0"/>
              <a:t> </a:t>
            </a:r>
            <a:r>
              <a:rPr lang="sk-SK" dirty="0" err="1" smtClean="0"/>
              <a:t>lot</a:t>
            </a:r>
            <a:r>
              <a:rPr lang="sk-SK" dirty="0" smtClean="0"/>
              <a:t> more...</a:t>
            </a:r>
            <a:endParaRPr lang="sk-SK" dirty="0"/>
          </a:p>
        </p:txBody>
      </p:sp>
      <p:pic>
        <p:nvPicPr>
          <p:cNvPr id="2050" name="Picture 2" descr="MÃ½ty naÅ¡e slovenskÃ© - Eduard KrekoviÄ, Elena MannovÃ¡, Eva KrekoviÄovÃ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174" y="1736032"/>
            <a:ext cx="3076832" cy="420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Znalezione obrazy dla zapytania janos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2054" name="Picture 6" descr="Marek Perepeczko w roli Janosika i Bogusz Bilewski jako WaluÅ KwiczoÅ na planie serialu âJanosikâ. Fot. PAP/CAF/M. Soch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99" y="3474720"/>
            <a:ext cx="3507687" cy="28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nalezione obrazy dla zapytania Great Moravia nice pic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244215"/>
            <a:ext cx="2857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35447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/>
              <a:t>THANK YOU FOR YOUR ATTENTION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4045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SLOVAK LEGENDS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b="1" dirty="0"/>
              <a:t>The White Lady of </a:t>
            </a:r>
            <a:r>
              <a:rPr lang="en-US" sz="2800" b="1" dirty="0" err="1" smtClean="0"/>
              <a:t>Levo</a:t>
            </a:r>
            <a:r>
              <a:rPr lang="sk-SK" sz="2800" b="1" dirty="0" smtClean="0"/>
              <a:t>č</a:t>
            </a:r>
            <a:r>
              <a:rPr lang="en-US" sz="2800" b="1" dirty="0" smtClean="0"/>
              <a:t>a</a:t>
            </a:r>
            <a:endParaRPr lang="en-US" sz="2800" b="1" dirty="0"/>
          </a:p>
          <a:p>
            <a:r>
              <a:rPr lang="sk-SK" sz="2800" b="1" dirty="0" err="1"/>
              <a:t>Elizabeth</a:t>
            </a:r>
            <a:r>
              <a:rPr lang="sk-SK" sz="2800" b="1" dirty="0"/>
              <a:t> </a:t>
            </a:r>
            <a:r>
              <a:rPr lang="sk-SK" sz="2800" b="1" dirty="0" err="1" smtClean="0"/>
              <a:t>Bathory</a:t>
            </a:r>
            <a:endParaRPr lang="sk-SK" sz="2800" b="1" dirty="0" smtClean="0"/>
          </a:p>
          <a:p>
            <a:r>
              <a:rPr lang="sk-SK" sz="2800" b="1" dirty="0"/>
              <a:t>Juraj </a:t>
            </a:r>
            <a:r>
              <a:rPr lang="sk-SK" sz="2800" b="1" dirty="0" smtClean="0"/>
              <a:t>Jánošík- </a:t>
            </a:r>
            <a:r>
              <a:rPr lang="sk-SK" sz="2800" b="1" dirty="0" err="1" smtClean="0"/>
              <a:t>our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favourite</a:t>
            </a:r>
            <a:endParaRPr lang="sk-SK" sz="2800" b="1" dirty="0"/>
          </a:p>
          <a:p>
            <a:r>
              <a:rPr lang="en-US" sz="2800" b="1" dirty="0"/>
              <a:t>Three Twigs of King </a:t>
            </a:r>
            <a:r>
              <a:rPr lang="en-US" sz="2800" b="1" dirty="0" smtClean="0"/>
              <a:t>S</a:t>
            </a:r>
            <a:r>
              <a:rPr lang="sk-SK" sz="2800" b="1" dirty="0" err="1" smtClean="0"/>
              <a:t>vä</a:t>
            </a:r>
            <a:r>
              <a:rPr lang="en-US" sz="2800" b="1" dirty="0" err="1" smtClean="0"/>
              <a:t>topluk</a:t>
            </a:r>
            <a:endParaRPr lang="sk-SK" sz="2800" b="1" dirty="0"/>
          </a:p>
          <a:p>
            <a:r>
              <a:rPr lang="sk-SK" sz="2800" b="1" dirty="0" err="1"/>
              <a:t>The</a:t>
            </a:r>
            <a:r>
              <a:rPr lang="sk-SK" sz="2800" b="1" dirty="0"/>
              <a:t> </a:t>
            </a:r>
            <a:r>
              <a:rPr lang="sk-SK" sz="2800" b="1" dirty="0" err="1"/>
              <a:t>Well</a:t>
            </a:r>
            <a:r>
              <a:rPr lang="sk-SK" sz="2800" b="1" dirty="0"/>
              <a:t> </a:t>
            </a:r>
            <a:r>
              <a:rPr lang="sk-SK" sz="2800" b="1" dirty="0" err="1"/>
              <a:t>of</a:t>
            </a:r>
            <a:r>
              <a:rPr lang="sk-SK" sz="2800" b="1" dirty="0"/>
              <a:t> </a:t>
            </a:r>
            <a:r>
              <a:rPr lang="sk-SK" sz="2800" b="1" dirty="0" smtClean="0"/>
              <a:t>Love</a:t>
            </a:r>
          </a:p>
          <a:p>
            <a:r>
              <a:rPr lang="sk-SK" sz="2800" b="1" dirty="0" err="1"/>
              <a:t>The</a:t>
            </a:r>
            <a:r>
              <a:rPr lang="sk-SK" sz="2800" b="1" dirty="0"/>
              <a:t> </a:t>
            </a:r>
            <a:r>
              <a:rPr lang="sk-SK" sz="2800" b="1" dirty="0" err="1"/>
              <a:t>Virgin</a:t>
            </a:r>
            <a:r>
              <a:rPr lang="sk-SK" sz="2800" b="1" dirty="0"/>
              <a:t> </a:t>
            </a:r>
            <a:r>
              <a:rPr lang="sk-SK" sz="2800" b="1" dirty="0" err="1" smtClean="0"/>
              <a:t>Tower</a:t>
            </a:r>
            <a:endParaRPr lang="sk-SK" sz="2800" b="1" dirty="0" smtClean="0"/>
          </a:p>
          <a:p>
            <a:r>
              <a:rPr lang="sk-SK" sz="2800" b="1" dirty="0"/>
              <a:t>Bratislava </a:t>
            </a:r>
            <a:r>
              <a:rPr lang="sk-SK" sz="2800" b="1" dirty="0" err="1" smtClean="0"/>
              <a:t>Castle</a:t>
            </a:r>
            <a:endParaRPr lang="sk-SK" sz="2800" b="1" dirty="0" smtClean="0"/>
          </a:p>
          <a:p>
            <a:r>
              <a:rPr lang="sk-SK" sz="2800" b="1" dirty="0"/>
              <a:t>Hedviga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1296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6000" b="1" dirty="0" smtClean="0"/>
              <a:t>JURAJ JÁNOŠÍK-OUR FAVOURITE LEGEND</a:t>
            </a:r>
            <a:endParaRPr lang="sk-SK" sz="60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k-SK" b="1" dirty="0" smtClean="0"/>
              <a:t>Juraj Jánošík </a:t>
            </a:r>
            <a:r>
              <a:rPr lang="sk-SK" b="1" dirty="0" err="1" smtClean="0"/>
              <a:t>is</a:t>
            </a:r>
            <a:r>
              <a:rPr lang="sk-SK" b="1" dirty="0" smtClean="0"/>
              <a:t> a Slovak </a:t>
            </a:r>
            <a:r>
              <a:rPr lang="sk-SK" b="1" dirty="0" err="1" smtClean="0"/>
              <a:t>national</a:t>
            </a:r>
            <a:r>
              <a:rPr lang="sk-SK" b="1" dirty="0" smtClean="0"/>
              <a:t> </a:t>
            </a:r>
            <a:r>
              <a:rPr lang="sk-SK" b="1" dirty="0" err="1" smtClean="0"/>
              <a:t>hero</a:t>
            </a:r>
            <a:r>
              <a:rPr lang="sk-SK" b="1" dirty="0" smtClean="0"/>
              <a:t>, </a:t>
            </a:r>
            <a:r>
              <a:rPr lang="sk-SK" b="1" dirty="0" err="1" smtClean="0"/>
              <a:t>called</a:t>
            </a:r>
            <a:r>
              <a:rPr lang="sk-SK" b="1" dirty="0" smtClean="0"/>
              <a:t> </a:t>
            </a:r>
            <a:r>
              <a:rPr lang="sk-SK" b="1" dirty="0" err="1" smtClean="0"/>
              <a:t>also</a:t>
            </a:r>
            <a:r>
              <a:rPr lang="en-US" b="1" dirty="0" smtClean="0"/>
              <a:t> </a:t>
            </a:r>
            <a:r>
              <a:rPr lang="en-US" b="1" dirty="0"/>
              <a:t>the Slovak Robin Hood for </a:t>
            </a:r>
            <a:r>
              <a:rPr lang="en-US" b="1" dirty="0" smtClean="0"/>
              <a:t>stealing </a:t>
            </a:r>
            <a:r>
              <a:rPr lang="en-US" b="1" dirty="0"/>
              <a:t>from the rich to give to the </a:t>
            </a:r>
            <a:r>
              <a:rPr lang="en-US" b="1" dirty="0" smtClean="0"/>
              <a:t>poor</a:t>
            </a:r>
            <a:endParaRPr lang="sk-SK" b="1" dirty="0" smtClean="0"/>
          </a:p>
          <a:p>
            <a:r>
              <a:rPr lang="sk-SK" b="1" dirty="0" err="1" smtClean="0"/>
              <a:t>He</a:t>
            </a:r>
            <a:r>
              <a:rPr lang="sk-SK" b="1" dirty="0" smtClean="0"/>
              <a:t> </a:t>
            </a:r>
            <a:r>
              <a:rPr lang="sk-SK" b="1" dirty="0" err="1" smtClean="0"/>
              <a:t>was</a:t>
            </a:r>
            <a:r>
              <a:rPr lang="sk-SK" b="1" dirty="0" smtClean="0"/>
              <a:t> </a:t>
            </a:r>
            <a:r>
              <a:rPr lang="sk-SK" b="1" dirty="0" err="1" smtClean="0"/>
              <a:t>an</a:t>
            </a:r>
            <a:r>
              <a:rPr lang="sk-SK" b="1" dirty="0" smtClean="0"/>
              <a:t> </a:t>
            </a:r>
            <a:r>
              <a:rPr lang="sk-SK" b="1" dirty="0" err="1" smtClean="0"/>
              <a:t>outlaw</a:t>
            </a:r>
            <a:endParaRPr lang="sk-SK" b="1" dirty="0" smtClean="0"/>
          </a:p>
          <a:p>
            <a:r>
              <a:rPr lang="en-US" b="1" dirty="0"/>
              <a:t> </a:t>
            </a:r>
            <a:r>
              <a:rPr lang="en-US" b="1" dirty="0" err="1"/>
              <a:t>Janosik</a:t>
            </a:r>
            <a:r>
              <a:rPr lang="en-US" b="1" dirty="0"/>
              <a:t> is a beloved figure in Slovak folk art</a:t>
            </a:r>
            <a:r>
              <a:rPr lang="en-US" b="1" dirty="0" smtClean="0"/>
              <a:t>.</a:t>
            </a:r>
            <a:endParaRPr lang="sk-SK" b="1" dirty="0" smtClean="0"/>
          </a:p>
          <a:p>
            <a:r>
              <a:rPr lang="en-US" b="1" dirty="0" err="1"/>
              <a:t>Janosik’s</a:t>
            </a:r>
            <a:r>
              <a:rPr lang="en-US" b="1" dirty="0"/>
              <a:t> origins lies in </a:t>
            </a:r>
            <a:r>
              <a:rPr lang="en-US" b="1" dirty="0" err="1"/>
              <a:t>Terchova</a:t>
            </a:r>
            <a:r>
              <a:rPr lang="en-US" b="1" dirty="0"/>
              <a:t> – a town in Northern Slovakia. </a:t>
            </a:r>
            <a:endParaRPr lang="sk-SK" b="1" dirty="0" smtClean="0"/>
          </a:p>
          <a:p>
            <a:r>
              <a:rPr lang="sk-SK" b="1" dirty="0" err="1" smtClean="0"/>
              <a:t>This</a:t>
            </a:r>
            <a:r>
              <a:rPr lang="sk-SK" b="1" dirty="0" smtClean="0"/>
              <a:t> </a:t>
            </a:r>
            <a:r>
              <a:rPr lang="sk-SK" b="1" dirty="0" err="1" smtClean="0"/>
              <a:t>legend</a:t>
            </a:r>
            <a:r>
              <a:rPr lang="sk-SK" b="1" dirty="0" smtClean="0"/>
              <a:t> </a:t>
            </a:r>
            <a:r>
              <a:rPr lang="sk-SK" b="1" dirty="0" err="1" smtClean="0"/>
              <a:t>however</a:t>
            </a:r>
            <a:r>
              <a:rPr lang="sk-SK" b="1" dirty="0" smtClean="0"/>
              <a:t> </a:t>
            </a:r>
            <a:r>
              <a:rPr lang="sk-SK" b="1" dirty="0" err="1" smtClean="0"/>
              <a:t>doesn´t</a:t>
            </a:r>
            <a:r>
              <a:rPr lang="sk-SK" b="1" dirty="0" smtClean="0"/>
              <a:t> </a:t>
            </a:r>
            <a:r>
              <a:rPr lang="sk-SK" b="1" dirty="0" err="1" smtClean="0"/>
              <a:t>have</a:t>
            </a:r>
            <a:r>
              <a:rPr lang="sk-SK" b="1" dirty="0" smtClean="0"/>
              <a:t> a happy end, </a:t>
            </a:r>
            <a:r>
              <a:rPr lang="sk-SK" b="1" dirty="0" err="1" smtClean="0"/>
              <a:t>Janosik</a:t>
            </a:r>
            <a:r>
              <a:rPr lang="sk-SK" b="1" dirty="0" smtClean="0"/>
              <a:t> </a:t>
            </a:r>
            <a:r>
              <a:rPr lang="sk-SK" b="1" dirty="0" err="1" smtClean="0"/>
              <a:t>is</a:t>
            </a:r>
            <a:r>
              <a:rPr lang="sk-SK" b="1" dirty="0" smtClean="0"/>
              <a:t> </a:t>
            </a:r>
            <a:r>
              <a:rPr lang="sk-SK" b="1" dirty="0" err="1" smtClean="0"/>
              <a:t>caught</a:t>
            </a:r>
            <a:r>
              <a:rPr lang="sk-SK" b="1" dirty="0" smtClean="0"/>
              <a:t> and </a:t>
            </a:r>
            <a:r>
              <a:rPr lang="sk-SK" b="1" dirty="0" err="1" smtClean="0"/>
              <a:t>executed</a:t>
            </a:r>
            <a:r>
              <a:rPr lang="sk-SK" b="1" dirty="0" smtClean="0"/>
              <a:t> </a:t>
            </a:r>
            <a:r>
              <a:rPr lang="sk-SK" b="1" dirty="0" err="1" smtClean="0"/>
              <a:t>for</a:t>
            </a:r>
            <a:r>
              <a:rPr lang="sk-SK" b="1" dirty="0" smtClean="0"/>
              <a:t> </a:t>
            </a:r>
            <a:r>
              <a:rPr lang="sk-SK" b="1" dirty="0" err="1" smtClean="0"/>
              <a:t>stealing</a:t>
            </a:r>
            <a:r>
              <a:rPr lang="sk-SK" b="1" dirty="0" smtClean="0"/>
              <a:t> </a:t>
            </a:r>
            <a:r>
              <a:rPr lang="sk-SK" b="1" dirty="0" err="1" smtClean="0"/>
              <a:t>money</a:t>
            </a:r>
            <a:r>
              <a:rPr lang="sk-SK" b="1" dirty="0" smtClean="0"/>
              <a:t>.</a:t>
            </a:r>
            <a:endParaRPr lang="sk-SK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592" y="2255561"/>
            <a:ext cx="2824088" cy="304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8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36"/>
            <a:ext cx="12192000" cy="6848842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010722" y="-11938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err="1" smtClean="0">
                <a:solidFill>
                  <a:schemeClr val="bg1"/>
                </a:solidFill>
              </a:rPr>
              <a:t>Fairy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tales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6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altLang="sk-SK" dirty="0">
                <a:cs typeface="Arial" panose="020B0604020202020204" pitchFamily="34" charset="0"/>
              </a:rPr>
              <a:t>A </a:t>
            </a:r>
            <a:r>
              <a:rPr lang="sk-SK" altLang="sk-SK" b="1" dirty="0" err="1">
                <a:cs typeface="Arial" panose="020B0604020202020204" pitchFamily="34" charset="0"/>
              </a:rPr>
              <a:t>fairy</a:t>
            </a:r>
            <a:r>
              <a:rPr lang="sk-SK" altLang="sk-SK" b="1" dirty="0">
                <a:cs typeface="Arial" panose="020B0604020202020204" pitchFamily="34" charset="0"/>
              </a:rPr>
              <a:t> </a:t>
            </a:r>
            <a:r>
              <a:rPr lang="sk-SK" altLang="sk-SK" b="1" dirty="0" err="1">
                <a:cs typeface="Arial" panose="020B0604020202020204" pitchFamily="34" charset="0"/>
              </a:rPr>
              <a:t>tale</a:t>
            </a:r>
            <a:r>
              <a:rPr lang="sk-SK" altLang="sk-SK" dirty="0">
                <a:cs typeface="Arial" panose="020B0604020202020204" pitchFamily="34" charset="0"/>
              </a:rPr>
              <a:t>, </a:t>
            </a:r>
            <a:r>
              <a:rPr lang="sk-SK" altLang="sk-SK" b="1" dirty="0" err="1">
                <a:cs typeface="Arial" panose="020B0604020202020204" pitchFamily="34" charset="0"/>
              </a:rPr>
              <a:t>wonder</a:t>
            </a:r>
            <a:r>
              <a:rPr lang="sk-SK" altLang="sk-SK" b="1" dirty="0">
                <a:cs typeface="Arial" panose="020B0604020202020204" pitchFamily="34" charset="0"/>
              </a:rPr>
              <a:t> </a:t>
            </a:r>
            <a:r>
              <a:rPr lang="sk-SK" altLang="sk-SK" b="1" dirty="0" err="1">
                <a:cs typeface="Arial" panose="020B0604020202020204" pitchFamily="34" charset="0"/>
              </a:rPr>
              <a:t>tale</a:t>
            </a:r>
            <a:r>
              <a:rPr lang="sk-SK" altLang="sk-SK" dirty="0">
                <a:cs typeface="Arial" panose="020B0604020202020204" pitchFamily="34" charset="0"/>
              </a:rPr>
              <a:t>, </a:t>
            </a:r>
            <a:r>
              <a:rPr lang="sk-SK" altLang="sk-SK" b="1" dirty="0" err="1">
                <a:cs typeface="Arial" panose="020B0604020202020204" pitchFamily="34" charset="0"/>
              </a:rPr>
              <a:t>magic</a:t>
            </a:r>
            <a:r>
              <a:rPr lang="sk-SK" altLang="sk-SK" b="1" dirty="0">
                <a:cs typeface="Arial" panose="020B0604020202020204" pitchFamily="34" charset="0"/>
              </a:rPr>
              <a:t> </a:t>
            </a:r>
            <a:r>
              <a:rPr lang="sk-SK" altLang="sk-SK" b="1" dirty="0" err="1">
                <a:cs typeface="Arial" panose="020B0604020202020204" pitchFamily="34" charset="0"/>
              </a:rPr>
              <a:t>tale</a:t>
            </a:r>
            <a:r>
              <a:rPr lang="sk-SK" altLang="sk-SK" dirty="0">
                <a:cs typeface="Arial" panose="020B0604020202020204" pitchFamily="34" charset="0"/>
              </a:rPr>
              <a:t>,  </a:t>
            </a:r>
            <a:r>
              <a:rPr lang="sk-SK" altLang="sk-SK" dirty="0" err="1">
                <a:cs typeface="Arial" panose="020B0604020202020204" pitchFamily="34" charset="0"/>
              </a:rPr>
              <a:t>is</a:t>
            </a:r>
            <a:r>
              <a:rPr lang="sk-SK" altLang="sk-SK" dirty="0">
                <a:cs typeface="Arial" panose="020B0604020202020204" pitchFamily="34" charset="0"/>
              </a:rPr>
              <a:t> a </a:t>
            </a:r>
            <a:r>
              <a:rPr lang="sk-SK" altLang="sk-SK" dirty="0" err="1">
                <a:cs typeface="Arial" panose="020B0604020202020204" pitchFamily="34" charset="0"/>
              </a:rPr>
              <a:t>folklore</a:t>
            </a:r>
            <a:r>
              <a:rPr lang="sk-SK" altLang="sk-SK" dirty="0">
                <a:cs typeface="Arial" panose="020B0604020202020204" pitchFamily="34" charset="0"/>
              </a:rPr>
              <a:t> </a:t>
            </a:r>
            <a:r>
              <a:rPr lang="sk-SK" altLang="sk-SK" dirty="0" err="1">
                <a:cs typeface="Arial" panose="020B0604020202020204" pitchFamily="34" charset="0"/>
              </a:rPr>
              <a:t>genre</a:t>
            </a:r>
            <a:r>
              <a:rPr lang="sk-SK" altLang="sk-SK" dirty="0">
                <a:cs typeface="Arial" panose="020B0604020202020204" pitchFamily="34" charset="0"/>
              </a:rPr>
              <a:t> . </a:t>
            </a:r>
            <a:r>
              <a:rPr lang="sk-SK" altLang="sk-SK" dirty="0" err="1">
                <a:cs typeface="Arial" panose="020B0604020202020204" pitchFamily="34" charset="0"/>
              </a:rPr>
              <a:t>These</a:t>
            </a:r>
            <a:r>
              <a:rPr lang="sk-SK" altLang="sk-SK" dirty="0">
                <a:cs typeface="Arial" panose="020B0604020202020204" pitchFamily="34" charset="0"/>
              </a:rPr>
              <a:t> </a:t>
            </a:r>
            <a:r>
              <a:rPr lang="sk-SK" altLang="sk-SK" dirty="0" err="1">
                <a:cs typeface="Arial" panose="020B0604020202020204" pitchFamily="34" charset="0"/>
              </a:rPr>
              <a:t>stories</a:t>
            </a:r>
            <a:r>
              <a:rPr lang="sk-SK" altLang="sk-SK" dirty="0">
                <a:cs typeface="Arial" panose="020B0604020202020204" pitchFamily="34" charset="0"/>
              </a:rPr>
              <a:t> </a:t>
            </a:r>
            <a:r>
              <a:rPr lang="sk-SK" altLang="sk-SK" dirty="0" err="1">
                <a:cs typeface="Arial" panose="020B0604020202020204" pitchFamily="34" charset="0"/>
              </a:rPr>
              <a:t>typically</a:t>
            </a:r>
            <a:r>
              <a:rPr lang="sk-SK" altLang="sk-SK" dirty="0">
                <a:cs typeface="Arial" panose="020B0604020202020204" pitchFamily="34" charset="0"/>
              </a:rPr>
              <a:t> </a:t>
            </a:r>
            <a:r>
              <a:rPr lang="sk-SK" altLang="sk-SK" dirty="0" err="1">
                <a:cs typeface="Arial" panose="020B0604020202020204" pitchFamily="34" charset="0"/>
              </a:rPr>
              <a:t>have</a:t>
            </a:r>
            <a:r>
              <a:rPr lang="sk-SK" altLang="sk-SK" dirty="0">
                <a:cs typeface="Arial" panose="020B0604020202020204" pitchFamily="34" charset="0"/>
              </a:rPr>
              <a:t> </a:t>
            </a:r>
            <a:r>
              <a:rPr lang="sk-SK" altLang="sk-SK" dirty="0" err="1">
                <a:cs typeface="Arial" panose="020B0604020202020204" pitchFamily="34" charset="0"/>
              </a:rPr>
              <a:t>things</a:t>
            </a:r>
            <a:r>
              <a:rPr lang="sk-SK" altLang="sk-SK" dirty="0">
                <a:cs typeface="Arial" panose="020B0604020202020204" pitchFamily="34" charset="0"/>
              </a:rPr>
              <a:t> </a:t>
            </a:r>
            <a:r>
              <a:rPr lang="sk-SK" altLang="sk-SK" dirty="0" err="1">
                <a:cs typeface="Arial" panose="020B0604020202020204" pitchFamily="34" charset="0"/>
              </a:rPr>
              <a:t>such</a:t>
            </a:r>
            <a:r>
              <a:rPr lang="sk-SK" altLang="sk-SK" dirty="0">
                <a:cs typeface="Arial" panose="020B0604020202020204" pitchFamily="34" charset="0"/>
              </a:rPr>
              <a:t> as </a:t>
            </a:r>
            <a:r>
              <a:rPr lang="sk-SK" altLang="sk-SK" dirty="0" err="1">
                <a:cs typeface="Arial" panose="020B0604020202020204" pitchFamily="34" charset="0"/>
              </a:rPr>
              <a:t>dwarfs</a:t>
            </a:r>
            <a:r>
              <a:rPr lang="sk-SK" altLang="sk-SK" dirty="0">
                <a:cs typeface="Arial" panose="020B0604020202020204" pitchFamily="34" charset="0"/>
              </a:rPr>
              <a:t>, </a:t>
            </a:r>
            <a:r>
              <a:rPr lang="sk-SK" altLang="sk-SK" dirty="0" err="1">
                <a:cs typeface="Arial" panose="020B0604020202020204" pitchFamily="34" charset="0"/>
              </a:rPr>
              <a:t>dragons</a:t>
            </a:r>
            <a:r>
              <a:rPr lang="sk-SK" altLang="sk-SK" dirty="0">
                <a:cs typeface="Arial" panose="020B0604020202020204" pitchFamily="34" charset="0"/>
              </a:rPr>
              <a:t>, </a:t>
            </a:r>
            <a:r>
              <a:rPr lang="sk-SK" altLang="sk-SK" dirty="0" err="1">
                <a:cs typeface="Arial" panose="020B0604020202020204" pitchFamily="34" charset="0"/>
              </a:rPr>
              <a:t>elves</a:t>
            </a:r>
            <a:r>
              <a:rPr lang="sk-SK" altLang="sk-SK" dirty="0" smtClean="0">
                <a:cs typeface="Arial" panose="020B0604020202020204" pitchFamily="34" charset="0"/>
              </a:rPr>
              <a:t>,</a:t>
            </a:r>
            <a:r>
              <a:rPr lang="sk-SK" altLang="sk-SK" dirty="0">
                <a:cs typeface="Arial" panose="020B0604020202020204" pitchFamily="34" charset="0"/>
              </a:rPr>
              <a:t> </a:t>
            </a:r>
            <a:r>
              <a:rPr lang="sk-SK" altLang="sk-SK" dirty="0" err="1">
                <a:cs typeface="Arial" panose="020B0604020202020204" pitchFamily="34" charset="0"/>
              </a:rPr>
              <a:t>fairies</a:t>
            </a:r>
            <a:r>
              <a:rPr lang="sk-SK" altLang="sk-SK" dirty="0">
                <a:cs typeface="Arial" panose="020B0604020202020204" pitchFamily="34" charset="0"/>
              </a:rPr>
              <a:t>, </a:t>
            </a:r>
            <a:r>
              <a:rPr lang="sk-SK" altLang="sk-SK" dirty="0" err="1">
                <a:cs typeface="Arial" panose="020B0604020202020204" pitchFamily="34" charset="0"/>
              </a:rPr>
              <a:t>giants</a:t>
            </a:r>
            <a:r>
              <a:rPr lang="sk-SK" altLang="sk-SK" dirty="0">
                <a:cs typeface="Arial" panose="020B0604020202020204" pitchFamily="34" charset="0"/>
              </a:rPr>
              <a:t>, </a:t>
            </a:r>
            <a:r>
              <a:rPr lang="sk-SK" altLang="sk-SK" dirty="0" err="1">
                <a:cs typeface="Arial" panose="020B0604020202020204" pitchFamily="34" charset="0"/>
              </a:rPr>
              <a:t>mermaids</a:t>
            </a:r>
            <a:r>
              <a:rPr lang="sk-SK" altLang="sk-SK" dirty="0">
                <a:cs typeface="Arial" panose="020B0604020202020204" pitchFamily="34" charset="0"/>
              </a:rPr>
              <a:t>, </a:t>
            </a:r>
            <a:r>
              <a:rPr lang="sk-SK" altLang="sk-SK" dirty="0" err="1">
                <a:cs typeface="Arial" panose="020B0604020202020204" pitchFamily="34" charset="0"/>
              </a:rPr>
              <a:t>talking</a:t>
            </a:r>
            <a:r>
              <a:rPr lang="sk-SK" altLang="sk-SK" dirty="0">
                <a:cs typeface="Arial" panose="020B0604020202020204" pitchFamily="34" charset="0"/>
              </a:rPr>
              <a:t> </a:t>
            </a:r>
            <a:r>
              <a:rPr lang="sk-SK" altLang="sk-SK" dirty="0" err="1">
                <a:cs typeface="Arial" panose="020B0604020202020204" pitchFamily="34" charset="0"/>
              </a:rPr>
              <a:t>animals</a:t>
            </a:r>
            <a:r>
              <a:rPr lang="sk-SK" altLang="sk-SK" dirty="0">
                <a:cs typeface="Arial" panose="020B0604020202020204" pitchFamily="34" charset="0"/>
              </a:rPr>
              <a:t>, </a:t>
            </a:r>
            <a:r>
              <a:rPr lang="sk-SK" altLang="sk-SK" dirty="0" err="1">
                <a:cs typeface="Arial" panose="020B0604020202020204" pitchFamily="34" charset="0"/>
              </a:rPr>
              <a:t>trolls</a:t>
            </a:r>
            <a:r>
              <a:rPr lang="sk-SK" altLang="sk-SK" dirty="0">
                <a:cs typeface="Arial" panose="020B0604020202020204" pitchFamily="34" charset="0"/>
              </a:rPr>
              <a:t>, </a:t>
            </a:r>
            <a:r>
              <a:rPr lang="sk-SK" altLang="sk-SK" dirty="0" err="1">
                <a:cs typeface="Arial" panose="020B0604020202020204" pitchFamily="34" charset="0"/>
              </a:rPr>
              <a:t>unicorns</a:t>
            </a:r>
            <a:r>
              <a:rPr lang="sk-SK" altLang="sk-SK" dirty="0">
                <a:cs typeface="Arial" panose="020B0604020202020204" pitchFamily="34" charset="0"/>
              </a:rPr>
              <a:t>, or </a:t>
            </a:r>
            <a:r>
              <a:rPr lang="sk-SK" altLang="sk-SK" dirty="0" err="1">
                <a:cs typeface="Arial" panose="020B0604020202020204" pitchFamily="34" charset="0"/>
              </a:rPr>
              <a:t>witches</a:t>
            </a:r>
            <a:r>
              <a:rPr lang="sk-SK" altLang="sk-SK" dirty="0">
                <a:cs typeface="Arial" panose="020B0604020202020204" pitchFamily="34" charset="0"/>
              </a:rPr>
              <a:t>, and </a:t>
            </a:r>
            <a:r>
              <a:rPr lang="sk-SK" altLang="sk-SK" dirty="0" err="1">
                <a:cs typeface="Arial" panose="020B0604020202020204" pitchFamily="34" charset="0"/>
              </a:rPr>
              <a:t>usually</a:t>
            </a:r>
            <a:r>
              <a:rPr lang="sk-SK" altLang="sk-SK" dirty="0">
                <a:cs typeface="Arial" panose="020B0604020202020204" pitchFamily="34" charset="0"/>
              </a:rPr>
              <a:t> </a:t>
            </a:r>
            <a:r>
              <a:rPr lang="sk-SK" altLang="sk-SK" dirty="0" err="1" smtClean="0">
                <a:cs typeface="Arial" panose="020B0604020202020204" pitchFamily="34" charset="0"/>
              </a:rPr>
              <a:t>magic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485" y="3268493"/>
            <a:ext cx="5076396" cy="285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7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3400" y="1851024"/>
            <a:ext cx="5562600" cy="4410075"/>
          </a:xfrm>
        </p:spPr>
        <p:txBody>
          <a:bodyPr>
            <a:normAutofit/>
          </a:bodyPr>
          <a:lstStyle/>
          <a:p>
            <a:pPr lvl="0"/>
            <a:r>
              <a:rPr kumimoji="0" lang="sk-SK" altLang="sk-SK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kumimoji="0" lang="sk-SK" altLang="sk-SK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k-SK" altLang="sk-SK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sk-SK" altLang="sk-SK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term </a:t>
            </a:r>
            <a:r>
              <a:rPr kumimoji="0" lang="sk-SK" altLang="sk-SK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fairytale</a:t>
            </a:r>
            <a:r>
              <a:rPr kumimoji="0" lang="sk-SK" altLang="sk-SK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k-SK" altLang="sk-SK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kumimoji="0" lang="sk-SK" altLang="sk-SK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k-SK" altLang="sk-SK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kumimoji="0" lang="sk-SK" altLang="sk-SK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kumimoji="0" lang="sk-SK" altLang="sk-SK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describe</a:t>
            </a:r>
            <a:r>
              <a:rPr kumimoji="0" lang="sk-SK" altLang="sk-SK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k-SK" altLang="sk-SK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kumimoji="0" lang="sk-SK" altLang="sk-SK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happy. </a:t>
            </a:r>
            <a:r>
              <a:rPr kumimoji="0" lang="sk-SK" altLang="sk-SK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kumimoji="0" lang="sk-SK" altLang="sk-SK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k-SK" altLang="sk-SK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kumimoji="0" lang="sk-SK" altLang="sk-SK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´´</a:t>
            </a:r>
            <a:r>
              <a:rPr kumimoji="0" lang="sk-SK" altLang="sk-SK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fairytale</a:t>
            </a:r>
            <a:r>
              <a:rPr kumimoji="0" lang="sk-SK" altLang="sk-SK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k-SK" altLang="sk-SK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ending</a:t>
            </a:r>
            <a:r>
              <a:rPr kumimoji="0" lang="sk-SK" altLang="sk-SK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´´ </a:t>
            </a:r>
            <a:r>
              <a:rPr kumimoji="0" lang="sk-SK" altLang="sk-SK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kumimoji="0" lang="sk-SK" altLang="sk-SK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k-SK" altLang="sk-SK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r>
              <a:rPr kumimoji="0" lang="sk-SK" altLang="sk-SK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happy </a:t>
            </a:r>
            <a:r>
              <a:rPr kumimoji="0" lang="sk-SK" altLang="sk-SK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ending</a:t>
            </a: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, or ´´ </a:t>
            </a:r>
            <a:r>
              <a:rPr lang="sk-SK" altLang="sk-S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fairytale</a:t>
            </a: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romance´´.</a:t>
            </a:r>
            <a:endParaRPr kumimoji="0" lang="sk-SK" altLang="sk-SK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kumimoji="0" lang="sk-SK" altLang="sk-SK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Fairytales</a:t>
            </a:r>
            <a:r>
              <a:rPr kumimoji="0" lang="sk-SK" altLang="sk-SK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k-SK" altLang="sk-SK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kumimoji="0" lang="sk-SK" altLang="sk-SK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k-SK" altLang="sk-SK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kumimoji="0" lang="sk-SK" altLang="sk-SK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k-SK" altLang="sk-SK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kumimoji="0" lang="sk-SK" altLang="sk-SK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k-SK" altLang="sk-SK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ending</a:t>
            </a:r>
            <a:r>
              <a:rPr kumimoji="0" lang="sk-SK" altLang="sk-SK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sk-SK" altLang="sk-SK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sk-SK" altLang="sk-SK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k-SK" altLang="sk-SK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goodness</a:t>
            </a:r>
            <a:r>
              <a:rPr kumimoji="0" lang="sk-SK" altLang="sk-SK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k-SK" altLang="sk-SK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kumimoji="0" lang="sk-SK" altLang="sk-SK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k-SK" altLang="sk-SK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fighting</a:t>
            </a:r>
            <a:r>
              <a:rPr kumimoji="0" lang="sk-SK" altLang="sk-SK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k-SK" altLang="sk-SK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kumimoji="0" lang="sk-SK" altLang="sk-SK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k-SK" altLang="sk-SK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badness</a:t>
            </a:r>
            <a:r>
              <a:rPr kumimoji="0" lang="sk-SK" altLang="sk-SK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sk-SK" altLang="sk-S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sk-S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sk-S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gnomic</a:t>
            </a: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sk-S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sk-S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sk-S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sk-S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sk-S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sk-S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don´t</a:t>
            </a: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sk-S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sk-S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sk-S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it´s</a:t>
            </a: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sk-S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happening</a:t>
            </a: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sk-SK" altLang="sk-SK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19583" t="-1" r="19375" b="21851"/>
          <a:stretch/>
        </p:blipFill>
        <p:spPr>
          <a:xfrm>
            <a:off x="6096000" y="2218037"/>
            <a:ext cx="5625739" cy="202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1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</a:t>
            </a:r>
            <a:r>
              <a:rPr lang="sk-SK" dirty="0" smtClean="0"/>
              <a:t>lovak </a:t>
            </a:r>
            <a:r>
              <a:rPr lang="sk-SK" dirty="0" err="1" smtClean="0"/>
              <a:t>fairytales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/>
              <a:t>Our</a:t>
            </a:r>
            <a:r>
              <a:rPr lang="sk-SK" dirty="0" smtClean="0"/>
              <a:t> </a:t>
            </a:r>
            <a:r>
              <a:rPr lang="sk-SK" dirty="0" err="1" smtClean="0"/>
              <a:t>fairy</a:t>
            </a:r>
            <a:r>
              <a:rPr lang="sk-SK" dirty="0" smtClean="0"/>
              <a:t> </a:t>
            </a:r>
            <a:r>
              <a:rPr lang="sk-SK" dirty="0" err="1" smtClean="0"/>
              <a:t>tales</a:t>
            </a:r>
            <a:r>
              <a:rPr lang="sk-SK" dirty="0" smtClean="0"/>
              <a:t> are: </a:t>
            </a:r>
          </a:p>
          <a:p>
            <a:r>
              <a:rPr lang="sk-SK" dirty="0" smtClean="0"/>
              <a:t>1. Tri holúbky (</a:t>
            </a:r>
            <a:r>
              <a:rPr lang="sk-SK" dirty="0" err="1" smtClean="0"/>
              <a:t>three</a:t>
            </a:r>
            <a:r>
              <a:rPr lang="sk-SK" dirty="0" smtClean="0"/>
              <a:t> </a:t>
            </a:r>
            <a:r>
              <a:rPr lang="sk-SK" dirty="0" err="1" smtClean="0"/>
              <a:t>pigeons</a:t>
            </a:r>
            <a:r>
              <a:rPr lang="sk-SK" dirty="0" smtClean="0"/>
              <a:t>)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523" y="487094"/>
            <a:ext cx="4451195" cy="596864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687" y="3019520"/>
            <a:ext cx="2429206" cy="343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5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289</TotalTime>
  <Words>644</Words>
  <Application>Microsoft Office PowerPoint</Application>
  <PresentationFormat>Širokouhlá</PresentationFormat>
  <Paragraphs>137</Paragraphs>
  <Slides>32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38" baseType="lpstr">
      <vt:lpstr>Microsoft JhengHei</vt:lpstr>
      <vt:lpstr>Arial</vt:lpstr>
      <vt:lpstr>Century Gothic</vt:lpstr>
      <vt:lpstr>Dubai</vt:lpstr>
      <vt:lpstr>Wingdings</vt:lpstr>
      <vt:lpstr>Savon</vt:lpstr>
      <vt:lpstr>lEGENDS</vt:lpstr>
      <vt:lpstr>What is a legend?</vt:lpstr>
      <vt:lpstr>TYPES OF LEGENDS:</vt:lpstr>
      <vt:lpstr>SLOVAK LEGENDS</vt:lpstr>
      <vt:lpstr>JURAJ JÁNOŠÍK-OUR FAVOURITE LEGEND</vt:lpstr>
      <vt:lpstr>Prezentácia programu PowerPoint</vt:lpstr>
      <vt:lpstr>Prezentácia programu PowerPoint</vt:lpstr>
      <vt:lpstr>Prezentácia programu PowerPoint</vt:lpstr>
      <vt:lpstr>Slovak fairytales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WHAT are Fables?</vt:lpstr>
      <vt:lpstr>Elements of Fables</vt:lpstr>
      <vt:lpstr>The most famous fabulists</vt:lpstr>
      <vt:lpstr>Greek fabulist- AESOP</vt:lpstr>
      <vt:lpstr>Prezentácia programu PowerPoint</vt:lpstr>
      <vt:lpstr>Slovak fabulist- Jonáš Záborský</vt:lpstr>
      <vt:lpstr>Jean de La Fontaine </vt:lpstr>
      <vt:lpstr>Mythology Jakub srogoň and Braňo Udič</vt:lpstr>
      <vt:lpstr>What is a myth?</vt:lpstr>
      <vt:lpstr>Types of myth</vt:lpstr>
      <vt:lpstr> Greek Mythology</vt:lpstr>
      <vt:lpstr>Here you can compare Gods from diffrent mythology</vt:lpstr>
      <vt:lpstr>Most famous mythology stories</vt:lpstr>
      <vt:lpstr>Mythology in our country</vt:lpstr>
      <vt:lpstr>Pavol Dobšinský  </vt:lpstr>
      <vt:lpstr>Eduard Krekovič Elena Mannová and Eva Krekovičová</vt:lpstr>
      <vt:lpstr>THANK YOU FOR YOUR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lEGENDS</dc:title>
  <dc:creator>Viktoria Kalavska</dc:creator>
  <cp:lastModifiedBy>Jakub Srogon</cp:lastModifiedBy>
  <cp:revision>33</cp:revision>
  <dcterms:created xsi:type="dcterms:W3CDTF">2019-01-23T09:06:37Z</dcterms:created>
  <dcterms:modified xsi:type="dcterms:W3CDTF">2019-03-14T10:08:37Z</dcterms:modified>
</cp:coreProperties>
</file>