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8"/>
  </p:notesMasterIdLst>
  <p:sldIdLst>
    <p:sldId id="260" r:id="rId2"/>
    <p:sldId id="257" r:id="rId3"/>
    <p:sldId id="258" r:id="rId4"/>
    <p:sldId id="259"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AF431-A04F-48D8-82AF-880D5CFB6206}" type="datetimeFigureOut">
              <a:rPr lang="sk-SK" smtClean="0"/>
              <a:t>13. 3. 2019</a:t>
            </a:fld>
            <a:endParaRPr lang="sk-SK"/>
          </a:p>
        </p:txBody>
      </p:sp>
      <p:sp>
        <p:nvSpPr>
          <p:cNvPr id="4" name="Zástupný symbol obrazu snímky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8904D-B5C6-4300-A31A-B5A654F6435D}" type="slidenum">
              <a:rPr lang="sk-SK" smtClean="0"/>
              <a:t>‹#›</a:t>
            </a:fld>
            <a:endParaRPr lang="sk-SK"/>
          </a:p>
        </p:txBody>
      </p:sp>
    </p:spTree>
    <p:extLst>
      <p:ext uri="{BB962C8B-B14F-4D97-AF65-F5344CB8AC3E}">
        <p14:creationId xmlns:p14="http://schemas.microsoft.com/office/powerpoint/2010/main" val="1524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k-SK" smtClean="0"/>
              <a:t>Upravte štýly predlohy textu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2763385"/>
      </p:ext>
    </p:extLst>
  </p:cSld>
  <p:clrMapOvr>
    <a:masterClrMapping/>
  </p:clrMapOvr>
  <p:transition spd="slow"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02701295"/>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k-SK" smtClean="0"/>
              <a:t>Upravte štýly predlohy textu</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1742630"/>
      </p:ext>
    </p:extLst>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k-SK" smtClean="0"/>
              <a:t>Upravte štýly predlohy textu</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k-SK" smtClean="0"/>
              <a:t>Upraviť štýly predlohy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10683583"/>
      </p:ext>
    </p:extLst>
  </p:cSld>
  <p:clrMapOvr>
    <a:masterClrMapping/>
  </p:clrMapOvr>
  <p:transition spd="slow" advClick="0"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4758347"/>
      </p:ext>
    </p:extLst>
  </p:cSld>
  <p:clrMapOvr>
    <a:masterClrMapping/>
  </p:clrMapOvr>
  <p:transition spd="slow" advClick="0"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k-SK" smtClean="0"/>
              <a:t>Upravte štýly predlohy textu</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8417021"/>
      </p:ext>
    </p:extLst>
  </p:cSld>
  <p:clrMapOvr>
    <a:masterClrMapping/>
  </p:clrMapOvr>
  <p:transition spd="slow"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k-SK" smtClean="0"/>
              <a:t>Upravte štýly predlohy textu</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3261696"/>
      </p:ext>
    </p:extLst>
  </p:cSld>
  <p:clrMapOvr>
    <a:masterClrMapping/>
  </p:clrMapOvr>
  <p:transition spd="slow" advClick="0" advTm="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nchorCtr="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3039893"/>
      </p:ext>
    </p:extLst>
  </p:cSld>
  <p:clrMapOvr>
    <a:masterClrMapping/>
  </p:clrMapOvr>
  <p:transition spd="slow" advClick="0" advTm="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k-SK" smtClean="0"/>
              <a:t>Upravte štýly predlohy textu</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495903"/>
      </p:ext>
    </p:extLst>
  </p:cSld>
  <p:clrMapOvr>
    <a:masterClrMapping/>
  </p:clrMapOvr>
  <p:transition spd="slow"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1000965"/>
      </p:ext>
    </p:extLst>
  </p:cSld>
  <p:clrMapOvr>
    <a:masterClrMapping/>
  </p:clrMapOvr>
  <p:transition spd="slow"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380804"/>
      </p:ext>
    </p:extLst>
  </p:cSld>
  <p:clrMapOvr>
    <a:masterClrMapping/>
  </p:clrMapOvr>
  <p:transition spd="slow"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01445"/>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8054521"/>
      </p:ext>
    </p:extLst>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460681"/>
      </p:ext>
    </p:extLst>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7465920"/>
      </p:ext>
    </p:extLst>
  </p:cSld>
  <p:clrMapOvr>
    <a:masterClrMapping/>
  </p:clrMapOvr>
  <p:transition spd="slow"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7" name="Date Placeholder 4"/>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814293"/>
      </p:ext>
    </p:extLst>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3/13/2019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4539968"/>
      </p:ext>
    </p:extLst>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k-SK" smtClean="0"/>
              <a:t>Upravte štýly predlohy textu</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530756"/>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ransition spd="slow" advClick="0" advTm="5000">
    <p:fade/>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Myth"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104503"/>
            <a:ext cx="8825658" cy="1474655"/>
          </a:xfrm>
        </p:spPr>
        <p:txBody>
          <a:bodyPr/>
          <a:lstStyle/>
          <a:p>
            <a:pPr algn="ctr"/>
            <a:r>
              <a:rPr lang="sk-SK" dirty="0" smtClean="0"/>
              <a:t>Myth</a:t>
            </a:r>
            <a:endParaRPr lang="sk-SK" dirty="0"/>
          </a:p>
        </p:txBody>
      </p:sp>
      <p:sp>
        <p:nvSpPr>
          <p:cNvPr id="3" name="Podnadpis 2"/>
          <p:cNvSpPr>
            <a:spLocks noGrp="1"/>
          </p:cNvSpPr>
          <p:nvPr>
            <p:ph type="subTitle" idx="1"/>
          </p:nvPr>
        </p:nvSpPr>
        <p:spPr/>
        <p:txBody>
          <a:bodyPr/>
          <a:lstStyle/>
          <a:p>
            <a:r>
              <a:rPr lang="sk-SK" dirty="0" smtClean="0"/>
              <a:t>Group 1: Jakub, Kristián, </a:t>
            </a:r>
            <a:r>
              <a:rPr lang="sk-SK" dirty="0" err="1" smtClean="0"/>
              <a:t>lívia</a:t>
            </a:r>
            <a:r>
              <a:rPr lang="sk-SK" dirty="0" smtClean="0"/>
              <a:t>, </a:t>
            </a:r>
            <a:r>
              <a:rPr lang="sk-SK" dirty="0" err="1" smtClean="0"/>
              <a:t>kLUKNAVA</a:t>
            </a:r>
            <a:endParaRPr lang="sk-SK" dirty="0"/>
          </a:p>
        </p:txBody>
      </p:sp>
      <p:pic>
        <p:nvPicPr>
          <p:cNvPr id="6" name="San Holo - We 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pic>
        <p:nvPicPr>
          <p:cNvPr id="7" name="San Holo - We Ri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9082672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2000"/>
                                        <p:tgtEl>
                                          <p:spTgt spid="3">
                                            <p:txEl>
                                              <p:pRg st="0" end="0"/>
                                            </p:txEl>
                                          </p:spTgt>
                                        </p:tgtEl>
                                      </p:cBhvr>
                                    </p:animEffect>
                                  </p:childTnLst>
                                </p:cTn>
                              </p:par>
                              <p:par>
                                <p:cTn id="24" presetID="1" presetClass="mediacall" presetSubtype="0" fill="hold" nodeType="withEffect">
                                  <p:stCondLst>
                                    <p:cond delay="0"/>
                                  </p:stCondLst>
                                  <p:childTnLst>
                                    <p:cmd type="call" cmd="playFrom(0.0)">
                                      <p:cBhvr>
                                        <p:cTn id="25"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6" repeatCount="indefinite" fill="hold" display="0">
                  <p:stCondLst>
                    <p:cond delay="indefinite"/>
                  </p:stCondLst>
                  <p:endCondLst>
                    <p:cond evt="onStopAudio" delay="0">
                      <p:tgtEl>
                        <p:sldTgt/>
                      </p:tgtEl>
                    </p:cond>
                  </p:endCondLst>
                </p:cTn>
                <p:tgtEl>
                  <p:spTgt spid="6"/>
                </p:tgtEl>
              </p:cMediaNode>
            </p:audio>
            <p:audio>
              <p:cMediaNode vol="80000" numSld="999" showWhenStopped="0">
                <p:cTn id="27" repeatCount="indefinite" fill="remove" display="0">
                  <p:stCondLst>
                    <p:cond delay="indefinite"/>
                  </p:stCondLst>
                  <p:endCondLst>
                    <p:cond evt="onStopAudio" delay="0">
                      <p:tgtEl>
                        <p:sldTgt/>
                      </p:tgtEl>
                    </p:cond>
                  </p:endCondLst>
                </p:cTn>
                <p:tgtEl>
                  <p:spTgt spid="7"/>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54953" y="167640"/>
            <a:ext cx="8825659" cy="1981200"/>
          </a:xfrm>
        </p:spPr>
        <p:txBody>
          <a:bodyPr/>
          <a:lstStyle/>
          <a:p>
            <a:pPr algn="ctr"/>
            <a:r>
              <a:rPr lang="sk-SK" dirty="0" err="1" smtClean="0"/>
              <a:t>What</a:t>
            </a:r>
            <a:r>
              <a:rPr lang="sk-SK" dirty="0" smtClean="0"/>
              <a:t> </a:t>
            </a:r>
            <a:r>
              <a:rPr lang="sk-SK" dirty="0" err="1" smtClean="0"/>
              <a:t>is</a:t>
            </a:r>
            <a:r>
              <a:rPr lang="sk-SK" dirty="0" smtClean="0"/>
              <a:t> </a:t>
            </a:r>
            <a:r>
              <a:rPr lang="sk-SK" dirty="0" err="1" smtClean="0"/>
              <a:t>it</a:t>
            </a:r>
            <a:endParaRPr lang="sk-SK" dirty="0"/>
          </a:p>
        </p:txBody>
      </p:sp>
      <p:sp>
        <p:nvSpPr>
          <p:cNvPr id="3" name="Zástupný objekt pre text 2"/>
          <p:cNvSpPr>
            <a:spLocks noGrp="1"/>
          </p:cNvSpPr>
          <p:nvPr>
            <p:ph type="body" sz="half" idx="2"/>
          </p:nvPr>
        </p:nvSpPr>
        <p:spPr>
          <a:xfrm>
            <a:off x="1154953" y="1920240"/>
            <a:ext cx="10353423" cy="3720737"/>
          </a:xfrm>
        </p:spPr>
        <p:txBody>
          <a:bodyPr>
            <a:normAutofit fontScale="92500" lnSpcReduction="20000"/>
          </a:bodyPr>
          <a:lstStyle/>
          <a:p>
            <a:endParaRPr lang="en-US" dirty="0"/>
          </a:p>
          <a:p>
            <a:r>
              <a:rPr lang="en-US" sz="3200" dirty="0"/>
              <a:t>A myth or a myth is an epic form in which a folk explanation is given about the phenomenon or thing that encourages man to think and is not obvious. Myths focus on an inner relationship with deities or "unknown." They reflect both individual and collective aspirations, needs and concerns</a:t>
            </a:r>
            <a:r>
              <a:rPr lang="en-US" sz="3200" dirty="0" smtClean="0"/>
              <a:t>. </a:t>
            </a:r>
            <a:r>
              <a:rPr lang="en-US" sz="3200" dirty="0"/>
              <a:t>A collection of myths (especially of a particular ethnic or nationality) is called mythology or mythology.</a:t>
            </a:r>
            <a:endParaRPr lang="sk-SK" sz="3200" dirty="0"/>
          </a:p>
        </p:txBody>
      </p:sp>
    </p:spTree>
    <p:extLst>
      <p:ext uri="{BB962C8B-B14F-4D97-AF65-F5344CB8AC3E}">
        <p14:creationId xmlns:p14="http://schemas.microsoft.com/office/powerpoint/2010/main" val="1662481880"/>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72520" y="0"/>
            <a:ext cx="8825659" cy="1981200"/>
          </a:xfrm>
        </p:spPr>
        <p:txBody>
          <a:bodyPr/>
          <a:lstStyle/>
          <a:p>
            <a:r>
              <a:rPr lang="en-US" dirty="0"/>
              <a:t/>
            </a:r>
            <a:br>
              <a:rPr lang="en-US" dirty="0"/>
            </a:br>
            <a:r>
              <a:rPr lang="en-US" dirty="0"/>
              <a:t>According to R. Scruton, the myth of faith is:</a:t>
            </a:r>
            <a:endParaRPr lang="sk-SK" dirty="0"/>
          </a:p>
        </p:txBody>
      </p:sp>
      <p:sp>
        <p:nvSpPr>
          <p:cNvPr id="3" name="Zástupný objekt pre text 2"/>
          <p:cNvSpPr>
            <a:spLocks noGrp="1"/>
          </p:cNvSpPr>
          <p:nvPr>
            <p:ph type="body" sz="half" idx="2"/>
          </p:nvPr>
        </p:nvSpPr>
        <p:spPr>
          <a:xfrm>
            <a:off x="0" y="2338250"/>
            <a:ext cx="12192000" cy="4676503"/>
          </a:xfrm>
        </p:spPr>
        <p:txBody>
          <a:bodyPr>
            <a:normAutofit/>
          </a:bodyPr>
          <a:lstStyle/>
          <a:p>
            <a:endParaRPr lang="en-US" dirty="0"/>
          </a:p>
          <a:p>
            <a:pPr marL="342900" indent="-342900">
              <a:buAutoNum type="arabicPeriod"/>
            </a:pPr>
            <a:r>
              <a:rPr lang="en-US" sz="2400" dirty="0" smtClean="0"/>
              <a:t>symbolic </a:t>
            </a:r>
            <a:r>
              <a:rPr lang="en-US" sz="2400" dirty="0"/>
              <a:t>meaning in the believer's emotional </a:t>
            </a:r>
            <a:r>
              <a:rPr lang="en-US" sz="2400" dirty="0" smtClean="0"/>
              <a:t>life</a:t>
            </a:r>
            <a:endParaRPr lang="sk-SK" sz="2400" dirty="0" smtClean="0"/>
          </a:p>
          <a:p>
            <a:pPr marL="342900" indent="-342900">
              <a:buAutoNum type="arabicPeriod"/>
            </a:pPr>
            <a:r>
              <a:rPr lang="en-US" sz="2400" dirty="0"/>
              <a:t>is based on the need to believe rather than on rational </a:t>
            </a:r>
            <a:r>
              <a:rPr lang="en-US" sz="2400" dirty="0" smtClean="0"/>
              <a:t>conviction</a:t>
            </a:r>
            <a:endParaRPr lang="sk-SK" sz="2400" dirty="0" smtClean="0"/>
          </a:p>
          <a:p>
            <a:pPr marL="342900" indent="-342900">
              <a:buAutoNum type="arabicPeriod"/>
            </a:pPr>
            <a:r>
              <a:rPr lang="en-US" sz="2400" dirty="0"/>
              <a:t>it is associated with stories that are received not only as historical facts (or can not be historically documented), but as illustrations or parables</a:t>
            </a:r>
            <a:r>
              <a:rPr lang="en-US" sz="2400" dirty="0" smtClean="0"/>
              <a:t>,</a:t>
            </a:r>
            <a:endParaRPr lang="sk-SK" sz="2400" dirty="0" smtClean="0"/>
          </a:p>
          <a:p>
            <a:pPr marL="342900" indent="-342900">
              <a:buAutoNum type="arabicPeriod"/>
            </a:pPr>
            <a:r>
              <a:rPr lang="en-US" sz="2400" dirty="0"/>
              <a:t>is endowed with "sacredness," which it can itself deliver to social relationships, institutions, and political arrangements that bind it together, thereby providing them with legitimacy</a:t>
            </a:r>
            <a:endParaRPr lang="sk-SK" sz="2400" dirty="0"/>
          </a:p>
        </p:txBody>
      </p:sp>
    </p:spTree>
    <p:extLst>
      <p:ext uri="{BB962C8B-B14F-4D97-AF65-F5344CB8AC3E}">
        <p14:creationId xmlns:p14="http://schemas.microsoft.com/office/powerpoint/2010/main" val="966663842"/>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par>
                          <p:cTn id="15" fill="hold">
                            <p:stCondLst>
                              <p:cond delay="3000"/>
                            </p:stCondLst>
                            <p:childTnLst>
                              <p:par>
                                <p:cTn id="16" presetID="21"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par>
                          <p:cTn id="19" fill="hold">
                            <p:stCondLst>
                              <p:cond delay="5000"/>
                            </p:stCondLst>
                            <p:childTnLst>
                              <p:par>
                                <p:cTn id="20" presetID="21" presetClass="entr" presetSubtype="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par>
                          <p:cTn id="23" fill="hold">
                            <p:stCondLst>
                              <p:cond delay="7000"/>
                            </p:stCondLst>
                            <p:childTnLst>
                              <p:par>
                                <p:cTn id="24" presetID="21" presetClass="entr" presetSubtype="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7388" y="0"/>
            <a:ext cx="8825659" cy="1981200"/>
          </a:xfrm>
        </p:spPr>
        <p:txBody>
          <a:bodyPr/>
          <a:lstStyle/>
          <a:p>
            <a:pPr algn="ctr"/>
            <a:r>
              <a:rPr lang="sk-SK" dirty="0" err="1" smtClean="0"/>
              <a:t>Semantics</a:t>
            </a:r>
            <a:endParaRPr lang="sk-SK" dirty="0"/>
          </a:p>
        </p:txBody>
      </p:sp>
      <p:sp>
        <p:nvSpPr>
          <p:cNvPr id="3" name="Zástupný objekt pre text 2"/>
          <p:cNvSpPr>
            <a:spLocks noGrp="1"/>
          </p:cNvSpPr>
          <p:nvPr>
            <p:ph type="body" sz="half" idx="2"/>
          </p:nvPr>
        </p:nvSpPr>
        <p:spPr>
          <a:xfrm>
            <a:off x="600892" y="1149531"/>
            <a:ext cx="10319658" cy="5329646"/>
          </a:xfrm>
        </p:spPr>
        <p:txBody>
          <a:bodyPr>
            <a:normAutofit/>
          </a:bodyPr>
          <a:lstStyle/>
          <a:p>
            <a:r>
              <a:rPr lang="en-US" sz="2800" dirty="0"/>
              <a:t>The myth often reflects not only reality, but at the same time, it outlines, as a rule, different, unrealistic possibilities of cases. The idea of the fact of the myth is based on the determination of the relationship between the world and one or more of the possibilities of deflation. The myth often connects different contexts to context, for example, it provides practices and rules in the field of family, society, economy, nature, geography, Myth interprets the different circuits accordingly</a:t>
            </a:r>
            <a:r>
              <a:rPr lang="en-US" sz="2800" dirty="0" smtClean="0"/>
              <a:t>.</a:t>
            </a:r>
            <a:endParaRPr lang="sk-SK" sz="2800" dirty="0" smtClean="0"/>
          </a:p>
          <a:p>
            <a:r>
              <a:rPr lang="sk-SK" sz="2800" dirty="0"/>
              <a:t>F</a:t>
            </a:r>
            <a:r>
              <a:rPr lang="sk-SK" sz="2800" dirty="0" smtClean="0"/>
              <a:t>or </a:t>
            </a:r>
            <a:r>
              <a:rPr lang="sk-SK" sz="2800" dirty="0"/>
              <a:t>more </a:t>
            </a:r>
            <a:r>
              <a:rPr lang="sk-SK" sz="2800" dirty="0" err="1"/>
              <a:t>information</a:t>
            </a:r>
            <a:r>
              <a:rPr lang="sk-SK" sz="2800" dirty="0"/>
              <a:t>: </a:t>
            </a:r>
            <a:r>
              <a:rPr lang="sk-SK" sz="2800" dirty="0">
                <a:hlinkClick r:id="rId2"/>
              </a:rPr>
              <a:t>myth</a:t>
            </a:r>
            <a:endParaRPr lang="sk-SK" sz="2800" dirty="0"/>
          </a:p>
        </p:txBody>
      </p:sp>
    </p:spTree>
    <p:extLst>
      <p:ext uri="{BB962C8B-B14F-4D97-AF65-F5344CB8AC3E}">
        <p14:creationId xmlns:p14="http://schemas.microsoft.com/office/powerpoint/2010/main" val="3385641508"/>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2361460" y="479394"/>
            <a:ext cx="6081204" cy="830997"/>
          </a:xfrm>
          <a:prstGeom prst="rect">
            <a:avLst/>
          </a:prstGeom>
          <a:noFill/>
        </p:spPr>
        <p:txBody>
          <a:bodyPr wrap="square" rtlCol="0">
            <a:spAutoFit/>
          </a:bodyPr>
          <a:lstStyle/>
          <a:p>
            <a:r>
              <a:rPr lang="sk-SK" sz="4800" dirty="0" smtClean="0"/>
              <a:t>Slovak </a:t>
            </a:r>
            <a:r>
              <a:rPr lang="sk-SK" sz="4800" dirty="0" err="1" smtClean="0"/>
              <a:t>myth</a:t>
            </a:r>
            <a:r>
              <a:rPr lang="sk-SK" sz="4800" dirty="0" err="1" smtClean="0"/>
              <a:t>s</a:t>
            </a:r>
            <a:r>
              <a:rPr lang="sk-SK" sz="4800" dirty="0" smtClean="0"/>
              <a:t> </a:t>
            </a:r>
            <a:endParaRPr lang="sk-SK" sz="4800" dirty="0"/>
          </a:p>
        </p:txBody>
      </p:sp>
      <p:sp>
        <p:nvSpPr>
          <p:cNvPr id="4" name="BlokTextu 3"/>
          <p:cNvSpPr txBox="1"/>
          <p:nvPr/>
        </p:nvSpPr>
        <p:spPr>
          <a:xfrm>
            <a:off x="461638" y="2183907"/>
            <a:ext cx="4012707" cy="369332"/>
          </a:xfrm>
          <a:prstGeom prst="rect">
            <a:avLst/>
          </a:prstGeom>
          <a:noFill/>
        </p:spPr>
        <p:txBody>
          <a:bodyPr wrap="square" rtlCol="0">
            <a:spAutoFit/>
          </a:bodyPr>
          <a:lstStyle/>
          <a:p>
            <a:r>
              <a:rPr lang="sk-SK" dirty="0" smtClean="0"/>
              <a:t>Vták ohnivák </a:t>
            </a:r>
            <a:endParaRPr lang="sk-SK" dirty="0"/>
          </a:p>
        </p:txBody>
      </p:sp>
      <p:pic>
        <p:nvPicPr>
          <p:cNvPr id="1026" name="Picture 2" descr="Výsledok vyhľadávania obrázkov pre dopyt slovenske myty vtak ohniv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577" y="1384917"/>
            <a:ext cx="1509389" cy="2154310"/>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319594" y="4960710"/>
            <a:ext cx="3231472" cy="369332"/>
          </a:xfrm>
          <a:prstGeom prst="rect">
            <a:avLst/>
          </a:prstGeom>
          <a:noFill/>
        </p:spPr>
        <p:txBody>
          <a:bodyPr wrap="square" rtlCol="0">
            <a:spAutoFit/>
          </a:bodyPr>
          <a:lstStyle/>
          <a:p>
            <a:r>
              <a:rPr lang="sk-SK" dirty="0" smtClean="0"/>
              <a:t>Baba </a:t>
            </a:r>
            <a:r>
              <a:rPr lang="sk-SK" dirty="0" err="1" smtClean="0"/>
              <a:t>Jaga</a:t>
            </a:r>
            <a:endParaRPr lang="sk-SK" dirty="0"/>
          </a:p>
        </p:txBody>
      </p:sp>
      <p:pic>
        <p:nvPicPr>
          <p:cNvPr id="1028" name="Picture 4" descr="Výsledok vyhľadávania obrázkov pre dopyt slovenske myty vtak ohniv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124" y="4105633"/>
            <a:ext cx="1622293" cy="2079486"/>
          </a:xfrm>
          <a:prstGeom prst="rect">
            <a:avLst/>
          </a:prstGeom>
          <a:noFill/>
          <a:extLst>
            <a:ext uri="{909E8E84-426E-40DD-AFC4-6F175D3DCCD1}">
              <a14:hiddenFill xmlns:a14="http://schemas.microsoft.com/office/drawing/2010/main">
                <a:solidFill>
                  <a:srgbClr val="FFFFFF"/>
                </a:solidFill>
              </a14:hiddenFill>
            </a:ext>
          </a:extLst>
        </p:spPr>
      </p:pic>
      <p:sp>
        <p:nvSpPr>
          <p:cNvPr id="6" name="BlokTextu 5"/>
          <p:cNvSpPr txBox="1"/>
          <p:nvPr/>
        </p:nvSpPr>
        <p:spPr>
          <a:xfrm>
            <a:off x="5575177" y="2092740"/>
            <a:ext cx="3320248" cy="369332"/>
          </a:xfrm>
          <a:prstGeom prst="rect">
            <a:avLst/>
          </a:prstGeom>
          <a:noFill/>
        </p:spPr>
        <p:txBody>
          <a:bodyPr wrap="square" rtlCol="0">
            <a:spAutoFit/>
          </a:bodyPr>
          <a:lstStyle/>
          <a:p>
            <a:r>
              <a:rPr lang="sk-SK" dirty="0" smtClean="0"/>
              <a:t>Jánošík</a:t>
            </a:r>
            <a:endParaRPr lang="sk-SK" dirty="0"/>
          </a:p>
        </p:txBody>
      </p:sp>
      <p:pic>
        <p:nvPicPr>
          <p:cNvPr id="1030" name="Picture 6" descr="Výsledok vyhľadávania obrázkov pre dopyt slovenske myty janoš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301" y="1310040"/>
            <a:ext cx="1457756" cy="2215180"/>
          </a:xfrm>
          <a:prstGeom prst="rect">
            <a:avLst/>
          </a:prstGeom>
          <a:noFill/>
          <a:extLst>
            <a:ext uri="{909E8E84-426E-40DD-AFC4-6F175D3DCCD1}">
              <a14:hiddenFill xmlns:a14="http://schemas.microsoft.com/office/drawing/2010/main">
                <a:solidFill>
                  <a:srgbClr val="FFFFFF"/>
                </a:solidFill>
              </a14:hiddenFill>
            </a:ext>
          </a:extLst>
        </p:spPr>
      </p:pic>
      <p:sp>
        <p:nvSpPr>
          <p:cNvPr id="7" name="BlokTextu 6"/>
          <p:cNvSpPr txBox="1"/>
          <p:nvPr/>
        </p:nvSpPr>
        <p:spPr>
          <a:xfrm>
            <a:off x="5611596" y="4871934"/>
            <a:ext cx="2352583" cy="369332"/>
          </a:xfrm>
          <a:prstGeom prst="rect">
            <a:avLst/>
          </a:prstGeom>
          <a:noFill/>
        </p:spPr>
        <p:txBody>
          <a:bodyPr wrap="square" rtlCol="0">
            <a:spAutoFit/>
          </a:bodyPr>
          <a:lstStyle/>
          <a:p>
            <a:r>
              <a:rPr lang="sk-SK" dirty="0" smtClean="0"/>
              <a:t>Svätopluk</a:t>
            </a:r>
            <a:endParaRPr lang="sk-SK" dirty="0"/>
          </a:p>
        </p:txBody>
      </p:sp>
      <p:pic>
        <p:nvPicPr>
          <p:cNvPr id="1032" name="Picture 8" descr="Výsledok vyhľadávania obrázkov pre dopyt slovenske myty svätopl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300" y="4205553"/>
            <a:ext cx="2065651" cy="15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51688"/>
      </p:ext>
    </p:extLst>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2000" fill="hold"/>
                                        <p:tgtEl>
                                          <p:spTgt spid="1026"/>
                                        </p:tgtEl>
                                        <p:attrNameLst>
                                          <p:attrName>ppt_x</p:attrName>
                                        </p:attrNameLst>
                                      </p:cBhvr>
                                      <p:tavLst>
                                        <p:tav tm="0">
                                          <p:val>
                                            <p:strVal val="#ppt_x"/>
                                          </p:val>
                                        </p:tav>
                                        <p:tav tm="100000">
                                          <p:val>
                                            <p:strVal val="#ppt_x"/>
                                          </p:val>
                                        </p:tav>
                                      </p:tavLst>
                                    </p:anim>
                                    <p:anim calcmode="lin" valueType="num">
                                      <p:cBhvr additive="base">
                                        <p:cTn id="16" dur="2000" fill="hold"/>
                                        <p:tgtEl>
                                          <p:spTgt spid="1026"/>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6"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childTnLst>
                          </p:cTn>
                        </p:par>
                        <p:par>
                          <p:cTn id="24" fill="hold">
                            <p:stCondLst>
                              <p:cond delay="600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par>
                                <p:cTn id="28" presetID="21" presetClass="entr" presetSubtype="1"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wheel(1)">
                                      <p:cBhvr>
                                        <p:cTn id="30" dur="2000"/>
                                        <p:tgtEl>
                                          <p:spTgt spid="1030"/>
                                        </p:tgtEl>
                                      </p:cBhvr>
                                    </p:animEffect>
                                  </p:childTnLst>
                                </p:cTn>
                              </p:par>
                            </p:childTnLst>
                          </p:cTn>
                        </p:par>
                        <p:par>
                          <p:cTn id="31" fill="hold">
                            <p:stCondLst>
                              <p:cond delay="8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fade">
                                      <p:cBhvr>
                                        <p:cTn id="37"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smtClean="0"/>
              <a:t>Poseidon</a:t>
            </a:r>
            <a:r>
              <a:rPr lang="sk-SK" dirty="0" smtClean="0"/>
              <a:t> </a:t>
            </a:r>
            <a:endParaRPr lang="sk-SK" dirty="0"/>
          </a:p>
        </p:txBody>
      </p:sp>
      <p:sp>
        <p:nvSpPr>
          <p:cNvPr id="4" name="Obdĺžnik 3"/>
          <p:cNvSpPr/>
          <p:nvPr/>
        </p:nvSpPr>
        <p:spPr>
          <a:xfrm>
            <a:off x="1175657" y="1853248"/>
            <a:ext cx="6096000" cy="369332"/>
          </a:xfrm>
          <a:prstGeom prst="rect">
            <a:avLst/>
          </a:prstGeom>
        </p:spPr>
        <p:txBody>
          <a:bodyPr>
            <a:spAutoFit/>
          </a:bodyPr>
          <a:lstStyle/>
          <a:p>
            <a:endParaRPr lang="sk-SK" dirty="0"/>
          </a:p>
        </p:txBody>
      </p:sp>
      <p:sp>
        <p:nvSpPr>
          <p:cNvPr id="9" name="Obdĺžnik 8"/>
          <p:cNvSpPr/>
          <p:nvPr/>
        </p:nvSpPr>
        <p:spPr>
          <a:xfrm>
            <a:off x="1175657" y="1914950"/>
            <a:ext cx="6096000" cy="3416320"/>
          </a:xfrm>
          <a:prstGeom prst="rect">
            <a:avLst/>
          </a:prstGeom>
        </p:spPr>
        <p:txBody>
          <a:bodyPr>
            <a:spAutoFit/>
          </a:bodyPr>
          <a:lstStyle/>
          <a:p>
            <a:r>
              <a:rPr lang="en-US" dirty="0"/>
              <a:t>Poseidon was god of the sea, son of Kronos and Rhea. He became the ruler of the sea when the universe was divided after the Titans fell. Poseidon was badly tempered, and when he was angry, he caused an earthquake. He could even upset Rid, the ruler of the underworld. Poseidon was most often portrayed by his trident and sometimes by horse (sometimes claimed to be the horse's creator).</a:t>
            </a:r>
          </a:p>
          <a:p>
            <a:endParaRPr lang="en-US" dirty="0"/>
          </a:p>
          <a:p>
            <a:r>
              <a:rPr lang="en-US" dirty="0"/>
              <a:t>Natural disasters still leave us flummoxed. How can we explain the earthquake in ancient times? The angry god that shook the earth is one of the ways.</a:t>
            </a:r>
            <a:endParaRPr lang="sk-SK" dirty="0"/>
          </a:p>
        </p:txBody>
      </p:sp>
      <p:pic>
        <p:nvPicPr>
          <p:cNvPr id="10" name="Obrázok 9"/>
          <p:cNvPicPr>
            <a:picLocks noChangeAspect="1"/>
          </p:cNvPicPr>
          <p:nvPr/>
        </p:nvPicPr>
        <p:blipFill>
          <a:blip r:embed="rId2"/>
          <a:stretch>
            <a:fillRect/>
          </a:stretch>
        </p:blipFill>
        <p:spPr>
          <a:xfrm>
            <a:off x="7709409" y="670423"/>
            <a:ext cx="2220280" cy="2734982"/>
          </a:xfrm>
          <a:prstGeom prst="rect">
            <a:avLst/>
          </a:prstGeom>
        </p:spPr>
      </p:pic>
      <p:pic>
        <p:nvPicPr>
          <p:cNvPr id="11" name="Obrázok 10"/>
          <p:cNvPicPr>
            <a:picLocks noChangeAspect="1"/>
          </p:cNvPicPr>
          <p:nvPr/>
        </p:nvPicPr>
        <p:blipFill>
          <a:blip r:embed="rId3"/>
          <a:stretch>
            <a:fillRect/>
          </a:stretch>
        </p:blipFill>
        <p:spPr>
          <a:xfrm>
            <a:off x="7709409" y="3743904"/>
            <a:ext cx="2163219" cy="2352095"/>
          </a:xfrm>
          <a:prstGeom prst="rect">
            <a:avLst/>
          </a:prstGeom>
        </p:spPr>
      </p:pic>
    </p:spTree>
    <p:extLst>
      <p:ext uri="{BB962C8B-B14F-4D97-AF65-F5344CB8AC3E}">
        <p14:creationId xmlns:p14="http://schemas.microsoft.com/office/powerpoint/2010/main" val="2760205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ppt_x</p:attrName>
                                        </p:attrNameLst>
                                      </p:cBhvr>
                                      <p:tavLst>
                                        <p:tav tm="0">
                                          <p:val>
                                            <p:strVal val="#ppt_x"/>
                                          </p:val>
                                        </p:tav>
                                        <p:tav tm="100000">
                                          <p:val>
                                            <p:strVal val="#ppt_x"/>
                                          </p:val>
                                        </p:tav>
                                      </p:tavLst>
                                    </p:anim>
                                    <p:anim calcmode="lin" valueType="num">
                                      <p:cBhvr>
                                        <p:cTn id="15" dur="2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childTnLst>
                          </p:cTn>
                        </p:par>
                        <p:par>
                          <p:cTn id="20" fill="hold">
                            <p:stCondLst>
                              <p:cond delay="5000"/>
                            </p:stCondLst>
                            <p:childTnLst>
                              <p:par>
                                <p:cTn id="21" presetID="6"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ón">
  <a:themeElements>
    <a:clrScheme name="Zelená">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ó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ó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160</TotalTime>
  <Words>383</Words>
  <Application>Microsoft Office PowerPoint</Application>
  <PresentationFormat>Širokouhlá</PresentationFormat>
  <Paragraphs>23</Paragraphs>
  <Slides>6</Slides>
  <Notes>0</Notes>
  <HiddenSlides>0</HiddenSlides>
  <MMClips>2</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6</vt:i4>
      </vt:variant>
    </vt:vector>
  </HeadingPairs>
  <TitlesOfParts>
    <vt:vector size="11" baseType="lpstr">
      <vt:lpstr>Arial</vt:lpstr>
      <vt:lpstr>Calibri</vt:lpstr>
      <vt:lpstr>Century Gothic</vt:lpstr>
      <vt:lpstr>Wingdings 3</vt:lpstr>
      <vt:lpstr>Ión</vt:lpstr>
      <vt:lpstr>Myth</vt:lpstr>
      <vt:lpstr>What is it</vt:lpstr>
      <vt:lpstr> According to R. Scruton, the myth of faith is:</vt:lpstr>
      <vt:lpstr>Semantics</vt:lpstr>
      <vt:lpstr>Prezentácia programu PowerPoint</vt:lpstr>
      <vt:lpstr>Poseidon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dc:title>
  <dc:creator>Kristián Lisý</dc:creator>
  <cp:lastModifiedBy>Používateľ systému Windows</cp:lastModifiedBy>
  <cp:revision>17</cp:revision>
  <dcterms:created xsi:type="dcterms:W3CDTF">2019-02-28T18:25:17Z</dcterms:created>
  <dcterms:modified xsi:type="dcterms:W3CDTF">2019-03-13T11:10:36Z</dcterms:modified>
</cp:coreProperties>
</file>