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6" r:id="rId4"/>
    <p:sldId id="262" r:id="rId5"/>
    <p:sldId id="265" r:id="rId6"/>
    <p:sldId id="257" r:id="rId7"/>
    <p:sldId id="259" r:id="rId8"/>
    <p:sldId id="260" r:id="rId9"/>
    <p:sldId id="261" r:id="rId10"/>
    <p:sldId id="263" r:id="rId11"/>
    <p:sldId id="264" r:id="rId12"/>
    <p:sldId id="267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3E9EA-9746-407B-AAF0-98B9783E92B7}" type="datetimeFigureOut">
              <a:rPr lang="cs-CZ" smtClean="0"/>
              <a:t>20. 1. 2016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0C520-D60C-4AEC-A1BF-790DC7967F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258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0C520-D60C-4AEC-A1BF-790DC7967F6A}" type="slidenum">
              <a:rPr lang="cs-CZ" smtClean="0"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20. 1. 2016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8.gif"/><Relationship Id="rId4" Type="http://schemas.openxmlformats.org/officeDocument/2006/relationships/image" Target="../media/image13.jpeg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ldplay - A Sky Full of Stars [320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59015" y="1806284"/>
            <a:ext cx="609600" cy="6096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38120" y="55418"/>
            <a:ext cx="8208912" cy="1569660"/>
          </a:xfrm>
          <a:prstGeom prst="rect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Nasza</a:t>
            </a:r>
            <a:r>
              <a:rPr lang="cs-CZ" sz="9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cs-CZ" sz="9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szkoła</a:t>
            </a:r>
            <a:endParaRPr lang="cs-CZ" sz="9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5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1026" name="Picture 2" descr="U:\Zdjecia szkoły\SPJa-586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2623263"/>
            <a:ext cx="4864890" cy="32432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39281" y="1680450"/>
            <a:ext cx="8208912" cy="769441"/>
          </a:xfrm>
          <a:prstGeom prst="rect">
            <a:avLst/>
          </a:prstGeom>
          <a:noFill/>
          <a:ln w="1905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Tradycja</a:t>
            </a:r>
            <a:r>
              <a:rPr lang="cs-CZ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cs-CZ" sz="4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wsp</a:t>
            </a:r>
            <a:r>
              <a:rPr lang="cs-CZ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ółczesność</a:t>
            </a:r>
            <a:endParaRPr lang="cs-CZ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5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-13855" y="5922304"/>
            <a:ext cx="9144000" cy="830997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Polska </a:t>
            </a:r>
            <a:r>
              <a:rPr lang="cs-CZ" sz="2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Szko</a:t>
            </a:r>
            <a:r>
              <a:rPr lang="pl-PL" sz="2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ła Podstawowa im.Henryka Sienkiewicza w Jabłonkowie </a:t>
            </a:r>
            <a:endParaRPr lang="cs-CZ" sz="2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5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7" name="Picture 3" descr="U:\klasa_7\Klasa 7 Grupa 1\Maciej_Sławiński\Obrazki z Internetu\PZS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81" y="2601424"/>
            <a:ext cx="2346840" cy="27979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5850623" y="5399406"/>
            <a:ext cx="2513192" cy="46166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Oto </a:t>
            </a:r>
            <a:r>
              <a:rPr lang="cs-CZ" sz="2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nasze</a:t>
            </a:r>
            <a:r>
              <a:rPr lang="cs-CZ" sz="2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 logo</a:t>
            </a:r>
            <a:endParaRPr lang="cs-CZ" sz="2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5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7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0">
        <p14:pan dir="u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" fill="hold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" fill="hold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1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1"/>
                            </p:stCondLst>
                            <p:childTnLst>
                              <p:par>
                                <p:cTn id="2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" fill="hold">
                                          <p:stCondLst>
                                            <p:cond delay="1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44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2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2"/>
                            </p:stCondLst>
                            <p:childTnLst>
                              <p:par>
                                <p:cTn id="3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14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" fill="hold">
                                          <p:stCondLst>
                                            <p:cond delay="44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396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0" grpId="0"/>
      <p:bldP spid="10" grpId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itchFamily="34" charset="-18"/>
              </a:rPr>
              <a:t>HITBOX</a:t>
            </a:r>
            <a:endParaRPr lang="cs-CZ" sz="9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itchFamily="34" charset="-18"/>
            </a:endParaRPr>
          </a:p>
        </p:txBody>
      </p:sp>
      <p:pic>
        <p:nvPicPr>
          <p:cNvPr id="20482" name="Picture 2" descr="http://www.pzsjablunkov.cz/content/other/galery/2009_11/31250-Ja-2009-66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571612"/>
            <a:ext cx="7358114" cy="49005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http://staff.kfupm.edu.sa/ITC/azhar/images/chick_danc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98" y="4953388"/>
            <a:ext cx="162877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imgur.com/0Cqvee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94764"/>
            <a:ext cx="2597274" cy="31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edia.giphy.com/gifmastree/img/ornaments/giphy-3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85" y="3851474"/>
            <a:ext cx="2557079" cy="265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23000">
        <p14:pan dir="u"/>
      </p:transition>
    </mc:Choice>
    <mc:Fallback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714356"/>
            <a:ext cx="914400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Dziękujemy</a:t>
            </a:r>
            <a:r>
              <a:rPr lang="cs-CZ" sz="9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za </a:t>
            </a:r>
            <a:r>
              <a:rPr lang="cs-CZ" sz="9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uwagę</a:t>
            </a:r>
            <a:r>
              <a:rPr lang="cs-CZ" sz="9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!!</a:t>
            </a:r>
          </a:p>
          <a:p>
            <a:pPr algn="ctr"/>
            <a:endParaRPr lang="cs-CZ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Obrázek 5" descr="e8nZ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637546"/>
            <a:ext cx="2678159" cy="2641472"/>
          </a:xfrm>
          <a:prstGeom prst="rect">
            <a:avLst/>
          </a:prstGeom>
        </p:spPr>
      </p:pic>
      <p:pic>
        <p:nvPicPr>
          <p:cNvPr id="7" name="Obrázek 6" descr="e8nZ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52120" y="3672042"/>
            <a:ext cx="2678159" cy="2641472"/>
          </a:xfrm>
          <a:prstGeom prst="rect">
            <a:avLst/>
          </a:prstGeom>
        </p:spPr>
      </p:pic>
      <p:pic>
        <p:nvPicPr>
          <p:cNvPr id="1029" name="Picture 5" descr="http://www.minionland.com/wp-content/uploads/2015/10/minion-stuart-dance-gif-1445349814n84g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77" y="3434281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8000">
        <p14:pan dir="u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86916"/>
            <a:ext cx="9144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 </a:t>
            </a:r>
            <a:r>
              <a:rPr lang="cs-CZ" sz="1400" dirty="0" err="1"/>
              <a:t>Dzień</a:t>
            </a:r>
            <a:r>
              <a:rPr lang="cs-CZ" sz="1400" dirty="0"/>
              <a:t> dobry. </a:t>
            </a:r>
            <a:r>
              <a:rPr lang="cs-CZ" sz="1400" dirty="0" err="1"/>
              <a:t>Witam</a:t>
            </a:r>
            <a:r>
              <a:rPr lang="cs-CZ" sz="1400" dirty="0"/>
              <a:t> </a:t>
            </a:r>
            <a:r>
              <a:rPr lang="cs-CZ" sz="1400" dirty="0" err="1"/>
              <a:t>was</a:t>
            </a:r>
            <a:r>
              <a:rPr lang="cs-CZ" sz="1400" dirty="0"/>
              <a:t> u </a:t>
            </a:r>
            <a:r>
              <a:rPr lang="cs-CZ" sz="1400" dirty="0" err="1"/>
              <a:t>prezentacji</a:t>
            </a:r>
            <a:r>
              <a:rPr lang="cs-CZ" sz="1400" dirty="0"/>
              <a:t> o </a:t>
            </a:r>
            <a:r>
              <a:rPr lang="cs-CZ" sz="1400" dirty="0" err="1"/>
              <a:t>naszej</a:t>
            </a:r>
            <a:r>
              <a:rPr lang="cs-CZ" sz="1400" dirty="0"/>
              <a:t> </a:t>
            </a:r>
            <a:r>
              <a:rPr lang="cs-CZ" sz="1400" dirty="0" err="1"/>
              <a:t>szkole.Moja</a:t>
            </a:r>
            <a:r>
              <a:rPr lang="cs-CZ" sz="1400" dirty="0"/>
              <a:t> </a:t>
            </a:r>
            <a:r>
              <a:rPr lang="cs-CZ" sz="1400" dirty="0" err="1"/>
              <a:t>szkoła</a:t>
            </a:r>
            <a:r>
              <a:rPr lang="cs-CZ" sz="1400" dirty="0"/>
              <a:t> </a:t>
            </a:r>
            <a:r>
              <a:rPr lang="cs-CZ" sz="1400" dirty="0" err="1"/>
              <a:t>występuje</a:t>
            </a:r>
            <a:r>
              <a:rPr lang="cs-CZ" sz="1400" dirty="0"/>
              <a:t> jako </a:t>
            </a:r>
            <a:r>
              <a:rPr lang="cs-CZ" sz="1400" dirty="0" err="1"/>
              <a:t>Szkoła</a:t>
            </a:r>
            <a:r>
              <a:rPr lang="cs-CZ" sz="1400" dirty="0"/>
              <a:t> </a:t>
            </a:r>
            <a:r>
              <a:rPr lang="cs-CZ" sz="1400" dirty="0" err="1"/>
              <a:t>podstawowa</a:t>
            </a:r>
            <a:r>
              <a:rPr lang="cs-CZ" sz="1400" dirty="0"/>
              <a:t> </a:t>
            </a:r>
            <a:r>
              <a:rPr lang="cs-CZ" sz="1400" dirty="0" err="1" smtClean="0"/>
              <a:t>imienia</a:t>
            </a:r>
            <a:r>
              <a:rPr lang="cs-CZ" sz="1400" dirty="0" smtClean="0"/>
              <a:t> Henryka </a:t>
            </a:r>
            <a:r>
              <a:rPr lang="cs-CZ" sz="1400" dirty="0" err="1"/>
              <a:t>Sienkiewicza</a:t>
            </a:r>
            <a:r>
              <a:rPr lang="cs-CZ" sz="1400" dirty="0"/>
              <a:t> z </a:t>
            </a:r>
            <a:r>
              <a:rPr lang="cs-CZ" sz="1400" dirty="0" err="1"/>
              <a:t>Polskim</a:t>
            </a:r>
            <a:r>
              <a:rPr lang="cs-CZ" sz="1400" dirty="0"/>
              <a:t> </a:t>
            </a:r>
            <a:r>
              <a:rPr lang="cs-CZ" sz="1400" dirty="0" err="1"/>
              <a:t>językiem</a:t>
            </a:r>
            <a:r>
              <a:rPr lang="cs-CZ" sz="1400" dirty="0"/>
              <a:t> </a:t>
            </a:r>
            <a:r>
              <a:rPr lang="cs-CZ" sz="1400" dirty="0" err="1"/>
              <a:t>nauczania</a:t>
            </a:r>
            <a:r>
              <a:rPr lang="cs-CZ" sz="1400" dirty="0"/>
              <a:t> w </a:t>
            </a:r>
            <a:r>
              <a:rPr lang="cs-CZ" sz="1400" dirty="0" err="1"/>
              <a:t>Jabłonkowie.Naszym</a:t>
            </a:r>
            <a:r>
              <a:rPr lang="cs-CZ" sz="1400" dirty="0"/>
              <a:t> mottem jest : </a:t>
            </a:r>
            <a:r>
              <a:rPr lang="cs-CZ" sz="1400" dirty="0" err="1"/>
              <a:t>Tradycja</a:t>
            </a:r>
            <a:r>
              <a:rPr lang="cs-CZ" sz="1400" dirty="0"/>
              <a:t> i </a:t>
            </a:r>
            <a:r>
              <a:rPr lang="cs-CZ" sz="1400" dirty="0" err="1"/>
              <a:t>współczesność</a:t>
            </a:r>
            <a:r>
              <a:rPr lang="cs-CZ" sz="1400" dirty="0"/>
              <a:t>. A </a:t>
            </a:r>
            <a:r>
              <a:rPr lang="cs-CZ" sz="1400" dirty="0" err="1"/>
              <a:t>oto</a:t>
            </a:r>
            <a:r>
              <a:rPr lang="cs-CZ" sz="1400" dirty="0"/>
              <a:t> </a:t>
            </a:r>
            <a:r>
              <a:rPr lang="cs-CZ" sz="1400" dirty="0" err="1"/>
              <a:t>nasze</a:t>
            </a:r>
            <a:r>
              <a:rPr lang="cs-CZ" sz="1400" dirty="0"/>
              <a:t> logo :D</a:t>
            </a:r>
          </a:p>
          <a:p>
            <a:r>
              <a:rPr lang="cs-CZ" sz="1400" dirty="0"/>
              <a:t>2.Oto </a:t>
            </a:r>
            <a:r>
              <a:rPr lang="cs-CZ" sz="1400" dirty="0" err="1"/>
              <a:t>nasza</a:t>
            </a:r>
            <a:r>
              <a:rPr lang="cs-CZ" sz="1400" dirty="0"/>
              <a:t> </a:t>
            </a:r>
            <a:r>
              <a:rPr lang="cs-CZ" sz="1400" dirty="0" err="1"/>
              <a:t>szkoła</a:t>
            </a:r>
            <a:r>
              <a:rPr lang="cs-CZ" sz="1400" dirty="0"/>
              <a:t> z troch</a:t>
            </a:r>
            <a:r>
              <a:rPr lang="pl-PL" sz="1400" dirty="0"/>
              <a:t>ę innej perspektywy. Oto hol z cytytem Jana Pyszka : Cała słoneczna, od prycy ludzkich rąk i gorących dłoni od dziecięcych zórz i beskidskich groni, nasza szkoła... Tu fotografia z tyłu od boiska. Tu wejście gł</a:t>
            </a:r>
            <a:r>
              <a:rPr lang="cs-CZ" sz="1400" dirty="0"/>
              <a:t>ó</a:t>
            </a:r>
            <a:r>
              <a:rPr lang="pl-PL" sz="1400" dirty="0"/>
              <a:t>wne, kt</a:t>
            </a:r>
            <a:r>
              <a:rPr lang="cs-CZ" sz="1400" dirty="0" err="1"/>
              <a:t>óre</a:t>
            </a:r>
            <a:r>
              <a:rPr lang="pl-PL" sz="1400" dirty="0"/>
              <a:t>prowadzi do holu. A tu chyba najbardziej frekfentowane miejsce w naszej szkole – gł</a:t>
            </a:r>
            <a:r>
              <a:rPr lang="cs-CZ" sz="1400" dirty="0" err="1"/>
              <a:t>ówna</a:t>
            </a:r>
            <a:r>
              <a:rPr lang="cs-CZ" sz="1400" dirty="0"/>
              <a:t> klatka </a:t>
            </a:r>
            <a:r>
              <a:rPr lang="cs-CZ" sz="1400" dirty="0" err="1"/>
              <a:t>schodowa</a:t>
            </a:r>
            <a:r>
              <a:rPr lang="pl-PL" sz="1400" dirty="0"/>
              <a:t>.</a:t>
            </a:r>
            <a:endParaRPr lang="cs-CZ" sz="1400" dirty="0"/>
          </a:p>
          <a:p>
            <a:r>
              <a:rPr lang="pl-PL" sz="1400" dirty="0"/>
              <a:t>3.Teraz krótko o naszym patronie. Był jednym z sześciorga dzieci (cztery siostry i brat)Jego rodzicami byli Józef Sienkiewicz (1813–1896) i Stefania Sienkiewicz z domu Cieciszowska (1820–1873)Urodził się we wsi Wola Okrzejska </a:t>
            </a:r>
            <a:r>
              <a:rPr lang="cs-CZ" sz="1400" dirty="0"/>
              <a:t>5 </a:t>
            </a:r>
            <a:r>
              <a:rPr lang="cs-CZ" sz="1400" dirty="0" err="1"/>
              <a:t>maja</a:t>
            </a:r>
            <a:r>
              <a:rPr lang="cs-CZ" sz="1400" dirty="0"/>
              <a:t> 1846</a:t>
            </a:r>
            <a:r>
              <a:rPr lang="pl-PL" sz="1400" dirty="0"/>
              <a:t>Rodzina z czasem przeniosła się do Grotek, potem do Wygnanowa, Potkanny koło Przytyka, następnie do Grabowców i Wężyczyna, by ostatecznie od roku 1861 zamieszkać w Warszawie.W 1858 roku Sienkiewicz rozpoczął naukę w gimnazjum w WarszawieW tamtym czasie będąc w szkole w roku 1864 zdobył swą pierwszą nagrodę za wypracowanie Mowa Żółkiewskiego do wojska pod Cecorą. W szkole nie uzyskiwał jednak wysokich not, najlepiej szły mu przedmioty humanistyczne.Zgodnie z wolą rodziców zdał na wydział lekarski do Szkoły Głównej Warszawskiej, jednak zrezygnował z medycyny i podjął studia prawniczePrawdopodobnie w tym czasie napisał swoją pierwszą (niepublikowaną) powieść – OfiaraW lutym 1876 r. wraz z Heleną Modrzejewską i grupą znajomych wybrał się w podróż do USA.</a:t>
            </a:r>
            <a:endParaRPr lang="cs-CZ" sz="1400" dirty="0"/>
          </a:p>
          <a:p>
            <a:r>
              <a:rPr lang="pl-PL" sz="1400" dirty="0"/>
              <a:t>4.Oto następne klasy naszej szkoły, bo mamy ich wiele. Aula, w której obchodzą się uroczyste zagajenia, zakończenia, i apele. Nasza sala gimnastyczna, tutaj jedna z klas pierwszego stopnia, i jedna z wielu tablic interaktywnych w naszej szkole. Mamy też dobrze wyposażoną klasopracownię komputerową.</a:t>
            </a:r>
            <a:endParaRPr lang="cs-CZ" sz="1400" dirty="0"/>
          </a:p>
          <a:p>
            <a:r>
              <a:rPr lang="pl-PL" sz="1400" dirty="0"/>
              <a:t>5.Tu grupowe zdjęcie naszych uczniów. Nasza skoła liczy ich ponad 230.</a:t>
            </a:r>
            <a:endParaRPr lang="cs-CZ" sz="1400" dirty="0"/>
          </a:p>
          <a:p>
            <a:r>
              <a:rPr lang="pl-PL" sz="1400" dirty="0"/>
              <a:t>6.Tak </a:t>
            </a:r>
            <a:r>
              <a:rPr lang="cs-CZ" sz="1400" dirty="0"/>
              <a:t>! Mamy</a:t>
            </a:r>
            <a:r>
              <a:rPr lang="pl-PL" sz="1400" dirty="0"/>
              <a:t> także nauczycieli, a konkretnie 27. Tu nasza pani dyrektor - p. Urszula Czudek, pani wicedyrektor - p. Michaela Puczok, a tutaj naprzykład nasz wychowawca klasowy – p. Jan Gomola.</a:t>
            </a:r>
            <a:endParaRPr lang="cs-CZ" sz="1400" dirty="0"/>
          </a:p>
          <a:p>
            <a:r>
              <a:rPr lang="pl-PL" sz="1400" dirty="0"/>
              <a:t>7.A teraz, tajęcia pozalekcyjne</a:t>
            </a:r>
            <a:r>
              <a:rPr lang="cs-CZ" sz="1400" dirty="0"/>
              <a:t>!</a:t>
            </a:r>
            <a:r>
              <a:rPr lang="pl-PL" sz="1400" dirty="0"/>
              <a:t> Naprzykład kołko ceramiki, gdie zainteresowani uczniowie robią różne wyroby z gliny i cyramiki. Jak na przykład ten oto piękny betlejemek.</a:t>
            </a:r>
            <a:endParaRPr lang="cs-CZ" sz="1400" dirty="0"/>
          </a:p>
          <a:p>
            <a:r>
              <a:rPr lang="pl-PL" sz="1400" dirty="0"/>
              <a:t>8.Następnym zajęciem pozalekcyjnym to kółko plastyczne ART. Uczestniczący w tym kółku naprzykład pomalowali pomieszczenie w którym gramy pinkpong w piękne kolorowe ornamenty. A tu robią coś z przyrodniczych materiałów.</a:t>
            </a:r>
            <a:endParaRPr lang="cs-CZ" sz="1400" dirty="0"/>
          </a:p>
          <a:p>
            <a:r>
              <a:rPr lang="pl-PL" sz="1400" dirty="0"/>
              <a:t>9.Tym samy mymy chór szkolny : Jabłoneczka. Gdze uczęszczają utalentowani głosowo uczniowie. Jest on podzielony na : Małą Jabłoneczkę I. Stopień tzn. 1-5 klasa i Jabłoneczkę II. Stopień tzn.6-9 klasę. Występuje on na różnych akcjach, nietylko szkolnych.</a:t>
            </a:r>
            <a:endParaRPr lang="cs-CZ" sz="1400" dirty="0"/>
          </a:p>
          <a:p>
            <a:r>
              <a:rPr lang="pl-PL" sz="1400" dirty="0"/>
              <a:t>10.W szkole mamy taką bardzo przyjemną rzecz. HITBOX</a:t>
            </a:r>
            <a:r>
              <a:rPr lang="cs-CZ" sz="1400" dirty="0"/>
              <a:t>!</a:t>
            </a:r>
            <a:r>
              <a:rPr lang="pl-PL" sz="1400" dirty="0"/>
              <a:t> To skolny radiowęzeł, który każdy piątek na dużej przerwie odtwarza najnowsze hity a gdy jest jakieś duże wydarzenie lub święto, to niezapomina o nim ani HITBOX.</a:t>
            </a:r>
            <a:endParaRPr lang="cs-CZ" sz="1400" dirty="0"/>
          </a:p>
          <a:p>
            <a:r>
              <a:rPr lang="pl-PL" sz="1400" dirty="0"/>
              <a:t>11. To wszystko. Diękuję bardzo za uwagę !! Dowidzenia </a:t>
            </a:r>
            <a:r>
              <a:rPr lang="pl-PL" sz="1400" dirty="0" smtClean="0"/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324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4428" y="439823"/>
            <a:ext cx="4225213" cy="3046988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8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Nasza</a:t>
            </a:r>
            <a:r>
              <a:rPr lang="cs-CZ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cs-CZ" sz="48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szkoła</a:t>
            </a:r>
            <a:r>
              <a:rPr lang="cs-CZ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 z </a:t>
            </a:r>
            <a:r>
              <a:rPr lang="cs-CZ" sz="48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troche</a:t>
            </a:r>
            <a:endParaRPr lang="cs-CZ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algn="ctr"/>
            <a:r>
              <a:rPr lang="cs-CZ" sz="4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i</a:t>
            </a:r>
            <a:r>
              <a:rPr lang="cs-CZ" sz="48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nnej</a:t>
            </a:r>
            <a:r>
              <a:rPr lang="cs-CZ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cs-CZ" sz="48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perspektywy</a:t>
            </a:r>
            <a:endParaRPr lang="cs-CZ" sz="48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27" y="3444449"/>
            <a:ext cx="2064229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66" y="3444449"/>
            <a:ext cx="2064230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853476"/>
            <a:ext cx="4032112" cy="26873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66" y="303690"/>
            <a:ext cx="4425690" cy="29519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32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7000">
        <p14:pan dir="u"/>
      </p:transition>
    </mc:Choice>
    <mc:Fallback>
      <p:transition spd="slow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8857" y="52333"/>
            <a:ext cx="8989573" cy="1015663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6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doni MT" panose="02070603080606020203" pitchFamily="18" charset="0"/>
              </a:rPr>
              <a:t>Krótko</a:t>
            </a:r>
            <a:r>
              <a:rPr lang="cs-CZ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doni MT" panose="02070603080606020203" pitchFamily="18" charset="0"/>
              </a:rPr>
              <a:t> o </a:t>
            </a:r>
            <a:r>
              <a:rPr lang="cs-CZ" sz="6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doni MT" panose="02070603080606020203" pitchFamily="18" charset="0"/>
              </a:rPr>
              <a:t>naszym</a:t>
            </a:r>
            <a:r>
              <a:rPr lang="cs-CZ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doni MT" panose="02070603080606020203" pitchFamily="18" charset="0"/>
              </a:rPr>
              <a:t> </a:t>
            </a:r>
            <a:r>
              <a:rPr lang="cs-CZ" sz="6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doni MT" panose="02070603080606020203" pitchFamily="18" charset="0"/>
              </a:rPr>
              <a:t>patronie</a:t>
            </a:r>
            <a:endParaRPr lang="cs-CZ" sz="60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689853" y="2357455"/>
            <a:ext cx="63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Urodził się we wsi Wola </a:t>
            </a:r>
            <a:r>
              <a:rPr lang="pl-PL" dirty="0" smtClean="0"/>
              <a:t>Okrzejska </a:t>
            </a:r>
            <a:r>
              <a:rPr lang="cs-CZ" dirty="0"/>
              <a:t>5 </a:t>
            </a:r>
            <a:r>
              <a:rPr lang="cs-CZ" dirty="0" err="1"/>
              <a:t>maja</a:t>
            </a:r>
            <a:r>
              <a:rPr lang="cs-CZ" dirty="0"/>
              <a:t> 1846</a:t>
            </a:r>
          </a:p>
        </p:txBody>
      </p:sp>
      <p:sp>
        <p:nvSpPr>
          <p:cNvPr id="6" name="Obdélník 5"/>
          <p:cNvSpPr/>
          <p:nvPr/>
        </p:nvSpPr>
        <p:spPr>
          <a:xfrm>
            <a:off x="2711183" y="1711124"/>
            <a:ext cx="6398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Jego rodzicami byli Józef Sienkiewicz (1813–1896) i Stefania Sienkiewicz z domu Cieciszowska (1820–1873)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699792" y="1341792"/>
            <a:ext cx="639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Był jednym z sześciorga dzieci (cztery siostry i brat)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6" y="1263944"/>
            <a:ext cx="2448272" cy="29256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722576" y="2675122"/>
            <a:ext cx="63758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Rodzina z czasem przeniosła się do Grotek, potem do Wygnanowa, Potkanny koło Przytyka, następnie do Grabowców i Wężyczyna, by ostatecznie od roku 1861 zamieszkać w Warszawie.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2699792" y="3594278"/>
            <a:ext cx="6398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1858 roku Sienkiewicz rozpoczął naukę w gimnazjum w Warszawie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31643" y="4240609"/>
            <a:ext cx="9066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tamtym czasie będąc w szkole w roku 1864 zdobył swą pierwszą nagrodę za wypracowanie Mowa Żółkiewskiego do wojska pod Cecorą. W szkole nie uzyskiwał jednak wysokich not, najlepiej szły mu przedmioty humanistyczne.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31643" y="5163939"/>
            <a:ext cx="9050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Zgodnie z wolą rodziców zdał na wydział lekarski do Szkoły Głównej Warszawskiej, jednak zrezygnował z medycyny i podjął studia prawnicze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39587" y="5782461"/>
            <a:ext cx="9050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Prawdopodobnie w tym czasie napisał swoją pierwszą (niepublikowaną) powieść – Ofiara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38878" y="6137949"/>
            <a:ext cx="9043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lutym 1876 r. wraz z Heleną Modrzejewską i grupą znajomych wybrał się w podróż do USA.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5473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72000">
        <p14:pan dir="u"/>
      </p:transition>
    </mc:Choice>
    <mc:Fallback>
      <p:transition spd="slow" advTm="7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pzsjablunkov.cz/content/o_szkole/SPJa2008-64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4429132"/>
            <a:ext cx="3143272" cy="2093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42" name="Picture 10" descr="http://pzsjablunkov.cz/content/o_szkole/SPJa2008-56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4286256"/>
            <a:ext cx="3432455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44" name="Picture 12" descr="http://pzsjablunkov.cz/content/o_szkole/SPJa2008-28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285728"/>
            <a:ext cx="2857520" cy="19031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4" name="Picture 2" descr="http://pzsjablunkov.cz/content/o_szkole/Hoffman-82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14290"/>
            <a:ext cx="3214710" cy="21409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8" name="Picture 6" descr="http://pzsjablunkov.cz/content/o_szkole/PSP-Ja-2012-4258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85728"/>
            <a:ext cx="3094237" cy="2058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40" name="Picture 8" descr="http://www.pzsjablunkov.cz/content/other/galery/2011_04/59651-5.mecz_finalowy_-_kategoria_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214818"/>
            <a:ext cx="3143272" cy="23574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Obdélník 10"/>
          <p:cNvSpPr/>
          <p:nvPr/>
        </p:nvSpPr>
        <p:spPr>
          <a:xfrm>
            <a:off x="-1555" y="2636912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Klasy </a:t>
            </a:r>
            <a:r>
              <a:rPr lang="cs-CZ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naszej</a:t>
            </a:r>
            <a:r>
              <a:rPr lang="cs-CZ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cs-CZ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skoły</a:t>
            </a:r>
            <a:r>
              <a:rPr lang="cs-CZ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cs-CZ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  <a:sym typeface="Wingdings" pitchFamily="2" charset="2"/>
              </a:rPr>
              <a:t></a:t>
            </a:r>
            <a:endParaRPr lang="cs-CZ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8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8194" name="Picture 2" descr="https://38.media.tumblr.com/8a8fff668d6bd09bf792f435aeac1ba3/tumblr_n3jf8pZH2D1s6294bo1_400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56" y="5143522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picgifs.com/graphics/c/computers/graphics-computers-5496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24349"/>
            <a:ext cx="1643074" cy="131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42000">
        <p14:pan dir="u"/>
      </p:transition>
    </mc:Choice>
    <mc:Fallback>
      <p:transition spd="slow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:\Zdjecia szkoły\PSP-Ja2013-8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2" y="1834817"/>
            <a:ext cx="8798129" cy="48471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61932" y="116632"/>
            <a:ext cx="21778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Nasza</a:t>
            </a:r>
            <a:endParaRPr lang="cs-CZ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algn="ctr"/>
            <a:r>
              <a:rPr lang="cs-CZ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Szkoła</a:t>
            </a:r>
            <a:endParaRPr lang="cs-CZ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algn="ctr"/>
            <a:r>
              <a:rPr lang="cs-CZ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liczy</a:t>
            </a:r>
            <a:endParaRPr lang="cs-CZ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059831" y="-171400"/>
            <a:ext cx="49685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234</a:t>
            </a:r>
            <a:r>
              <a:rPr lang="cs-CZ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cs-CZ" sz="3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ookman Old Style" panose="02050604050505020204" pitchFamily="18" charset="0"/>
              </a:rPr>
              <a:t>uczńów</a:t>
            </a:r>
            <a:endParaRPr lang="cs-CZ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879306" y="105477"/>
            <a:ext cx="10256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8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:</a:t>
            </a:r>
            <a:endParaRPr lang="cs-CZ" sz="80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2050" name="Picture 2" descr="http://static.wixstatic.com/media/9dde0f_b9f0e3583c83447db6d0eae6c19d461f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50" y="901462"/>
            <a:ext cx="4578515" cy="7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53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7000">
        <p14:pan dir="u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75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1" y="2074976"/>
            <a:ext cx="6840760" cy="4562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Obdélník 5"/>
          <p:cNvSpPr/>
          <p:nvPr/>
        </p:nvSpPr>
        <p:spPr>
          <a:xfrm>
            <a:off x="1" y="260648"/>
            <a:ext cx="9144000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Grono</a:t>
            </a:r>
            <a:r>
              <a:rPr lang="cs-CZ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cs-CZ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Pedagogiczne</a:t>
            </a:r>
            <a:endParaRPr lang="cs-CZ" sz="66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algn="ctr"/>
            <a:r>
              <a:rPr lang="cs-CZ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" panose="020E0602020502020306" pitchFamily="34" charset="0"/>
              </a:rPr>
              <a:t>2015-2016</a:t>
            </a:r>
            <a:endParaRPr lang="cs-CZ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3076" name="Picture 4" descr="http://www.publimaestro.com/images/tip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0587"/>
            <a:ext cx="25527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39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26000">
        <p14:pan dir="u"/>
      </p:transition>
    </mc:Choice>
    <mc:Fallback>
      <p:transition spd="slow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21429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Zajęcia</a:t>
            </a:r>
            <a:r>
              <a:rPr lang="cs-CZ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cs-CZ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pozalekcyjne</a:t>
            </a:r>
            <a:endParaRPr lang="cs-CZ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http://pzsjablunkov.cz/domains/pzsjablunkov.cz/content/other/galery/2009_12/75916-SPJa2008-37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286124"/>
            <a:ext cx="4762500" cy="3171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http://pzsjablunkov.cz/domains/pzsjablunkov.cz/content/other/galery/2014_01/52324-IMG_6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428736"/>
            <a:ext cx="3238523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http://pzsjablunkov.cz/domains/pzsjablunkov.cz/content/other/galery/2014_01/52055-IMG_6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2179" y="4034261"/>
            <a:ext cx="3214710" cy="24110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Obdélník 8"/>
          <p:cNvSpPr/>
          <p:nvPr/>
        </p:nvSpPr>
        <p:spPr>
          <a:xfrm>
            <a:off x="103917" y="1676400"/>
            <a:ext cx="5143504" cy="1200329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72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cs typeface="Andalus" pitchFamily="18" charset="-78"/>
              </a:rPr>
              <a:t>Ceramika</a:t>
            </a:r>
            <a:endParaRPr lang="cs-CZ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968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0">
        <p14:pan dir="u"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21429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Zajęcia</a:t>
            </a:r>
            <a:r>
              <a:rPr lang="cs-CZ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cs-CZ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pozalekcyjne</a:t>
            </a:r>
            <a:endParaRPr lang="cs-CZ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7410" name="Picture 2" descr="http://pzsjablunkov.cz/domains/pzsjablunkov.cz/content/other/galery/2012_11/24088-IMG_33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71612"/>
            <a:ext cx="3725462" cy="49672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4" name="Picture 6" descr="http://pzsjablunkov.cz/domains/pzsjablunkov.cz/content/other/galery/2012_11/24636-IMG_33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71876"/>
            <a:ext cx="3929090" cy="2946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Obdélník 8"/>
          <p:cNvSpPr/>
          <p:nvPr/>
        </p:nvSpPr>
        <p:spPr>
          <a:xfrm>
            <a:off x="-500098" y="1285860"/>
            <a:ext cx="45720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Kółko</a:t>
            </a:r>
            <a:endParaRPr lang="cs-CZ" sz="4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cs-CZ" sz="4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plastyczne</a:t>
            </a:r>
            <a:endParaRPr lang="cs-CZ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2857488" y="1643050"/>
            <a:ext cx="2444134" cy="2314565"/>
            <a:chOff x="2214546" y="3214686"/>
            <a:chExt cx="2444134" cy="2314565"/>
          </a:xfrm>
        </p:grpSpPr>
        <p:pic>
          <p:nvPicPr>
            <p:cNvPr id="17420" name="Picture 12" descr="http://www.clker.com/cliparts/u/3/t/X/s/s/splash-green-hi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14546" y="3214686"/>
              <a:ext cx="2444134" cy="2314565"/>
            </a:xfrm>
            <a:prstGeom prst="rect">
              <a:avLst/>
            </a:prstGeom>
            <a:noFill/>
          </p:spPr>
        </p:pic>
        <p:pic>
          <p:nvPicPr>
            <p:cNvPr id="17418" name="Picture 10" descr="http://static.tumblr.com/398f82205e66ca11a3d223b55099a8b3/ie5lmdt/Y5bnmc87v/tumblr_static_78eizcgjrc00soo88gw0g0woo.png"/>
            <p:cNvPicPr>
              <a:picLocks noChangeAspect="1" noChangeArrowheads="1"/>
            </p:cNvPicPr>
            <p:nvPr/>
          </p:nvPicPr>
          <p:blipFill>
            <a:blip r:embed="rId6"/>
            <a:srcRect l="48940"/>
            <a:stretch>
              <a:fillRect/>
            </a:stretch>
          </p:blipFill>
          <p:spPr bwMode="auto">
            <a:xfrm rot="20978984">
              <a:off x="2432755" y="3749698"/>
              <a:ext cx="2072437" cy="1026294"/>
            </a:xfrm>
            <a:prstGeom prst="rect">
              <a:avLst/>
            </a:prstGeom>
            <a:noFill/>
          </p:spPr>
        </p:pic>
      </p:grpSp>
      <p:pic>
        <p:nvPicPr>
          <p:cNvPr id="1026" name="Picture 2" descr="http://www.animationplayhouse.com/painter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74438"/>
            <a:ext cx="15144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26000">
        <p14:pan dir="u"/>
      </p:transition>
    </mc:Choice>
    <mc:Fallback>
      <p:transition spd="slow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Zajęcia</a:t>
            </a:r>
            <a:r>
              <a:rPr lang="cs-CZ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cs-CZ" sz="6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pozalekcyjne</a:t>
            </a:r>
            <a:endParaRPr lang="cs-CZ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1538" y="1214422"/>
            <a:ext cx="7072362" cy="707886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cs typeface="Andalus" pitchFamily="18" charset="-78"/>
              </a:rPr>
              <a:t>Chóry </a:t>
            </a:r>
            <a:r>
              <a:rPr lang="cs-CZ" sz="40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cs typeface="Andalus" pitchFamily="18" charset="-78"/>
              </a:rPr>
              <a:t>szkolne</a:t>
            </a:r>
            <a:endParaRPr lang="cs-CZ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  <a:cs typeface="Andalus" pitchFamily="18" charset="-78"/>
            </a:endParaRPr>
          </a:p>
        </p:txBody>
      </p:sp>
      <p:pic>
        <p:nvPicPr>
          <p:cNvPr id="19458" name="Picture 2" descr="http://pzsjablunkov.cz/domains/pzsjablunkov.cz/content/other/galery/2009_12/74814-SPJa2008-33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00438"/>
            <a:ext cx="4154526" cy="27669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0" name="Picture 4" descr="http://pzsjablunkov.cz/domains/pzsjablunkov.cz/content/other/galery/2009_12/74723-SPJa2008-33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4976" y="3500438"/>
            <a:ext cx="4183304" cy="2786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Obdélník 7"/>
          <p:cNvSpPr/>
          <p:nvPr/>
        </p:nvSpPr>
        <p:spPr>
          <a:xfrm>
            <a:off x="214282" y="2428868"/>
            <a:ext cx="4143372" cy="830997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cs typeface="Andalus" pitchFamily="18" charset="-78"/>
              </a:rPr>
              <a:t>Mała</a:t>
            </a:r>
            <a:r>
              <a:rPr lang="cs-CZ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cs typeface="Andalus" pitchFamily="18" charset="-78"/>
              </a:rPr>
              <a:t> </a:t>
            </a:r>
            <a:r>
              <a:rPr lang="cs-CZ" sz="2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cs typeface="Andalus" pitchFamily="18" charset="-78"/>
              </a:rPr>
              <a:t>Jabłoneczka</a:t>
            </a:r>
            <a:endParaRPr lang="cs-CZ" sz="2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  <a:cs typeface="Andalus" pitchFamily="18" charset="-78"/>
            </a:endParaRPr>
          </a:p>
          <a:p>
            <a:pPr algn="ctr"/>
            <a:r>
              <a:rPr lang="pl-PL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cs typeface="Andalus" pitchFamily="18" charset="-78"/>
              </a:rPr>
              <a:t>1-5 klasa</a:t>
            </a:r>
            <a:endParaRPr lang="cs-CZ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  <a:cs typeface="Andalus" pitchFamily="18" charset="-78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43438" y="2428868"/>
            <a:ext cx="4143372" cy="830997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cs typeface="Andalus" pitchFamily="18" charset="-78"/>
              </a:rPr>
              <a:t>Jabłoneczka</a:t>
            </a:r>
            <a:endParaRPr lang="cs-CZ" sz="2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  <a:cs typeface="Andalus" pitchFamily="18" charset="-78"/>
            </a:endParaRPr>
          </a:p>
          <a:p>
            <a:pPr algn="ctr"/>
            <a:r>
              <a:rPr lang="pl-PL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cs typeface="Andalus" pitchFamily="18" charset="-78"/>
              </a:rPr>
              <a:t>6-9 klasa</a:t>
            </a:r>
            <a:endParaRPr lang="cs-CZ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  <a:cs typeface="Andalus" pitchFamily="18" charset="-78"/>
            </a:endParaRPr>
          </a:p>
        </p:txBody>
      </p:sp>
      <p:pic>
        <p:nvPicPr>
          <p:cNvPr id="5122" name="Picture 2" descr="http://www.melodylane.net/Children_singin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2" y="723802"/>
            <a:ext cx="2314724" cy="16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24000">
        <p14:pan dir="u"/>
      </p:transition>
    </mc:Choice>
    <mc:Fallback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75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75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250</Words>
  <Application>Microsoft Office PowerPoint</Application>
  <PresentationFormat>Předvádění na obrazovce (4:3)</PresentationFormat>
  <Paragraphs>49</Paragraphs>
  <Slides>12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4" baseType="lpstr">
      <vt:lpstr>Andalus</vt:lpstr>
      <vt:lpstr>Arial</vt:lpstr>
      <vt:lpstr>Berlin Sans FB</vt:lpstr>
      <vt:lpstr>Bodoni MT</vt:lpstr>
      <vt:lpstr>Bodoni MT Black</vt:lpstr>
      <vt:lpstr>Bookman Old Style</vt:lpstr>
      <vt:lpstr>Calibri</vt:lpstr>
      <vt:lpstr>Century Gothic</vt:lpstr>
      <vt:lpstr>Comic Sans MS</vt:lpstr>
      <vt:lpstr>Gill Sans Ultra Bold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uczen</dc:creator>
  <cp:lastModifiedBy>Macio</cp:lastModifiedBy>
  <cp:revision>35</cp:revision>
  <dcterms:created xsi:type="dcterms:W3CDTF">2015-10-08T11:09:50Z</dcterms:created>
  <dcterms:modified xsi:type="dcterms:W3CDTF">2016-01-20T18:47:28Z</dcterms:modified>
</cp:coreProperties>
</file>