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3"/>
  </p:notesMasterIdLst>
  <p:handoutMasterIdLst>
    <p:handoutMasterId r:id="rId24"/>
  </p:handoutMasterIdLst>
  <p:sldIdLst>
    <p:sldId id="267" r:id="rId3"/>
    <p:sldId id="268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6" autoAdjust="0"/>
    <p:restoredTop sz="94660"/>
  </p:normalViewPr>
  <p:slideViewPr>
    <p:cSldViewPr>
      <p:cViewPr>
        <p:scale>
          <a:sx n="75" d="100"/>
          <a:sy n="75" d="100"/>
        </p:scale>
        <p:origin x="192" y="48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cs-CZ" smtClean="0"/>
              <a:t>16. 10. 2016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cs-CZ" smtClean="0"/>
              <a:t>16. 10. 2016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á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0" name="Skupina 8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á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á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cs-CZ" smtClean="0"/>
              <a:pPr/>
              <a:t>16. 10. 2016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7200" dirty="0" smtClean="0">
                <a:latin typeface="Constantia"/>
              </a:rPr>
              <a:t>Jadwiga Kluzová</a:t>
            </a:r>
            <a:endParaRPr lang="cs-CZ" sz="7200" dirty="0">
              <a:latin typeface="Constanti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4400" b="0" i="0" dirty="0" smtClean="0"/>
              <a:t>1916 - 1994</a:t>
            </a:r>
            <a:endParaRPr lang="cs-CZ" sz="4400" b="0" i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813038"/>
            <a:ext cx="9145016" cy="51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620688"/>
            <a:ext cx="8754152" cy="56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698305"/>
            <a:ext cx="10441160" cy="54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90904"/>
            <a:ext cx="9073007" cy="59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3" y="345531"/>
            <a:ext cx="8712968" cy="61163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57908" y="5690461"/>
            <a:ext cx="9145017" cy="7571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Birkenau</a:t>
            </a:r>
            <a:r>
              <a:rPr lang="cs-CZ" sz="2400" dirty="0" smtClean="0">
                <a:solidFill>
                  <a:schemeClr val="bg1"/>
                </a:solidFill>
              </a:rPr>
              <a:t> – vykládací rampa se jměním zavražděných lidí </a:t>
            </a:r>
          </a:p>
          <a:p>
            <a:pPr algn="ctr">
              <a:lnSpc>
                <a:spcPct val="9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Snímek pořízen příslušníkem, SS 1944)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435726"/>
            <a:ext cx="8856984" cy="61362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53852" y="404894"/>
            <a:ext cx="9793088" cy="7571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Auschwitz</a:t>
            </a:r>
            <a:r>
              <a:rPr lang="cs-CZ" sz="2400" dirty="0" smtClean="0">
                <a:solidFill>
                  <a:schemeClr val="bg1"/>
                </a:solidFill>
              </a:rPr>
              <a:t> – kufry vězňů a zavražděných, které si přivezli s sebou do tábora. Tyto věci nestihli SS odvézt do III. Říše1945)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354540"/>
            <a:ext cx="9387908" cy="61665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53852" y="5661248"/>
            <a:ext cx="10369152" cy="7571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Birkenau</a:t>
            </a:r>
            <a:r>
              <a:rPr lang="cs-CZ" sz="2400" dirty="0" smtClean="0">
                <a:solidFill>
                  <a:schemeClr val="bg1"/>
                </a:solidFill>
              </a:rPr>
              <a:t> – speciální rampa, ke které přijížděly transporty s lidmi určenými k vyhlazení – zavraždění)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688871"/>
            <a:ext cx="8712968" cy="590848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85900" y="476672"/>
            <a:ext cx="9433048" cy="10895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bg1"/>
                </a:solidFill>
              </a:rPr>
              <a:t>Birkenau</a:t>
            </a:r>
            <a:r>
              <a:rPr lang="cs-CZ" sz="2400" dirty="0" smtClean="0">
                <a:solidFill>
                  <a:schemeClr val="bg1"/>
                </a:solidFill>
              </a:rPr>
              <a:t> – třídění prováděné lékařem SS, lidé byli oddělováni na práce schopné a práce neschopné (staří lidé, ženy s dětmi), určené na smrt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chemeClr val="bg1"/>
                </a:solidFill>
              </a:rPr>
              <a:t> v plynových komorách. (Foto příslušník SS, 1944)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564366"/>
            <a:ext cx="7211431" cy="562053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977251" y="618733"/>
            <a:ext cx="3805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/>
              <a:t>Heinrich </a:t>
            </a:r>
            <a:r>
              <a:rPr lang="cs-CZ" sz="2800" b="1" dirty="0" smtClean="0"/>
              <a:t> </a:t>
            </a:r>
            <a:r>
              <a:rPr lang="cs-CZ" sz="2800" b="1" dirty="0"/>
              <a:t>Himmler </a:t>
            </a:r>
            <a:r>
              <a:rPr lang="cs-CZ" sz="2800" b="1" dirty="0" smtClean="0"/>
              <a:t>byl říšský vůdce SS, šéf gestapa, </a:t>
            </a:r>
            <a:r>
              <a:rPr lang="cs-CZ" sz="2800" b="1" dirty="0"/>
              <a:t>velitel </a:t>
            </a:r>
            <a:r>
              <a:rPr lang="cs-CZ" sz="2800" b="1" dirty="0" err="1" smtClean="0"/>
              <a:t>Waffen</a:t>
            </a:r>
            <a:r>
              <a:rPr lang="cs-CZ" sz="2800" b="1" dirty="0" smtClean="0"/>
              <a:t>-SS, </a:t>
            </a:r>
            <a:r>
              <a:rPr lang="cs-CZ" sz="2800" b="1" dirty="0"/>
              <a:t>říšský </a:t>
            </a:r>
            <a:r>
              <a:rPr lang="cs-CZ" sz="2800" b="1" dirty="0" smtClean="0"/>
              <a:t>ministr vnitra </a:t>
            </a:r>
            <a:r>
              <a:rPr lang="cs-CZ" sz="2800" b="1" dirty="0"/>
              <a:t>a organizátor hromadného vyvražďování </a:t>
            </a:r>
            <a:r>
              <a:rPr lang="cs-CZ" sz="2800" b="1" dirty="0" smtClean="0"/>
              <a:t>Židů na kontrole v </a:t>
            </a:r>
            <a:r>
              <a:rPr lang="cs-CZ" sz="2800" b="1" dirty="0" err="1" smtClean="0"/>
              <a:t>Auschwitzu</a:t>
            </a:r>
            <a:r>
              <a:rPr lang="cs-CZ" sz="2800" b="1" dirty="0" smtClean="0"/>
              <a:t>.</a:t>
            </a:r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8110636" y="4797152"/>
            <a:ext cx="367240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/>
              <a:t>Všimněte se spokojených, uvolněných výrazů příslušníků SS.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241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76672"/>
            <a:ext cx="10389546" cy="589308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7788" y="5229200"/>
            <a:ext cx="11161240" cy="12557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Děti, které přežily třídění po příjezdu do koncentračního tábora, protože byly určené k „vědeckým“ pokusům týmu doktora </a:t>
            </a:r>
            <a:r>
              <a:rPr lang="cs-CZ" sz="2800" dirty="0" err="1" smtClean="0">
                <a:solidFill>
                  <a:schemeClr val="bg1"/>
                </a:solidFill>
              </a:rPr>
              <a:t>Mengeleho</a:t>
            </a:r>
            <a:r>
              <a:rPr lang="cs-CZ" sz="2800" dirty="0" smtClean="0">
                <a:solidFill>
                  <a:schemeClr val="bg1"/>
                </a:solidFill>
              </a:rPr>
              <a:t>. (Foto leden 1945)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0276" y="431800"/>
            <a:ext cx="6912767" cy="5824240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373281"/>
            <a:ext cx="3960440" cy="5882759"/>
          </a:xfrm>
        </p:spPr>
      </p:pic>
      <p:sp>
        <p:nvSpPr>
          <p:cNvPr id="5" name="TextovéPole 4"/>
          <p:cNvSpPr txBox="1"/>
          <p:nvPr/>
        </p:nvSpPr>
        <p:spPr>
          <a:xfrm>
            <a:off x="4870276" y="764704"/>
            <a:ext cx="6978773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smtClean="0"/>
              <a:t>Jadwiga Kluzová ve 22 letech, tedy v roce 1938.</a:t>
            </a:r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Po vypuknutí války v Polsku (1. 9. 1939) musela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</a:t>
            </a:r>
            <a:r>
              <a:rPr lang="cs-CZ" sz="2400" dirty="0" smtClean="0"/>
              <a:t>racovat jako zemědělská dělnice, pracovní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zařazení  určovali okupanti.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Během těchto let pomáhala místnímu odboji, 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předávala zprávy, zajišťovala pomoc rodinám,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Jejichž členové byli zatčeni, zastřeleni.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3812" y="548680"/>
            <a:ext cx="1065718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3200" b="1" dirty="0"/>
              <a:t>V lednu </a:t>
            </a:r>
            <a:r>
              <a:rPr lang="cs-CZ" sz="3200" b="1" dirty="0" smtClean="0"/>
              <a:t>1945, když se blížila fronta a s ní Rudá armáda, </a:t>
            </a:r>
            <a:r>
              <a:rPr lang="cs-CZ" sz="3200" b="1" dirty="0"/>
              <a:t>byla </a:t>
            </a:r>
            <a:r>
              <a:rPr lang="cs-CZ" sz="3200" b="1" dirty="0" smtClean="0"/>
              <a:t>Jadwiga vybrána </a:t>
            </a:r>
            <a:r>
              <a:rPr lang="cs-CZ" sz="3200" b="1" dirty="0"/>
              <a:t>do tzv. pochodu </a:t>
            </a:r>
            <a:r>
              <a:rPr lang="cs-CZ" sz="3200" b="1" dirty="0" smtClean="0"/>
              <a:t>smrti, ten přežila </a:t>
            </a:r>
            <a:r>
              <a:rPr lang="cs-CZ" sz="3200" b="1" dirty="0"/>
              <a:t>a dostala se do tábora </a:t>
            </a:r>
            <a:r>
              <a:rPr lang="cs-CZ" sz="3200" b="1" dirty="0" smtClean="0"/>
              <a:t>Bergen-</a:t>
            </a:r>
            <a:r>
              <a:rPr lang="cs-CZ" sz="3200" b="1" dirty="0" err="1" smtClean="0"/>
              <a:t>Belsen</a:t>
            </a:r>
            <a:r>
              <a:rPr lang="cs-CZ" sz="3200" b="1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cs-CZ" sz="3200" b="1" dirty="0"/>
              <a:t>  </a:t>
            </a:r>
            <a:endParaRPr lang="cs-CZ" sz="3200" b="1" dirty="0" smtClean="0"/>
          </a:p>
          <a:p>
            <a:pPr algn="ctr">
              <a:lnSpc>
                <a:spcPct val="90000"/>
              </a:lnSpc>
            </a:pPr>
            <a:r>
              <a:rPr lang="cs-CZ" sz="3200" b="1" dirty="0" smtClean="0"/>
              <a:t>Po </a:t>
            </a:r>
            <a:r>
              <a:rPr lang="cs-CZ" sz="3200" b="1" dirty="0"/>
              <a:t>osvobození byla převezena spojenci do </a:t>
            </a:r>
            <a:r>
              <a:rPr lang="cs-CZ" sz="3200" b="1" dirty="0" smtClean="0"/>
              <a:t>Hannoveru, kde </a:t>
            </a:r>
            <a:r>
              <a:rPr lang="cs-CZ" sz="3200" b="1" dirty="0"/>
              <a:t>soustřeďovali bývalé </a:t>
            </a:r>
            <a:r>
              <a:rPr lang="cs-CZ" sz="3200" b="1" dirty="0" smtClean="0"/>
              <a:t>vězně koncentračních táborů, </a:t>
            </a:r>
            <a:r>
              <a:rPr lang="cs-CZ" sz="3200" b="1" dirty="0"/>
              <a:t>ověřovali si jejich totožnost a léčili je</a:t>
            </a:r>
            <a:r>
              <a:rPr lang="cs-CZ" sz="3200" b="1" dirty="0" smtClean="0"/>
              <a:t>.</a:t>
            </a:r>
          </a:p>
          <a:p>
            <a:pPr algn="ctr">
              <a:lnSpc>
                <a:spcPct val="90000"/>
              </a:lnSpc>
            </a:pPr>
            <a:endParaRPr lang="cs-CZ" sz="3200" b="1" dirty="0" smtClean="0"/>
          </a:p>
          <a:p>
            <a:pPr algn="ctr">
              <a:lnSpc>
                <a:spcPct val="90000"/>
              </a:lnSpc>
            </a:pPr>
            <a:r>
              <a:rPr lang="cs-CZ" sz="3200" b="1" dirty="0" smtClean="0"/>
              <a:t>Tam se seznámila se svým budoucím manželem Janem Kluzem, který byl vězněn za partyzánskou činnost na </a:t>
            </a:r>
            <a:r>
              <a:rPr lang="cs-CZ" sz="3200" b="1" dirty="0" err="1" smtClean="0"/>
              <a:t>Jablunkovsku</a:t>
            </a:r>
            <a:r>
              <a:rPr lang="cs-CZ" sz="3200" b="1" dirty="0"/>
              <a:t> </a:t>
            </a:r>
            <a:r>
              <a:rPr lang="cs-CZ" sz="3200" b="1" dirty="0" smtClean="0"/>
              <a:t>v koncentračních táborech: </a:t>
            </a:r>
            <a:r>
              <a:rPr lang="cs-CZ" sz="3200" b="1" dirty="0" err="1"/>
              <a:t>Mysłovice</a:t>
            </a:r>
            <a:r>
              <a:rPr lang="cs-CZ" sz="3200" b="1" dirty="0"/>
              <a:t>, Gross-Rosen, Bora, Bergen-</a:t>
            </a:r>
            <a:r>
              <a:rPr lang="cs-CZ" sz="3200" b="1" dirty="0" err="1"/>
              <a:t>Belsen</a:t>
            </a:r>
            <a:r>
              <a:rPr lang="cs-CZ" sz="3200" b="1" smtClean="0"/>
              <a:t>.</a:t>
            </a: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4878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804" y="476672"/>
            <a:ext cx="1108923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V </a:t>
            </a:r>
            <a:r>
              <a:rPr lang="cs-CZ" sz="3200" dirty="0"/>
              <a:t>lednu 1943 ji zatkli při tzv. čištění prostoru, </a:t>
            </a:r>
            <a:r>
              <a:rPr lang="cs-CZ" sz="3200" dirty="0" smtClean="0"/>
              <a:t>Němci </a:t>
            </a:r>
            <a:r>
              <a:rPr lang="cs-CZ" sz="3200" dirty="0"/>
              <a:t>na určitém území zatkli všechny </a:t>
            </a:r>
            <a:r>
              <a:rPr lang="cs-CZ" sz="3200" dirty="0" smtClean="0"/>
              <a:t>podezřelé lidi</a:t>
            </a:r>
            <a:r>
              <a:rPr lang="cs-CZ" sz="3200" dirty="0"/>
              <a:t>, většinou mladé, kteří by jim mohli být </a:t>
            </a:r>
            <a:r>
              <a:rPr lang="cs-CZ" sz="3200" dirty="0" smtClean="0"/>
              <a:t>nebezpeční.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Očekávali, že někdo z nich </a:t>
            </a:r>
            <a:r>
              <a:rPr lang="cs-CZ" sz="3200" dirty="0" smtClean="0"/>
              <a:t>nevydrží strach a </a:t>
            </a:r>
            <a:r>
              <a:rPr lang="cs-CZ" sz="3200" dirty="0"/>
              <a:t>stres </a:t>
            </a:r>
            <a:r>
              <a:rPr lang="cs-CZ" sz="3200" dirty="0" smtClean="0"/>
              <a:t>a za příslib, že je pustí domů, jim  prozradí cokoli, co by Němcům mohlo pomoci při hledání účastníků odboje.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1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2" y="476672"/>
            <a:ext cx="9935284" cy="40425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1220" y="4519198"/>
            <a:ext cx="10583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 smtClean="0"/>
              <a:t>J</a:t>
            </a:r>
            <a:r>
              <a:rPr lang="cs-CZ" sz="2800" dirty="0" smtClean="0"/>
              <a:t>adwiga nic neprozradila, a protože byla mladá a silná, poslali ji do </a:t>
            </a:r>
            <a:r>
              <a:rPr lang="cs-CZ" sz="2800" dirty="0" err="1" smtClean="0"/>
              <a:t>Auschwitz</a:t>
            </a:r>
            <a:r>
              <a:rPr lang="cs-CZ" sz="2800" dirty="0" smtClean="0"/>
              <a:t> -  pracovního tábora.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Toto jsou její fotografie z ledna 1943, ostříhána, oblečená do mundúru, číslo 30659 jí vytetovali na předloktí a vyfotili jako zločince.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5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060848"/>
            <a:ext cx="7272808" cy="418435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02921" y="2852936"/>
            <a:ext cx="36004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Vstupní brána do koncentračního tábora </a:t>
            </a:r>
            <a:r>
              <a:rPr lang="cs-CZ" sz="2800" dirty="0" err="1" smtClean="0"/>
              <a:t>Auschwitz</a:t>
            </a:r>
            <a:r>
              <a:rPr lang="cs-CZ" sz="2800" dirty="0" smtClean="0"/>
              <a:t>, kterou procházeli vězňové každý den do 12 – 14 hodinové práce v pobočkách německých koncernů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07460" y="1052736"/>
            <a:ext cx="586455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400" b="1" dirty="0" smtClean="0"/>
              <a:t>PRÁCE OSVOBOZUJE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828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76672"/>
            <a:ext cx="7848872" cy="45485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0269" y="5301208"/>
            <a:ext cx="1101722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Tábor byl obehnán několikerým plotem z ostnatého drátu a do něj puštěn elektrický proud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67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41884" y="1052736"/>
            <a:ext cx="100091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Podle vyprávění Jadwigy si vězeňkyně navzájem pomáhaly, jinak neměl šanci nikdo přežít.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Hlad, nemoci, vši, </a:t>
            </a:r>
            <a:r>
              <a:rPr lang="cs-CZ" sz="2800" b="1" dirty="0" smtClean="0"/>
              <a:t>okusování potkany, </a:t>
            </a:r>
            <a:r>
              <a:rPr lang="cs-CZ" sz="2800" b="1" dirty="0" smtClean="0"/>
              <a:t>zoufalství, dřina, týrání.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Zima, mráz, omrzlé nohy.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Horko, žízeň.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Řev příslušníků SS.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Štěkot psů.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Dřina, bití za nedodržení pracovní normy.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Neustálý každodenní strach, že se nedožije večera, rána.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Neexistovala budoucnost.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 smtClean="0"/>
              <a:t>Člověk ztratil jméno, stal se číslem</a:t>
            </a:r>
            <a:r>
              <a:rPr lang="cs-CZ" sz="1600" b="1" dirty="0"/>
              <a:t>.</a:t>
            </a:r>
            <a:endParaRPr lang="cs-CZ" sz="1600" b="1" dirty="0" smtClean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43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5820" y="764704"/>
            <a:ext cx="99371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2800" b="1" dirty="0" smtClean="0"/>
              <a:t>V celém táboře nezůstal lísteček ani stéblo trávy, vše okamžitě sežvýkali vězňové</a:t>
            </a:r>
            <a:endParaRPr lang="cs-CZ" sz="2800" b="1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72815"/>
            <a:ext cx="10369152" cy="32938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5820" y="5301208"/>
            <a:ext cx="1080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3200" b="1" dirty="0" smtClean="0"/>
              <a:t>Nejhorší byl tábor </a:t>
            </a:r>
            <a:r>
              <a:rPr lang="cs-CZ" sz="3200" b="1" dirty="0" err="1" smtClean="0"/>
              <a:t>Birkenau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976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5820" y="764704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4000" dirty="0" smtClean="0"/>
              <a:t>Dva roky přežívala Jadwiga v prostředí, které je zachyceno na těchto fotografiích:</a:t>
            </a:r>
            <a:endParaRPr lang="cs-CZ" sz="4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85" y="2419208"/>
            <a:ext cx="6929071" cy="4035613"/>
          </a:xfrm>
          <a:prstGeom prst="rect">
            <a:avLst/>
          </a:prstGeo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94" y="2466840"/>
            <a:ext cx="348663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48F4CC-19A5-4BAE-A8E7-6BCDB3DB8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Klasická knižní prezentace (širokoúhlá)</Template>
  <TotalTime>0</TotalTime>
  <Words>506</Words>
  <Application>Microsoft Office PowerPoint</Application>
  <PresentationFormat>Vlastní</PresentationFormat>
  <Paragraphs>51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Constantia</vt:lpstr>
      <vt:lpstr>Wingdings</vt:lpstr>
      <vt:lpstr>BooksClassic_16x9</vt:lpstr>
      <vt:lpstr>Jadwiga Kluzová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2016-10-16T14:26:57Z</dcterms:created>
  <dcterms:modified xsi:type="dcterms:W3CDTF">2016-10-16T19:02:57Z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