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5" r:id="rId3"/>
    <p:sldId id="257" r:id="rId4"/>
    <p:sldId id="258" r:id="rId5"/>
    <p:sldId id="266" r:id="rId6"/>
    <p:sldId id="259" r:id="rId7"/>
    <p:sldId id="267" r:id="rId8"/>
    <p:sldId id="261" r:id="rId9"/>
    <p:sldId id="260" r:id="rId10"/>
    <p:sldId id="262" r:id="rId11"/>
    <p:sldId id="263" r:id="rId12"/>
    <p:sldId id="269" r:id="rId13"/>
    <p:sldId id="264" r:id="rId14"/>
    <p:sldId id="26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129"/>
    <p:restoredTop sz="94678"/>
  </p:normalViewPr>
  <p:slideViewPr>
    <p:cSldViewPr snapToGrid="0" snapToObjects="1">
      <p:cViewPr varScale="1">
        <p:scale>
          <a:sx n="49" d="100"/>
          <a:sy n="49" d="100"/>
        </p:scale>
        <p:origin x="-120" y="-46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it-IT" smtClean="0"/>
              <a:t>Fare clic per modificare stile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it-IT" smtClean="0"/>
              <a:t>Fare clic per modificare stile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pPr/>
              <a:t>12/5/2018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it-IT" smtClean="0"/>
              <a:t>Fare clic per modificare stile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pPr/>
              <a:t>12/5/2018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it-IT" smtClean="0"/>
              <a:t>Fare clic per modificare stile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gli stili del testo dello schema</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pPr/>
              <a:t>12/5/2018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it-IT" smtClean="0"/>
              <a:t>Fare clic per modificare stile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pPr/>
              <a:t>12/5/2018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it-IT" smtClean="0"/>
              <a:t>Fare clic per modificare stile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3" name="Date Placeholder 2"/>
          <p:cNvSpPr>
            <a:spLocks noGrp="1"/>
          </p:cNvSpPr>
          <p:nvPr>
            <p:ph type="dt" sz="half" idx="10"/>
          </p:nvPr>
        </p:nvSpPr>
        <p:spPr/>
        <p:txBody>
          <a:bodyPr/>
          <a:lstStyle/>
          <a:p>
            <a:fld id="{48A87A34-81AB-432B-8DAE-1953F412C126}" type="datetimeFigureOut">
              <a:rPr lang="en-US" dirty="0"/>
              <a:pPr/>
              <a:t>12/5/2018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it-IT" smtClean="0"/>
              <a:t>Fare clic per modificare stile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Trascinare l'immagine su un segnaposto o fare clic sull'icona per aggiungerla</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Trascinare l'immagine su un segnaposto o fare clic sull'icona per aggiungerla</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Trascinare l'immagine su un segnaposto o fare clic sull'icona per aggiungerla</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3" name="Date Placeholder 2"/>
          <p:cNvSpPr>
            <a:spLocks noGrp="1"/>
          </p:cNvSpPr>
          <p:nvPr>
            <p:ph type="dt" sz="half" idx="10"/>
          </p:nvPr>
        </p:nvSpPr>
        <p:spPr/>
        <p:txBody>
          <a:bodyPr/>
          <a:lstStyle/>
          <a:p>
            <a:fld id="{48A87A34-81AB-432B-8DAE-1953F412C126}" type="datetimeFigureOut">
              <a:rPr lang="en-US" dirty="0"/>
              <a:pPr/>
              <a:t>12/5/2018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it-IT" smtClean="0"/>
              <a:t>Fare clic per modificare stile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e testo verticali">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it-IT" smtClean="0"/>
              <a:t>Fare clic per modificare stile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it-IT" smtClean="0"/>
              <a:t>Fare clic per modificare stile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it-IT" smtClean="0"/>
              <a:t>Fare clic per modificare stile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gli stili del testo dello schema</a:t>
            </a:r>
          </a:p>
        </p:txBody>
      </p:sp>
      <p:sp>
        <p:nvSpPr>
          <p:cNvPr id="4" name="Date Placeholder 3"/>
          <p:cNvSpPr>
            <a:spLocks noGrp="1"/>
          </p:cNvSpPr>
          <p:nvPr>
            <p:ph type="dt" sz="half" idx="10"/>
          </p:nvPr>
        </p:nvSpPr>
        <p:spPr/>
        <p:txBody>
          <a:bodyPr/>
          <a:lstStyle/>
          <a:p>
            <a:fld id="{48A87A34-81AB-432B-8DAE-1953F412C126}" type="datetimeFigureOut">
              <a:rPr lang="en-US" dirty="0"/>
              <a:pPr/>
              <a:t>12/5/2018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it-IT" smtClean="0"/>
              <a:t>Fare clic per modificare stile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pPr/>
              <a:t>12/5/2018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it-IT" smtClean="0"/>
              <a:t>Fare clic per modificare stile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12" name="Content Placeholder 3"/>
          <p:cNvSpPr>
            <a:spLocks noGrp="1"/>
          </p:cNvSpPr>
          <p:nvPr>
            <p:ph sz="quarter" idx="13"/>
          </p:nvPr>
        </p:nvSpPr>
        <p:spPr>
          <a:xfrm>
            <a:off x="913774" y="3051012"/>
            <a:ext cx="5106027" cy="2740187"/>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13" name="Content Placeholder 5"/>
          <p:cNvSpPr>
            <a:spLocks noGrp="1"/>
          </p:cNvSpPr>
          <p:nvPr>
            <p:ph sz="quarter" idx="14"/>
          </p:nvPr>
        </p:nvSpPr>
        <p:spPr>
          <a:xfrm>
            <a:off x="6172200" y="3051012"/>
            <a:ext cx="5105401" cy="2740187"/>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pPr/>
              <a:t>12/5/2018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it-IT" smtClean="0"/>
              <a:t>Fare clic per modificare stile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pPr/>
              <a:t>12/5/2018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pPr/>
              <a:t>12/5/2018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it-IT" smtClean="0"/>
              <a:t>Fare clic per modificare stile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pPr/>
              <a:t>12/5/2018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it-IT" smtClean="0"/>
              <a:t>Fare clic per modificare stile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pPr/>
              <a:t>12/5/2018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xmlns=""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it-IT" smtClean="0"/>
              <a:t>Fare clic per modificare stile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12/5/2018</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image" Target="../media/image17.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0.tiff"/><Relationship Id="rId1" Type="http://schemas.openxmlformats.org/officeDocument/2006/relationships/slideLayout" Target="../slideLayouts/slideLayout2.xml"/><Relationship Id="rId5" Type="http://schemas.openxmlformats.org/officeDocument/2006/relationships/image" Target="../media/image13.tiff"/><Relationship Id="rId4" Type="http://schemas.openxmlformats.org/officeDocument/2006/relationships/image" Target="../media/image12.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image" Target="../media/image14.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751012" y="2373549"/>
            <a:ext cx="8689976" cy="1842463"/>
          </a:xfrm>
        </p:spPr>
        <p:txBody>
          <a:bodyPr>
            <a:normAutofit fontScale="90000"/>
          </a:bodyPr>
          <a:lstStyle/>
          <a:p>
            <a:r>
              <a:rPr lang="it-IT" dirty="0" err="1">
                <a:latin typeface="Adobe Naskh Medium" charset="0"/>
                <a:ea typeface="Adobe Naskh Medium" charset="0"/>
                <a:cs typeface="Adobe Naskh Medium" charset="0"/>
              </a:rPr>
              <a:t>Etat</a:t>
            </a:r>
            <a:r>
              <a:rPr lang="it-IT" dirty="0">
                <a:latin typeface="Adobe Naskh Medium" charset="0"/>
                <a:ea typeface="Adobe Naskh Medium" charset="0"/>
                <a:cs typeface="Adobe Naskh Medium" charset="0"/>
              </a:rPr>
              <a:t> </a:t>
            </a:r>
            <a:r>
              <a:rPr lang="it-IT" dirty="0" err="1">
                <a:latin typeface="Adobe Naskh Medium" charset="0"/>
                <a:ea typeface="Adobe Naskh Medium" charset="0"/>
                <a:cs typeface="Adobe Naskh Medium" charset="0"/>
              </a:rPr>
              <a:t>des</a:t>
            </a:r>
            <a:r>
              <a:rPr lang="it-IT" dirty="0">
                <a:latin typeface="Adobe Naskh Medium" charset="0"/>
                <a:ea typeface="Adobe Naskh Medium" charset="0"/>
                <a:cs typeface="Adobe Naskh Medium" charset="0"/>
              </a:rPr>
              <a:t> </a:t>
            </a:r>
            <a:r>
              <a:rPr lang="it-IT" dirty="0" err="1">
                <a:latin typeface="Adobe Naskh Medium" charset="0"/>
                <a:ea typeface="Adobe Naskh Medium" charset="0"/>
                <a:cs typeface="Adobe Naskh Medium" charset="0"/>
              </a:rPr>
              <a:t>lieux</a:t>
            </a:r>
            <a:r>
              <a:rPr lang="it-IT" dirty="0">
                <a:latin typeface="Adobe Naskh Medium" charset="0"/>
                <a:ea typeface="Adobe Naskh Medium" charset="0"/>
                <a:cs typeface="Adobe Naskh Medium" charset="0"/>
              </a:rPr>
              <a:t> de la </a:t>
            </a:r>
            <a:r>
              <a:rPr lang="it-IT" dirty="0" err="1">
                <a:latin typeface="Adobe Naskh Medium" charset="0"/>
                <a:ea typeface="Adobe Naskh Medium" charset="0"/>
                <a:cs typeface="Adobe Naskh Medium" charset="0"/>
              </a:rPr>
              <a:t>ressource</a:t>
            </a:r>
            <a:r>
              <a:rPr lang="it-IT" dirty="0">
                <a:latin typeface="Adobe Naskh Medium" charset="0"/>
                <a:ea typeface="Adobe Naskh Medium" charset="0"/>
                <a:cs typeface="Adobe Naskh Medium" charset="0"/>
              </a:rPr>
              <a:t> </a:t>
            </a:r>
            <a:r>
              <a:rPr lang="it-IT" dirty="0" err="1">
                <a:latin typeface="Adobe Naskh Medium" charset="0"/>
                <a:ea typeface="Adobe Naskh Medium" charset="0"/>
                <a:cs typeface="Adobe Naskh Medium" charset="0"/>
              </a:rPr>
              <a:t>hydrique</a:t>
            </a:r>
            <a:r>
              <a:rPr lang="it-IT" dirty="0">
                <a:latin typeface="Adobe Naskh Medium" charset="0"/>
                <a:ea typeface="Adobe Naskh Medium" charset="0"/>
                <a:cs typeface="Adobe Naskh Medium" charset="0"/>
              </a:rPr>
              <a:t> en </a:t>
            </a:r>
            <a:r>
              <a:rPr lang="it-IT" dirty="0" err="1">
                <a:latin typeface="Adobe Naskh Medium" charset="0"/>
                <a:ea typeface="Adobe Naskh Medium" charset="0"/>
                <a:cs typeface="Adobe Naskh Medium" charset="0"/>
              </a:rPr>
              <a:t>Italie</a:t>
            </a:r>
            <a:r>
              <a:rPr lang="it-IT" dirty="0">
                <a:latin typeface="Adobe Naskh Medium" charset="0"/>
                <a:ea typeface="Adobe Naskh Medium" charset="0"/>
                <a:cs typeface="Adobe Naskh Medium" charset="0"/>
              </a:rPr>
              <a:t> </a:t>
            </a:r>
            <a:r>
              <a:rPr lang="it-IT" dirty="0" smtClean="0">
                <a:latin typeface="Adobe Naskh Medium" charset="0"/>
                <a:ea typeface="Adobe Naskh Medium" charset="0"/>
                <a:cs typeface="Adobe Naskh Medium" charset="0"/>
              </a:rPr>
              <a:t>   </a:t>
            </a:r>
            <a:endParaRPr lang="it-IT" dirty="0">
              <a:latin typeface="Adobe Naskh Medium" charset="0"/>
              <a:ea typeface="Adobe Naskh Medium" charset="0"/>
              <a:cs typeface="Adobe Naskh Medium" charset="0"/>
            </a:endParaRPr>
          </a:p>
        </p:txBody>
      </p:sp>
      <p:sp>
        <p:nvSpPr>
          <p:cNvPr id="3" name="Sottotitolo 2"/>
          <p:cNvSpPr>
            <a:spLocks noGrp="1"/>
          </p:cNvSpPr>
          <p:nvPr>
            <p:ph type="subTitle" idx="1"/>
          </p:nvPr>
        </p:nvSpPr>
        <p:spPr>
          <a:xfrm>
            <a:off x="1186774" y="4474722"/>
            <a:ext cx="9254214" cy="1070043"/>
          </a:xfrm>
        </p:spPr>
        <p:txBody>
          <a:bodyPr>
            <a:normAutofit/>
          </a:bodyPr>
          <a:lstStyle/>
          <a:p>
            <a:r>
              <a:rPr lang="it-IT" dirty="0">
                <a:latin typeface="Adobe Naskh Medium" charset="0"/>
                <a:ea typeface="Adobe Naskh Medium" charset="0"/>
                <a:cs typeface="Adobe Naskh Medium" charset="0"/>
              </a:rPr>
              <a:t>Service </a:t>
            </a:r>
            <a:r>
              <a:rPr lang="it-IT" dirty="0" err="1">
                <a:latin typeface="Adobe Naskh Medium" charset="0"/>
                <a:ea typeface="Adobe Naskh Medium" charset="0"/>
                <a:cs typeface="Adobe Naskh Medium" charset="0"/>
              </a:rPr>
              <a:t>Scientifique</a:t>
            </a:r>
            <a:r>
              <a:rPr lang="it-IT" dirty="0">
                <a:latin typeface="Adobe Naskh Medium" charset="0"/>
                <a:ea typeface="Adobe Naskh Medium" charset="0"/>
                <a:cs typeface="Adobe Naskh Medium" charset="0"/>
              </a:rPr>
              <a:t> </a:t>
            </a:r>
            <a:r>
              <a:rPr lang="it-IT" dirty="0" err="1">
                <a:latin typeface="Adobe Naskh Medium" charset="0"/>
                <a:ea typeface="Adobe Naskh Medium" charset="0"/>
                <a:cs typeface="Adobe Naskh Medium" charset="0"/>
              </a:rPr>
              <a:t>du</a:t>
            </a:r>
            <a:r>
              <a:rPr lang="it-IT" dirty="0">
                <a:latin typeface="Adobe Naskh Medium" charset="0"/>
                <a:ea typeface="Adobe Naskh Medium" charset="0"/>
                <a:cs typeface="Adobe Naskh Medium" charset="0"/>
              </a:rPr>
              <a:t> </a:t>
            </a:r>
            <a:r>
              <a:rPr lang="it-IT" dirty="0" err="1">
                <a:latin typeface="Adobe Naskh Medium" charset="0"/>
                <a:ea typeface="Adobe Naskh Medium" charset="0"/>
                <a:cs typeface="Adobe Naskh Medium" charset="0"/>
              </a:rPr>
              <a:t>sie</a:t>
            </a:r>
            <a:r>
              <a:rPr lang="it-IT" dirty="0">
                <a:latin typeface="Adobe Naskh Medium" charset="0"/>
                <a:ea typeface="Adobe Naskh Medium" charset="0"/>
                <a:cs typeface="Adobe Naskh Medium" charset="0"/>
              </a:rPr>
              <a:t>̀</a:t>
            </a:r>
            <a:r>
              <a:rPr lang="it-IT" dirty="0" err="1">
                <a:latin typeface="Adobe Naskh Medium" charset="0"/>
                <a:ea typeface="Adobe Naskh Medium" charset="0"/>
                <a:cs typeface="Adobe Naskh Medium" charset="0"/>
              </a:rPr>
              <a:t>ge</a:t>
            </a:r>
            <a:r>
              <a:rPr lang="it-IT" dirty="0">
                <a:latin typeface="Adobe Naskh Medium" charset="0"/>
                <a:ea typeface="Adobe Naskh Medium" charset="0"/>
                <a:cs typeface="Adobe Naskh Medium" charset="0"/>
              </a:rPr>
              <a:t> </a:t>
            </a:r>
            <a:r>
              <a:rPr lang="it-IT" dirty="0" err="1">
                <a:latin typeface="Adobe Naskh Medium" charset="0"/>
                <a:ea typeface="Adobe Naskh Medium" charset="0"/>
                <a:cs typeface="Adobe Naskh Medium" charset="0"/>
              </a:rPr>
              <a:t>national</a:t>
            </a:r>
            <a:r>
              <a:rPr lang="it-IT" dirty="0">
                <a:latin typeface="Adobe Naskh Medium" charset="0"/>
                <a:ea typeface="Adobe Naskh Medium" charset="0"/>
                <a:cs typeface="Adobe Naskh Medium" charset="0"/>
              </a:rPr>
              <a:t> de la </a:t>
            </a:r>
            <a:r>
              <a:rPr lang="it-IT" dirty="0" smtClean="0">
                <a:latin typeface="Adobe Naskh Medium" charset="0"/>
                <a:ea typeface="Adobe Naskh Medium" charset="0"/>
                <a:cs typeface="Adobe Naskh Medium" charset="0"/>
              </a:rPr>
              <a:t>Legambiente</a:t>
            </a:r>
          </a:p>
          <a:p>
            <a:r>
              <a:rPr lang="it-IT" dirty="0" smtClean="0">
                <a:latin typeface="Adobe Naskh Medium" charset="0"/>
                <a:ea typeface="Adobe Naskh Medium" charset="0"/>
                <a:cs typeface="Adobe Naskh Medium" charset="0"/>
              </a:rPr>
              <a:t>I.C. </a:t>
            </a:r>
            <a:r>
              <a:rPr lang="it-IT" dirty="0" err="1" smtClean="0">
                <a:latin typeface="Adobe Naskh Medium" charset="0"/>
                <a:ea typeface="Adobe Naskh Medium" charset="0"/>
                <a:cs typeface="Adobe Naskh Medium" charset="0"/>
              </a:rPr>
              <a:t>Grantorto</a:t>
            </a:r>
            <a:r>
              <a:rPr lang="it-IT" dirty="0" smtClean="0">
                <a:latin typeface="Adobe Naskh Medium" charset="0"/>
                <a:ea typeface="Adobe Naskh Medium" charset="0"/>
                <a:cs typeface="Adobe Naskh Medium" charset="0"/>
              </a:rPr>
              <a:t> </a:t>
            </a:r>
            <a:endParaRPr lang="it-IT" dirty="0">
              <a:latin typeface="Adobe Naskh Medium" charset="0"/>
              <a:ea typeface="Adobe Naskh Medium" charset="0"/>
              <a:cs typeface="Adobe Naskh Medium" charset="0"/>
            </a:endParaRPr>
          </a:p>
          <a:p>
            <a:endParaRPr lang="it-IT" dirty="0">
              <a:latin typeface="Adobe Naskh Medium" charset="0"/>
              <a:ea typeface="Adobe Naskh Medium" charset="0"/>
              <a:cs typeface="Adobe Naskh Medium" charset="0"/>
            </a:endParaRPr>
          </a:p>
        </p:txBody>
      </p:sp>
      <p:pic>
        <p:nvPicPr>
          <p:cNvPr id="4" name="Immagine 3"/>
          <p:cNvPicPr/>
          <p:nvPr/>
        </p:nvPicPr>
        <p:blipFill>
          <a:blip r:embed="rId2">
            <a:extLst>
              <a:ext uri="{28A0092B-C50C-407E-A947-70E740481C1C}">
                <a14:useLocalDpi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2979474" y="634035"/>
            <a:ext cx="6116320" cy="1333500"/>
          </a:xfrm>
          <a:prstGeom prst="rect">
            <a:avLst/>
          </a:prstGeom>
        </p:spPr>
      </p:pic>
    </p:spTree>
    <p:extLst>
      <p:ext uri="{BB962C8B-B14F-4D97-AF65-F5344CB8AC3E}">
        <p14:creationId xmlns:p14="http://schemas.microsoft.com/office/powerpoint/2010/main" xmlns="" val="5917102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72064" y="1414672"/>
            <a:ext cx="11219936" cy="1983436"/>
          </a:xfrm>
        </p:spPr>
        <p:txBody>
          <a:bodyPr>
            <a:normAutofit fontScale="90000"/>
          </a:bodyPr>
          <a:lstStyle/>
          <a:p>
            <a:pPr algn="l"/>
            <a:r>
              <a:rPr lang="it-IT" b="1" cap="none" dirty="0" err="1"/>
              <a:t>Etat</a:t>
            </a:r>
            <a:r>
              <a:rPr lang="it-IT" b="1" cap="none" dirty="0"/>
              <a:t> de santé </a:t>
            </a:r>
            <a:r>
              <a:rPr lang="it-IT" b="1" cap="none" dirty="0" err="1"/>
              <a:t>des</a:t>
            </a:r>
            <a:r>
              <a:rPr lang="it-IT" b="1" cap="none" dirty="0"/>
              <a:t> </a:t>
            </a:r>
            <a:r>
              <a:rPr lang="it-IT" b="1" cap="none" dirty="0" err="1"/>
              <a:t>différents</a:t>
            </a:r>
            <a:r>
              <a:rPr lang="it-IT" b="1" cap="none" dirty="0"/>
              <a:t> </a:t>
            </a:r>
            <a:r>
              <a:rPr lang="it-IT" b="1" cap="none" dirty="0" err="1"/>
              <a:t>corps</a:t>
            </a:r>
            <a:r>
              <a:rPr lang="it-IT" b="1" cap="none" dirty="0"/>
              <a:t> </a:t>
            </a:r>
            <a:r>
              <a:rPr lang="it-IT" b="1" cap="none" dirty="0" err="1"/>
              <a:t>hydriques</a:t>
            </a:r>
            <a:r>
              <a:rPr lang="it-IT" b="1" cap="none" dirty="0"/>
              <a:t> en </a:t>
            </a:r>
            <a:r>
              <a:rPr lang="it-IT" b="1" cap="none" dirty="0" err="1" smtClean="0"/>
              <a:t>Italie</a:t>
            </a:r>
            <a:r>
              <a:rPr lang="it-IT" b="1" cap="none" dirty="0" smtClean="0"/>
              <a:t/>
            </a:r>
            <a:br>
              <a:rPr lang="it-IT" b="1" cap="none" dirty="0" smtClean="0"/>
            </a:br>
            <a:r>
              <a:rPr lang="it-IT" b="1" dirty="0" smtClean="0"/>
              <a:t> </a:t>
            </a:r>
            <a:r>
              <a:rPr lang="it-IT" dirty="0"/>
              <a:t/>
            </a:r>
            <a:br>
              <a:rPr lang="it-IT" dirty="0"/>
            </a:br>
            <a:r>
              <a:rPr lang="it-IT" cap="none" dirty="0" err="1"/>
              <a:t>Les</a:t>
            </a:r>
            <a:r>
              <a:rPr lang="it-IT" cap="none" dirty="0"/>
              <a:t> </a:t>
            </a:r>
            <a:r>
              <a:rPr lang="it-IT" cap="none" dirty="0" err="1"/>
              <a:t>eaux</a:t>
            </a:r>
            <a:r>
              <a:rPr lang="it-IT" cap="none" dirty="0"/>
              <a:t> marines et </a:t>
            </a:r>
            <a:r>
              <a:rPr lang="it-IT" cap="none" dirty="0" err="1"/>
              <a:t>côtières</a:t>
            </a:r>
            <a:r>
              <a:rPr lang="it-IT" cap="none" dirty="0"/>
              <a:t> </a:t>
            </a:r>
            <a:r>
              <a:rPr lang="it-IT" dirty="0"/>
              <a:t/>
            </a:r>
            <a:br>
              <a:rPr lang="it-IT" dirty="0"/>
            </a:br>
            <a:endParaRPr lang="it-IT" dirty="0"/>
          </a:p>
        </p:txBody>
      </p:sp>
      <p:sp>
        <p:nvSpPr>
          <p:cNvPr id="3" name="Segnaposto contenuto 2"/>
          <p:cNvSpPr>
            <a:spLocks noGrp="1"/>
          </p:cNvSpPr>
          <p:nvPr>
            <p:ph sz="quarter" idx="13"/>
          </p:nvPr>
        </p:nvSpPr>
        <p:spPr>
          <a:xfrm>
            <a:off x="444843" y="3082834"/>
            <a:ext cx="10832757" cy="2708365"/>
          </a:xfrm>
        </p:spPr>
        <p:txBody>
          <a:bodyPr/>
          <a:lstStyle/>
          <a:p>
            <a:r>
              <a:rPr lang="it-IT" cap="none" dirty="0" err="1"/>
              <a:t>Les</a:t>
            </a:r>
            <a:r>
              <a:rPr lang="it-IT" cap="none" dirty="0"/>
              <a:t> </a:t>
            </a:r>
            <a:r>
              <a:rPr lang="it-IT" cap="none" dirty="0" err="1"/>
              <a:t>métaux</a:t>
            </a:r>
            <a:r>
              <a:rPr lang="it-IT" cap="none" dirty="0"/>
              <a:t> </a:t>
            </a:r>
            <a:r>
              <a:rPr lang="it-IT" cap="none" dirty="0" err="1"/>
              <a:t>lourds</a:t>
            </a:r>
            <a:r>
              <a:rPr lang="it-IT" cap="none" dirty="0"/>
              <a:t>, </a:t>
            </a:r>
            <a:r>
              <a:rPr lang="it-IT" cap="none" dirty="0" err="1"/>
              <a:t>les</a:t>
            </a:r>
            <a:r>
              <a:rPr lang="it-IT" cap="none" dirty="0"/>
              <a:t> </a:t>
            </a:r>
            <a:r>
              <a:rPr lang="it-IT" cap="none" dirty="0" err="1"/>
              <a:t>hydrocarbures</a:t>
            </a:r>
            <a:r>
              <a:rPr lang="it-IT" cap="none" dirty="0"/>
              <a:t>, </a:t>
            </a:r>
            <a:r>
              <a:rPr lang="it-IT" cap="none" dirty="0" err="1"/>
              <a:t>les</a:t>
            </a:r>
            <a:r>
              <a:rPr lang="it-IT" cap="none" dirty="0"/>
              <a:t> </a:t>
            </a:r>
            <a:r>
              <a:rPr lang="it-IT" cap="none" dirty="0" err="1"/>
              <a:t>pesticides</a:t>
            </a:r>
            <a:r>
              <a:rPr lang="it-IT" cap="none" dirty="0"/>
              <a:t> et PCB (</a:t>
            </a:r>
            <a:r>
              <a:rPr lang="it-IT" cap="none" dirty="0" err="1"/>
              <a:t>Poly-chloro-biphényl</a:t>
            </a:r>
            <a:r>
              <a:rPr lang="it-IT" cap="none" dirty="0"/>
              <a:t>, </a:t>
            </a:r>
            <a:r>
              <a:rPr lang="it-IT" cap="none" dirty="0" err="1"/>
              <a:t>hydrocarbure</a:t>
            </a:r>
            <a:r>
              <a:rPr lang="it-IT" cap="none" dirty="0"/>
              <a:t> </a:t>
            </a:r>
            <a:r>
              <a:rPr lang="it-IT" cap="none" dirty="0" err="1"/>
              <a:t>aromatique</a:t>
            </a:r>
            <a:r>
              <a:rPr lang="it-IT" cap="none" dirty="0"/>
              <a:t> </a:t>
            </a:r>
            <a:r>
              <a:rPr lang="it-IT" cap="none" dirty="0" err="1"/>
              <a:t>chlore</a:t>
            </a:r>
            <a:r>
              <a:rPr lang="it-IT" cap="none" dirty="0"/>
              <a:t>́) </a:t>
            </a:r>
            <a:r>
              <a:rPr lang="it-IT" cap="none" dirty="0" err="1"/>
              <a:t>sont</a:t>
            </a:r>
            <a:r>
              <a:rPr lang="it-IT" cap="none" dirty="0"/>
              <a:t> </a:t>
            </a:r>
            <a:r>
              <a:rPr lang="it-IT" cap="none" dirty="0" err="1"/>
              <a:t>les</a:t>
            </a:r>
            <a:r>
              <a:rPr lang="it-IT" cap="none" dirty="0"/>
              <a:t> </a:t>
            </a:r>
            <a:r>
              <a:rPr lang="it-IT" cap="none" dirty="0" err="1"/>
              <a:t>principales</a:t>
            </a:r>
            <a:r>
              <a:rPr lang="it-IT" cap="none" dirty="0"/>
              <a:t> </a:t>
            </a:r>
            <a:r>
              <a:rPr lang="it-IT" cap="none" dirty="0" err="1"/>
              <a:t>substances</a:t>
            </a:r>
            <a:r>
              <a:rPr lang="it-IT" cap="none" dirty="0"/>
              <a:t> </a:t>
            </a:r>
            <a:r>
              <a:rPr lang="it-IT" cap="none" dirty="0" err="1"/>
              <a:t>toxiques</a:t>
            </a:r>
            <a:r>
              <a:rPr lang="it-IT" cap="none" dirty="0"/>
              <a:t> qui </a:t>
            </a:r>
            <a:r>
              <a:rPr lang="it-IT" cap="none" dirty="0" err="1"/>
              <a:t>menacent</a:t>
            </a:r>
            <a:r>
              <a:rPr lang="it-IT" cap="none" dirty="0"/>
              <a:t> la </a:t>
            </a:r>
            <a:r>
              <a:rPr lang="it-IT" cap="none" dirty="0" err="1"/>
              <a:t>qualite</a:t>
            </a:r>
            <a:r>
              <a:rPr lang="it-IT" cap="none" dirty="0"/>
              <a:t>́ </a:t>
            </a:r>
            <a:r>
              <a:rPr lang="it-IT" cap="none" dirty="0" err="1"/>
              <a:t>des</a:t>
            </a:r>
            <a:r>
              <a:rPr lang="it-IT" cap="none" dirty="0"/>
              <a:t> </a:t>
            </a:r>
            <a:r>
              <a:rPr lang="it-IT" cap="none" dirty="0" err="1"/>
              <a:t>mers</a:t>
            </a:r>
            <a:r>
              <a:rPr lang="it-IT" cap="none" dirty="0"/>
              <a:t> </a:t>
            </a:r>
            <a:r>
              <a:rPr lang="it-IT" cap="none" dirty="0" err="1"/>
              <a:t>italiennes</a:t>
            </a:r>
            <a:r>
              <a:rPr lang="it-IT" cap="none" dirty="0"/>
              <a:t> </a:t>
            </a:r>
          </a:p>
          <a:p>
            <a:endParaRPr lang="it-IT" dirty="0"/>
          </a:p>
        </p:txBody>
      </p:sp>
      <p:pic>
        <p:nvPicPr>
          <p:cNvPr id="4" name="Immagine 3"/>
          <p:cNvPicPr>
            <a:picLocks noChangeAspect="1"/>
          </p:cNvPicPr>
          <p:nvPr/>
        </p:nvPicPr>
        <p:blipFill>
          <a:blip r:embed="rId2"/>
          <a:stretch>
            <a:fillRect/>
          </a:stretch>
        </p:blipFill>
        <p:spPr>
          <a:xfrm>
            <a:off x="972063" y="4102291"/>
            <a:ext cx="4226954" cy="2662124"/>
          </a:xfrm>
          <a:prstGeom prst="rect">
            <a:avLst/>
          </a:prstGeom>
        </p:spPr>
      </p:pic>
    </p:spTree>
    <p:extLst>
      <p:ext uri="{BB962C8B-B14F-4D97-AF65-F5344CB8AC3E}">
        <p14:creationId xmlns:p14="http://schemas.microsoft.com/office/powerpoint/2010/main" xmlns="" val="2921006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3"/>
          </p:nvPr>
        </p:nvSpPr>
        <p:spPr>
          <a:xfrm>
            <a:off x="913774" y="1631092"/>
            <a:ext cx="10363826" cy="4160107"/>
          </a:xfrm>
        </p:spPr>
        <p:txBody>
          <a:bodyPr>
            <a:normAutofit/>
          </a:bodyPr>
          <a:lstStyle/>
          <a:p>
            <a:r>
              <a:rPr lang="it-IT" cap="none" dirty="0" err="1"/>
              <a:t>Les</a:t>
            </a:r>
            <a:r>
              <a:rPr lang="it-IT" cap="none" dirty="0"/>
              <a:t> </a:t>
            </a:r>
            <a:r>
              <a:rPr lang="it-IT" cap="none" dirty="0" err="1"/>
              <a:t>lacs</a:t>
            </a:r>
            <a:r>
              <a:rPr lang="it-IT" cap="none" dirty="0"/>
              <a:t> </a:t>
            </a:r>
            <a:r>
              <a:rPr lang="it-IT" cap="none" dirty="0" err="1"/>
              <a:t>italiens</a:t>
            </a:r>
            <a:r>
              <a:rPr lang="it-IT" cap="none" dirty="0"/>
              <a:t> </a:t>
            </a:r>
            <a:endParaRPr lang="it-IT" cap="none" dirty="0" smtClean="0"/>
          </a:p>
          <a:p>
            <a:r>
              <a:rPr lang="it-IT" cap="none" dirty="0" smtClean="0"/>
              <a:t>L’</a:t>
            </a:r>
            <a:r>
              <a:rPr lang="it-IT" cap="none" dirty="0" err="1" smtClean="0"/>
              <a:t>Italie</a:t>
            </a:r>
            <a:r>
              <a:rPr lang="it-IT" cap="none" dirty="0" smtClean="0"/>
              <a:t> </a:t>
            </a:r>
            <a:r>
              <a:rPr lang="it-IT" cap="none" dirty="0"/>
              <a:t>est un </a:t>
            </a:r>
            <a:r>
              <a:rPr lang="it-IT" cap="none" dirty="0" err="1"/>
              <a:t>pays</a:t>
            </a:r>
            <a:r>
              <a:rPr lang="it-IT" cap="none" dirty="0"/>
              <a:t> </a:t>
            </a:r>
            <a:r>
              <a:rPr lang="it-IT" cap="none" dirty="0" err="1"/>
              <a:t>riche</a:t>
            </a:r>
            <a:r>
              <a:rPr lang="it-IT" cap="none" dirty="0"/>
              <a:t> en </a:t>
            </a:r>
            <a:r>
              <a:rPr lang="it-IT" cap="none" dirty="0" err="1"/>
              <a:t>lacs</a:t>
            </a:r>
            <a:r>
              <a:rPr lang="it-IT" cap="none" dirty="0"/>
              <a:t>. </a:t>
            </a:r>
            <a:r>
              <a:rPr lang="it-IT" cap="none" dirty="0" err="1"/>
              <a:t>Environ</a:t>
            </a:r>
            <a:r>
              <a:rPr lang="it-IT" cap="none" dirty="0"/>
              <a:t> 500 </a:t>
            </a:r>
            <a:r>
              <a:rPr lang="it-IT" cap="none" dirty="0" err="1"/>
              <a:t>lacs</a:t>
            </a:r>
            <a:r>
              <a:rPr lang="it-IT" cap="none" dirty="0"/>
              <a:t> d’une superficie </a:t>
            </a:r>
            <a:r>
              <a:rPr lang="it-IT" cap="none" dirty="0" err="1"/>
              <a:t>supérieure</a:t>
            </a:r>
            <a:r>
              <a:rPr lang="it-IT" cap="none" dirty="0"/>
              <a:t> à 0,2 km2 </a:t>
            </a:r>
            <a:r>
              <a:rPr lang="it-IT" cap="none" dirty="0" err="1"/>
              <a:t>sont</a:t>
            </a:r>
            <a:r>
              <a:rPr lang="it-IT" cap="none" dirty="0"/>
              <a:t> </a:t>
            </a:r>
            <a:r>
              <a:rPr lang="it-IT" cap="none" dirty="0" err="1"/>
              <a:t>recensés</a:t>
            </a:r>
            <a:r>
              <a:rPr lang="it-IT" cap="none" dirty="0"/>
              <a:t> </a:t>
            </a:r>
            <a:r>
              <a:rPr lang="it-IT" cap="none" dirty="0" err="1"/>
              <a:t>sur</a:t>
            </a:r>
            <a:r>
              <a:rPr lang="it-IT" cap="none" dirty="0"/>
              <a:t> le </a:t>
            </a:r>
            <a:r>
              <a:rPr lang="it-IT" cap="none" dirty="0" err="1"/>
              <a:t>territoire</a:t>
            </a:r>
            <a:r>
              <a:rPr lang="it-IT" cap="none" dirty="0"/>
              <a:t>, </a:t>
            </a:r>
            <a:r>
              <a:rPr lang="it-IT" cap="none" dirty="0" err="1"/>
              <a:t>possédant</a:t>
            </a:r>
            <a:r>
              <a:rPr lang="it-IT" cap="none" dirty="0"/>
              <a:t> un </a:t>
            </a:r>
            <a:r>
              <a:rPr lang="it-IT" cap="none" dirty="0" err="1"/>
              <a:t>intérêt</a:t>
            </a:r>
            <a:r>
              <a:rPr lang="it-IT" cap="none" dirty="0"/>
              <a:t> </a:t>
            </a:r>
            <a:r>
              <a:rPr lang="it-IT" cap="none" dirty="0" err="1"/>
              <a:t>naturel</a:t>
            </a:r>
            <a:r>
              <a:rPr lang="it-IT" cap="none" dirty="0"/>
              <a:t>, </a:t>
            </a:r>
            <a:r>
              <a:rPr lang="it-IT" cap="none" dirty="0" err="1"/>
              <a:t>paysager</a:t>
            </a:r>
            <a:r>
              <a:rPr lang="it-IT" cap="none" dirty="0"/>
              <a:t> et de </a:t>
            </a:r>
            <a:r>
              <a:rPr lang="it-IT" cap="none" dirty="0" err="1"/>
              <a:t>ressource</a:t>
            </a:r>
            <a:r>
              <a:rPr lang="it-IT" cap="none" dirty="0"/>
              <a:t> </a:t>
            </a:r>
            <a:r>
              <a:rPr lang="it-IT" cap="none" dirty="0" err="1"/>
              <a:t>hydropotable</a:t>
            </a:r>
            <a:r>
              <a:rPr lang="it-IT" cap="none" dirty="0"/>
              <a:t>. </a:t>
            </a:r>
            <a:r>
              <a:rPr lang="it-IT" cap="none" dirty="0" err="1"/>
              <a:t>Dans</a:t>
            </a:r>
            <a:r>
              <a:rPr lang="it-IT" cap="none" dirty="0"/>
              <a:t> le </a:t>
            </a:r>
            <a:r>
              <a:rPr lang="it-IT" cap="none" dirty="0" err="1"/>
              <a:t>seul</a:t>
            </a:r>
            <a:r>
              <a:rPr lang="it-IT" cap="none" dirty="0"/>
              <a:t> </a:t>
            </a:r>
            <a:r>
              <a:rPr lang="it-IT" cap="none" dirty="0" err="1"/>
              <a:t>arc</a:t>
            </a:r>
            <a:r>
              <a:rPr lang="it-IT" cap="none" dirty="0"/>
              <a:t> </a:t>
            </a:r>
            <a:r>
              <a:rPr lang="it-IT" cap="none" dirty="0" err="1"/>
              <a:t>alpin</a:t>
            </a:r>
            <a:r>
              <a:rPr lang="it-IT" cap="none" dirty="0"/>
              <a:t> se </a:t>
            </a:r>
            <a:r>
              <a:rPr lang="it-IT" cap="none" dirty="0" err="1"/>
              <a:t>trouvent</a:t>
            </a:r>
            <a:r>
              <a:rPr lang="it-IT" cap="none" dirty="0"/>
              <a:t> </a:t>
            </a:r>
            <a:r>
              <a:rPr lang="it-IT" cap="none" dirty="0" err="1"/>
              <a:t>également</a:t>
            </a:r>
            <a:r>
              <a:rPr lang="it-IT" cap="none" dirty="0"/>
              <a:t> plus de 4000 </a:t>
            </a:r>
            <a:r>
              <a:rPr lang="it-IT" cap="none" dirty="0" err="1"/>
              <a:t>lacs</a:t>
            </a:r>
            <a:r>
              <a:rPr lang="it-IT" cap="none" dirty="0"/>
              <a:t> de </a:t>
            </a:r>
            <a:r>
              <a:rPr lang="it-IT" cap="none" dirty="0" err="1"/>
              <a:t>dimensions</a:t>
            </a:r>
            <a:r>
              <a:rPr lang="it-IT" cap="none" dirty="0"/>
              <a:t> plus </a:t>
            </a:r>
            <a:r>
              <a:rPr lang="it-IT" cap="none" dirty="0" err="1"/>
              <a:t>petites</a:t>
            </a:r>
            <a:r>
              <a:rPr lang="it-IT" cap="none" dirty="0"/>
              <a:t> mais de </a:t>
            </a:r>
            <a:r>
              <a:rPr lang="it-IT" cap="none" dirty="0" err="1"/>
              <a:t>qualite</a:t>
            </a:r>
            <a:r>
              <a:rPr lang="it-IT" cap="none" dirty="0"/>
              <a:t>́ </a:t>
            </a:r>
            <a:r>
              <a:rPr lang="it-IT" cap="none" dirty="0" err="1"/>
              <a:t>environnementale</a:t>
            </a:r>
            <a:r>
              <a:rPr lang="it-IT" cap="none" dirty="0"/>
              <a:t> </a:t>
            </a:r>
            <a:r>
              <a:rPr lang="it-IT" cap="none" dirty="0" err="1"/>
              <a:t>élevée</a:t>
            </a:r>
            <a:r>
              <a:rPr lang="it-IT" cap="none" dirty="0"/>
              <a:t>. </a:t>
            </a:r>
          </a:p>
          <a:p>
            <a:r>
              <a:rPr lang="it-IT" cap="none" dirty="0"/>
              <a:t>Le volume d’eau </a:t>
            </a:r>
            <a:r>
              <a:rPr lang="it-IT" cap="none" dirty="0" err="1"/>
              <a:t>correspondant</a:t>
            </a:r>
            <a:r>
              <a:rPr lang="it-IT" cap="none" dirty="0"/>
              <a:t> est d’</a:t>
            </a:r>
            <a:r>
              <a:rPr lang="it-IT" cap="none" dirty="0" err="1"/>
              <a:t>environ</a:t>
            </a:r>
            <a:r>
              <a:rPr lang="it-IT" cap="none" dirty="0"/>
              <a:t> 150 km3, qui </a:t>
            </a:r>
            <a:r>
              <a:rPr lang="it-IT" cap="none" dirty="0" err="1"/>
              <a:t>pourrait</a:t>
            </a:r>
            <a:r>
              <a:rPr lang="it-IT" cap="none" dirty="0"/>
              <a:t> </a:t>
            </a:r>
            <a:r>
              <a:rPr lang="it-IT" cap="none" dirty="0" err="1"/>
              <a:t>faire</a:t>
            </a:r>
            <a:r>
              <a:rPr lang="it-IT" cap="none" dirty="0"/>
              <a:t> </a:t>
            </a:r>
            <a:r>
              <a:rPr lang="it-IT" cap="none" dirty="0" err="1"/>
              <a:t>penser</a:t>
            </a:r>
            <a:r>
              <a:rPr lang="it-IT" cap="none" dirty="0"/>
              <a:t> à une large </a:t>
            </a:r>
            <a:r>
              <a:rPr lang="it-IT" cap="none" dirty="0" err="1"/>
              <a:t>disponibilite</a:t>
            </a:r>
            <a:r>
              <a:rPr lang="it-IT" cap="none" dirty="0"/>
              <a:t>́ d’eau. </a:t>
            </a:r>
            <a:r>
              <a:rPr lang="it-IT" cap="none" dirty="0" err="1"/>
              <a:t>Cette</a:t>
            </a:r>
            <a:r>
              <a:rPr lang="it-IT" cap="none" dirty="0"/>
              <a:t> </a:t>
            </a:r>
            <a:r>
              <a:rPr lang="it-IT" cap="none" dirty="0" err="1"/>
              <a:t>ressource</a:t>
            </a:r>
            <a:r>
              <a:rPr lang="it-IT" cap="none" dirty="0"/>
              <a:t> </a:t>
            </a:r>
            <a:r>
              <a:rPr lang="it-IT" cap="none" dirty="0" err="1"/>
              <a:t>cependant</a:t>
            </a:r>
            <a:r>
              <a:rPr lang="it-IT" cap="none" dirty="0"/>
              <a:t> se </a:t>
            </a:r>
            <a:r>
              <a:rPr lang="it-IT" cap="none" dirty="0" err="1"/>
              <a:t>trouve</a:t>
            </a:r>
            <a:r>
              <a:rPr lang="it-IT" cap="none" dirty="0"/>
              <a:t> </a:t>
            </a:r>
            <a:r>
              <a:rPr lang="it-IT" cap="none" dirty="0" err="1"/>
              <a:t>surtout</a:t>
            </a:r>
            <a:r>
              <a:rPr lang="it-IT" cap="none" dirty="0"/>
              <a:t> </a:t>
            </a:r>
            <a:r>
              <a:rPr lang="it-IT" cap="none" dirty="0" err="1"/>
              <a:t>dans</a:t>
            </a:r>
            <a:r>
              <a:rPr lang="it-IT" cap="none" dirty="0"/>
              <a:t> le nord </a:t>
            </a:r>
            <a:r>
              <a:rPr lang="it-IT" cap="none" dirty="0" err="1"/>
              <a:t>du</a:t>
            </a:r>
            <a:r>
              <a:rPr lang="it-IT" cap="none" dirty="0"/>
              <a:t> </a:t>
            </a:r>
            <a:r>
              <a:rPr lang="it-IT" cap="none" dirty="0" err="1"/>
              <a:t>pays</a:t>
            </a:r>
            <a:r>
              <a:rPr lang="it-IT" cap="none" dirty="0"/>
              <a:t>, </a:t>
            </a:r>
            <a:r>
              <a:rPr lang="it-IT" cap="none" dirty="0" err="1"/>
              <a:t>dans</a:t>
            </a:r>
            <a:r>
              <a:rPr lang="it-IT" cap="none" dirty="0"/>
              <a:t> </a:t>
            </a:r>
            <a:r>
              <a:rPr lang="it-IT" cap="none" dirty="0" err="1"/>
              <a:t>les</a:t>
            </a:r>
            <a:r>
              <a:rPr lang="it-IT" cap="none" dirty="0"/>
              <a:t> </a:t>
            </a:r>
            <a:r>
              <a:rPr lang="it-IT" cap="none" dirty="0" err="1"/>
              <a:t>grands</a:t>
            </a:r>
            <a:r>
              <a:rPr lang="it-IT" cap="none" dirty="0"/>
              <a:t> </a:t>
            </a:r>
            <a:r>
              <a:rPr lang="it-IT" cap="none" dirty="0" err="1"/>
              <a:t>lacs</a:t>
            </a:r>
            <a:r>
              <a:rPr lang="it-IT" cap="none" dirty="0"/>
              <a:t> sud </a:t>
            </a:r>
            <a:r>
              <a:rPr lang="it-IT" cap="none" dirty="0" err="1"/>
              <a:t>alpins</a:t>
            </a:r>
            <a:r>
              <a:rPr lang="it-IT" cap="none" dirty="0"/>
              <a:t> : Orta, </a:t>
            </a:r>
            <a:r>
              <a:rPr lang="it-IT" cap="none" dirty="0" err="1"/>
              <a:t>Majeur</a:t>
            </a:r>
            <a:r>
              <a:rPr lang="it-IT" cap="none" dirty="0"/>
              <a:t>, Lugano, </a:t>
            </a:r>
            <a:r>
              <a:rPr lang="it-IT" cap="none" dirty="0" err="1"/>
              <a:t>Côme</a:t>
            </a:r>
            <a:r>
              <a:rPr lang="it-IT" cap="none" dirty="0"/>
              <a:t>, Iseo et de </a:t>
            </a:r>
            <a:r>
              <a:rPr lang="it-IT" cap="none" dirty="0" err="1"/>
              <a:t>Garde</a:t>
            </a:r>
            <a:r>
              <a:rPr lang="it-IT" cap="none" dirty="0"/>
              <a:t> (130 km3 à </a:t>
            </a:r>
            <a:r>
              <a:rPr lang="it-IT" cap="none" dirty="0" err="1"/>
              <a:t>eux-seuls</a:t>
            </a:r>
            <a:r>
              <a:rPr lang="it-IT" cap="none" dirty="0"/>
              <a:t>). </a:t>
            </a:r>
          </a:p>
          <a:p>
            <a:endParaRPr lang="it-IT" cap="none" dirty="0"/>
          </a:p>
        </p:txBody>
      </p:sp>
    </p:spTree>
    <p:extLst>
      <p:ext uri="{BB962C8B-B14F-4D97-AF65-F5344CB8AC3E}">
        <p14:creationId xmlns:p14="http://schemas.microsoft.com/office/powerpoint/2010/main" xmlns="" val="834222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sz="quarter" idx="13"/>
          </p:nvPr>
        </p:nvPicPr>
        <p:blipFill>
          <a:blip r:embed="rId2"/>
          <a:stretch>
            <a:fillRect/>
          </a:stretch>
        </p:blipFill>
        <p:spPr>
          <a:xfrm>
            <a:off x="469637" y="2325189"/>
            <a:ext cx="5316870" cy="2977447"/>
          </a:xfrm>
          <a:prstGeom prst="rect">
            <a:avLst/>
          </a:prstGeom>
        </p:spPr>
      </p:pic>
      <p:sp>
        <p:nvSpPr>
          <p:cNvPr id="5" name="CasellaDiTesto 4"/>
          <p:cNvSpPr txBox="1"/>
          <p:nvPr/>
        </p:nvSpPr>
        <p:spPr>
          <a:xfrm>
            <a:off x="1541417" y="1046815"/>
            <a:ext cx="1881052" cy="369332"/>
          </a:xfrm>
          <a:prstGeom prst="rect">
            <a:avLst/>
          </a:prstGeom>
          <a:noFill/>
        </p:spPr>
        <p:txBody>
          <a:bodyPr wrap="square" rtlCol="0">
            <a:spAutoFit/>
          </a:bodyPr>
          <a:lstStyle/>
          <a:p>
            <a:r>
              <a:rPr lang="it-IT" dirty="0" smtClean="0"/>
              <a:t>Le </a:t>
            </a:r>
            <a:r>
              <a:rPr lang="it-IT" dirty="0" err="1" smtClean="0"/>
              <a:t>lac</a:t>
            </a:r>
            <a:r>
              <a:rPr lang="it-IT" dirty="0" smtClean="0"/>
              <a:t> de Come </a:t>
            </a:r>
            <a:endParaRPr lang="it-IT" dirty="0"/>
          </a:p>
        </p:txBody>
      </p:sp>
      <p:pic>
        <p:nvPicPr>
          <p:cNvPr id="6" name="Immagine 5"/>
          <p:cNvPicPr>
            <a:picLocks noChangeAspect="1"/>
          </p:cNvPicPr>
          <p:nvPr/>
        </p:nvPicPr>
        <p:blipFill>
          <a:blip r:embed="rId3"/>
          <a:stretch>
            <a:fillRect/>
          </a:stretch>
        </p:blipFill>
        <p:spPr>
          <a:xfrm>
            <a:off x="6346009" y="2278540"/>
            <a:ext cx="5332430" cy="3024096"/>
          </a:xfrm>
          <a:prstGeom prst="rect">
            <a:avLst/>
          </a:prstGeom>
        </p:spPr>
      </p:pic>
      <p:sp>
        <p:nvSpPr>
          <p:cNvPr id="7" name="CasellaDiTesto 6"/>
          <p:cNvSpPr txBox="1"/>
          <p:nvPr/>
        </p:nvSpPr>
        <p:spPr>
          <a:xfrm>
            <a:off x="7498079" y="1020690"/>
            <a:ext cx="2090829" cy="369332"/>
          </a:xfrm>
          <a:prstGeom prst="rect">
            <a:avLst/>
          </a:prstGeom>
          <a:noFill/>
        </p:spPr>
        <p:txBody>
          <a:bodyPr wrap="none" rtlCol="0">
            <a:spAutoFit/>
          </a:bodyPr>
          <a:lstStyle/>
          <a:p>
            <a:r>
              <a:rPr lang="it-IT" dirty="0" err="1" smtClean="0"/>
              <a:t>Les</a:t>
            </a:r>
            <a:r>
              <a:rPr lang="it-IT" dirty="0" smtClean="0"/>
              <a:t> Micro </a:t>
            </a:r>
            <a:r>
              <a:rPr lang="it-IT" dirty="0" err="1" smtClean="0"/>
              <a:t>plastriques</a:t>
            </a:r>
            <a:endParaRPr lang="it-IT" dirty="0"/>
          </a:p>
        </p:txBody>
      </p:sp>
    </p:spTree>
    <p:extLst>
      <p:ext uri="{BB962C8B-B14F-4D97-AF65-F5344CB8AC3E}">
        <p14:creationId xmlns:p14="http://schemas.microsoft.com/office/powerpoint/2010/main" xmlns="" val="5578508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3"/>
          </p:nvPr>
        </p:nvSpPr>
        <p:spPr>
          <a:xfrm>
            <a:off x="913773" y="2367092"/>
            <a:ext cx="10842797" cy="3424107"/>
          </a:xfrm>
        </p:spPr>
        <p:txBody>
          <a:bodyPr/>
          <a:lstStyle/>
          <a:p>
            <a:r>
              <a:rPr lang="it-IT" cap="none" dirty="0" err="1"/>
              <a:t>Comme</a:t>
            </a:r>
            <a:r>
              <a:rPr lang="it-IT" cap="none" dirty="0"/>
              <a:t> cela </a:t>
            </a:r>
            <a:r>
              <a:rPr lang="it-IT" cap="none" dirty="0" err="1"/>
              <a:t>existe</a:t>
            </a:r>
            <a:r>
              <a:rPr lang="it-IT" cap="none" dirty="0"/>
              <a:t> </a:t>
            </a:r>
            <a:r>
              <a:rPr lang="it-IT" cap="none" dirty="0" err="1"/>
              <a:t>dans</a:t>
            </a:r>
            <a:r>
              <a:rPr lang="it-IT" cap="none" dirty="0"/>
              <a:t> </a:t>
            </a:r>
            <a:r>
              <a:rPr lang="it-IT" cap="none" dirty="0" err="1"/>
              <a:t>les</a:t>
            </a:r>
            <a:r>
              <a:rPr lang="it-IT" cap="none" dirty="0"/>
              <a:t> </a:t>
            </a:r>
            <a:r>
              <a:rPr lang="it-IT" cap="none" dirty="0" err="1"/>
              <a:t>autres</a:t>
            </a:r>
            <a:r>
              <a:rPr lang="it-IT" cap="none" dirty="0"/>
              <a:t> </a:t>
            </a:r>
            <a:r>
              <a:rPr lang="it-IT" cap="none" dirty="0" err="1"/>
              <a:t>pays</a:t>
            </a:r>
            <a:r>
              <a:rPr lang="it-IT" cap="none" dirty="0"/>
              <a:t> </a:t>
            </a:r>
            <a:r>
              <a:rPr lang="it-IT" cap="none" dirty="0" err="1"/>
              <a:t>industrialisés</a:t>
            </a:r>
            <a:r>
              <a:rPr lang="it-IT" cap="none" dirty="0"/>
              <a:t>, </a:t>
            </a:r>
            <a:r>
              <a:rPr lang="it-IT" cap="none" dirty="0" err="1"/>
              <a:t>les</a:t>
            </a:r>
            <a:r>
              <a:rPr lang="it-IT" cap="none" dirty="0"/>
              <a:t> </a:t>
            </a:r>
            <a:r>
              <a:rPr lang="it-IT" cap="none" dirty="0" err="1"/>
              <a:t>lacs</a:t>
            </a:r>
            <a:r>
              <a:rPr lang="it-IT" cap="none" dirty="0"/>
              <a:t> </a:t>
            </a:r>
            <a:r>
              <a:rPr lang="it-IT" cap="none" dirty="0" err="1"/>
              <a:t>italiens</a:t>
            </a:r>
            <a:r>
              <a:rPr lang="it-IT" cap="none" dirty="0"/>
              <a:t> </a:t>
            </a:r>
            <a:r>
              <a:rPr lang="it-IT" cap="none" dirty="0" err="1"/>
              <a:t>sont</a:t>
            </a:r>
            <a:r>
              <a:rPr lang="it-IT" cap="none" dirty="0"/>
              <a:t> </a:t>
            </a:r>
            <a:r>
              <a:rPr lang="it-IT" cap="none" dirty="0" err="1"/>
              <a:t>sujets</a:t>
            </a:r>
            <a:r>
              <a:rPr lang="it-IT" cap="none" dirty="0"/>
              <a:t> à une </a:t>
            </a:r>
            <a:r>
              <a:rPr lang="it-IT" cap="none" dirty="0" err="1"/>
              <a:t>détérioration</a:t>
            </a:r>
            <a:r>
              <a:rPr lang="it-IT" cap="none" dirty="0"/>
              <a:t> qualitative de </a:t>
            </a:r>
            <a:r>
              <a:rPr lang="it-IT" cap="none" dirty="0" err="1"/>
              <a:t>leurs</a:t>
            </a:r>
            <a:r>
              <a:rPr lang="it-IT" cap="none" dirty="0"/>
              <a:t> </a:t>
            </a:r>
            <a:r>
              <a:rPr lang="it-IT" cap="none" dirty="0" err="1"/>
              <a:t>eaux</a:t>
            </a:r>
            <a:r>
              <a:rPr lang="it-IT" cap="none" dirty="0"/>
              <a:t>, </a:t>
            </a:r>
            <a:r>
              <a:rPr lang="it-IT" cap="none" dirty="0" err="1"/>
              <a:t>imputables</a:t>
            </a:r>
            <a:r>
              <a:rPr lang="it-IT" cap="none" dirty="0"/>
              <a:t>, à </a:t>
            </a:r>
            <a:r>
              <a:rPr lang="it-IT" cap="none" dirty="0" err="1"/>
              <a:t>trois</a:t>
            </a:r>
            <a:r>
              <a:rPr lang="it-IT" cap="none" dirty="0"/>
              <a:t> </a:t>
            </a:r>
            <a:r>
              <a:rPr lang="it-IT" cap="none" dirty="0" err="1"/>
              <a:t>causes</a:t>
            </a:r>
            <a:r>
              <a:rPr lang="it-IT" cap="none" dirty="0"/>
              <a:t> </a:t>
            </a:r>
            <a:r>
              <a:rPr lang="it-IT" cap="none" dirty="0" err="1"/>
              <a:t>distinctes</a:t>
            </a:r>
            <a:r>
              <a:rPr lang="it-IT" cap="none" dirty="0"/>
              <a:t> : </a:t>
            </a:r>
          </a:p>
          <a:p>
            <a:r>
              <a:rPr lang="it-IT" cap="none" dirty="0"/>
              <a:t>-  l’</a:t>
            </a:r>
            <a:r>
              <a:rPr lang="it-IT" cap="none" dirty="0" err="1"/>
              <a:t>eutrophisation</a:t>
            </a:r>
            <a:r>
              <a:rPr lang="it-IT" cap="none" dirty="0"/>
              <a:t> </a:t>
            </a:r>
            <a:r>
              <a:rPr lang="it-IT" cap="none" dirty="0" err="1"/>
              <a:t>liée</a:t>
            </a:r>
            <a:r>
              <a:rPr lang="it-IT" cap="none" dirty="0"/>
              <a:t> à une </a:t>
            </a:r>
            <a:r>
              <a:rPr lang="it-IT" cap="none" dirty="0" err="1"/>
              <a:t>charge</a:t>
            </a:r>
            <a:r>
              <a:rPr lang="it-IT" cap="none" dirty="0"/>
              <a:t> </a:t>
            </a:r>
            <a:r>
              <a:rPr lang="it-IT" cap="none" dirty="0" err="1"/>
              <a:t>excessive</a:t>
            </a:r>
            <a:r>
              <a:rPr lang="it-IT" cap="none" dirty="0"/>
              <a:t> de </a:t>
            </a:r>
            <a:r>
              <a:rPr lang="it-IT" cap="none" dirty="0" err="1"/>
              <a:t>nutriments</a:t>
            </a:r>
            <a:r>
              <a:rPr lang="it-IT" cap="none" dirty="0"/>
              <a:t> (</a:t>
            </a:r>
            <a:r>
              <a:rPr lang="it-IT" cap="none" dirty="0" err="1"/>
              <a:t>azote</a:t>
            </a:r>
            <a:r>
              <a:rPr lang="it-IT" cap="none" dirty="0"/>
              <a:t> et </a:t>
            </a:r>
            <a:r>
              <a:rPr lang="it-IT" cap="none" dirty="0" err="1"/>
              <a:t>phosphore</a:t>
            </a:r>
            <a:r>
              <a:rPr lang="it-IT" cap="none" dirty="0"/>
              <a:t>) </a:t>
            </a:r>
          </a:p>
          <a:p>
            <a:r>
              <a:rPr lang="it-IT" cap="none" dirty="0"/>
              <a:t>-  l’</a:t>
            </a:r>
            <a:r>
              <a:rPr lang="it-IT" cap="none" dirty="0" err="1"/>
              <a:t>acidification</a:t>
            </a:r>
            <a:r>
              <a:rPr lang="it-IT" cap="none" dirty="0"/>
              <a:t>, </a:t>
            </a:r>
            <a:r>
              <a:rPr lang="it-IT" cap="none" dirty="0" err="1"/>
              <a:t>produite</a:t>
            </a:r>
            <a:r>
              <a:rPr lang="it-IT" cap="none" dirty="0"/>
              <a:t> par </a:t>
            </a:r>
            <a:r>
              <a:rPr lang="it-IT" cap="none" dirty="0" err="1"/>
              <a:t>l’acide</a:t>
            </a:r>
            <a:r>
              <a:rPr lang="it-IT" cap="none" dirty="0"/>
              <a:t> </a:t>
            </a:r>
            <a:r>
              <a:rPr lang="it-IT" cap="none" dirty="0" err="1"/>
              <a:t>des</a:t>
            </a:r>
            <a:r>
              <a:rPr lang="it-IT" cap="none" dirty="0"/>
              <a:t> </a:t>
            </a:r>
            <a:r>
              <a:rPr lang="it-IT" cap="none" dirty="0" err="1"/>
              <a:t>dépôts</a:t>
            </a:r>
            <a:r>
              <a:rPr lang="it-IT" cap="none" dirty="0"/>
              <a:t> </a:t>
            </a:r>
            <a:r>
              <a:rPr lang="it-IT" cap="none" dirty="0" err="1"/>
              <a:t>atmosphérique</a:t>
            </a:r>
            <a:r>
              <a:rPr lang="it-IT" cap="none" dirty="0"/>
              <a:t> (</a:t>
            </a:r>
            <a:r>
              <a:rPr lang="it-IT" cap="none" dirty="0" err="1"/>
              <a:t>pluies</a:t>
            </a:r>
            <a:r>
              <a:rPr lang="it-IT" cap="none" dirty="0"/>
              <a:t> </a:t>
            </a:r>
            <a:r>
              <a:rPr lang="it-IT" cap="none" dirty="0" err="1"/>
              <a:t>acides</a:t>
            </a:r>
            <a:r>
              <a:rPr lang="it-IT" cap="none" dirty="0"/>
              <a:t>, etc.) </a:t>
            </a:r>
          </a:p>
          <a:p>
            <a:r>
              <a:rPr lang="it-IT" cap="none" dirty="0"/>
              <a:t>-  la </a:t>
            </a:r>
            <a:r>
              <a:rPr lang="it-IT" cap="none" dirty="0" err="1"/>
              <a:t>pollution</a:t>
            </a:r>
            <a:r>
              <a:rPr lang="it-IT" cap="none" dirty="0"/>
              <a:t> par </a:t>
            </a:r>
            <a:r>
              <a:rPr lang="it-IT" cap="none" dirty="0" err="1"/>
              <a:t>des</a:t>
            </a:r>
            <a:r>
              <a:rPr lang="it-IT" cap="none" dirty="0"/>
              <a:t> </a:t>
            </a:r>
            <a:r>
              <a:rPr lang="it-IT" cap="none" dirty="0" err="1"/>
              <a:t>substances</a:t>
            </a:r>
            <a:r>
              <a:rPr lang="it-IT" cap="none" dirty="0"/>
              <a:t> </a:t>
            </a:r>
            <a:r>
              <a:rPr lang="it-IT" cap="none" dirty="0" err="1"/>
              <a:t>toxiques</a:t>
            </a:r>
            <a:r>
              <a:rPr lang="it-IT" cap="none" dirty="0"/>
              <a:t>, due </a:t>
            </a:r>
            <a:r>
              <a:rPr lang="it-IT" cap="none" dirty="0" err="1"/>
              <a:t>aux</a:t>
            </a:r>
            <a:r>
              <a:rPr lang="it-IT" cap="none" dirty="0"/>
              <a:t> </a:t>
            </a:r>
            <a:r>
              <a:rPr lang="it-IT" cap="none" dirty="0" err="1"/>
              <a:t>rejets</a:t>
            </a:r>
            <a:r>
              <a:rPr lang="it-IT" cap="none" dirty="0"/>
              <a:t> d’</a:t>
            </a:r>
            <a:r>
              <a:rPr lang="it-IT" cap="none" dirty="0" err="1"/>
              <a:t>effluents</a:t>
            </a:r>
            <a:r>
              <a:rPr lang="it-IT" cap="none" dirty="0"/>
              <a:t> </a:t>
            </a:r>
            <a:r>
              <a:rPr lang="it-IT" cap="none" dirty="0" err="1"/>
              <a:t>industriels</a:t>
            </a:r>
            <a:r>
              <a:rPr lang="it-IT" cap="none" dirty="0"/>
              <a:t> </a:t>
            </a:r>
          </a:p>
        </p:txBody>
      </p:sp>
    </p:spTree>
    <p:extLst>
      <p:ext uri="{BB962C8B-B14F-4D97-AF65-F5344CB8AC3E}">
        <p14:creationId xmlns:p14="http://schemas.microsoft.com/office/powerpoint/2010/main" xmlns="" val="19175775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3"/>
          </p:nvPr>
        </p:nvSpPr>
        <p:spPr>
          <a:xfrm>
            <a:off x="913773" y="1306286"/>
            <a:ext cx="10529289" cy="4484913"/>
          </a:xfrm>
        </p:spPr>
        <p:txBody>
          <a:bodyPr/>
          <a:lstStyle/>
          <a:p>
            <a:pPr algn="ctr">
              <a:buNone/>
            </a:pPr>
            <a:r>
              <a:rPr lang="it-IT" b="1" dirty="0" smtClean="0"/>
              <a:t>On </a:t>
            </a:r>
            <a:r>
              <a:rPr lang="it-IT" b="1" dirty="0" err="1" smtClean="0"/>
              <a:t>vous</a:t>
            </a:r>
            <a:r>
              <a:rPr lang="it-IT" b="1" dirty="0" smtClean="0"/>
              <a:t> </a:t>
            </a:r>
            <a:r>
              <a:rPr lang="it-IT" b="1" dirty="0" err="1" smtClean="0"/>
              <a:t>attend</a:t>
            </a:r>
            <a:r>
              <a:rPr lang="it-IT" b="1" dirty="0" smtClean="0"/>
              <a:t> en </a:t>
            </a:r>
            <a:r>
              <a:rPr lang="it-IT" b="1" dirty="0" err="1" smtClean="0"/>
              <a:t>Italie</a:t>
            </a:r>
            <a:r>
              <a:rPr lang="it-IT" b="1" dirty="0" smtClean="0"/>
              <a:t> à Grantorto pour </a:t>
            </a:r>
            <a:r>
              <a:rPr lang="it-IT" b="1" dirty="0" err="1" smtClean="0"/>
              <a:t>parler</a:t>
            </a:r>
            <a:r>
              <a:rPr lang="it-IT" b="1" dirty="0" smtClean="0"/>
              <a:t> de</a:t>
            </a:r>
            <a:r>
              <a:rPr lang="it-IT" b="1" dirty="0" smtClean="0"/>
              <a:t>:</a:t>
            </a:r>
          </a:p>
          <a:p>
            <a:pPr algn="ctr">
              <a:buNone/>
            </a:pPr>
            <a:endParaRPr lang="it-IT" b="1" dirty="0" smtClean="0"/>
          </a:p>
          <a:p>
            <a:r>
              <a:rPr lang="it-IT" u="sng" dirty="0"/>
              <a:t> A- Solutions </a:t>
            </a:r>
            <a:r>
              <a:rPr lang="it-IT" u="sng" dirty="0" err="1"/>
              <a:t>concrètes</a:t>
            </a:r>
            <a:r>
              <a:rPr lang="it-IT" dirty="0"/>
              <a:t> à </a:t>
            </a:r>
            <a:r>
              <a:rPr lang="it-IT" dirty="0" err="1"/>
              <a:t>proposer</a:t>
            </a:r>
            <a:r>
              <a:rPr lang="it-IT" dirty="0"/>
              <a:t> pour </a:t>
            </a:r>
            <a:r>
              <a:rPr lang="it-IT" dirty="0" err="1"/>
              <a:t>faire</a:t>
            </a:r>
            <a:r>
              <a:rPr lang="it-IT" dirty="0"/>
              <a:t> </a:t>
            </a:r>
            <a:r>
              <a:rPr lang="it-IT" dirty="0" err="1"/>
              <a:t>cesser</a:t>
            </a:r>
            <a:r>
              <a:rPr lang="it-IT" dirty="0"/>
              <a:t> </a:t>
            </a:r>
            <a:r>
              <a:rPr lang="it-IT" dirty="0" err="1"/>
              <a:t>les</a:t>
            </a:r>
            <a:r>
              <a:rPr lang="it-IT" dirty="0"/>
              <a:t> </a:t>
            </a:r>
            <a:r>
              <a:rPr lang="it-IT" dirty="0" err="1"/>
              <a:t>troubles</a:t>
            </a:r>
            <a:r>
              <a:rPr lang="it-IT" dirty="0"/>
              <a:t> </a:t>
            </a:r>
            <a:r>
              <a:rPr lang="it-IT" dirty="0" err="1"/>
              <a:t>écologiques</a:t>
            </a:r>
            <a:r>
              <a:rPr lang="it-IT" dirty="0"/>
              <a:t>. </a:t>
            </a:r>
            <a:r>
              <a:rPr lang="it-IT" dirty="0" err="1"/>
              <a:t>Présentation</a:t>
            </a:r>
            <a:r>
              <a:rPr lang="it-IT" dirty="0"/>
              <a:t> </a:t>
            </a:r>
            <a:r>
              <a:rPr lang="it-IT" dirty="0" err="1"/>
              <a:t>des</a:t>
            </a:r>
            <a:r>
              <a:rPr lang="it-IT" dirty="0"/>
              <a:t> </a:t>
            </a:r>
            <a:r>
              <a:rPr lang="it-IT" dirty="0" err="1"/>
              <a:t>meilleurs</a:t>
            </a:r>
            <a:r>
              <a:rPr lang="it-IT" dirty="0"/>
              <a:t> </a:t>
            </a:r>
            <a:r>
              <a:rPr lang="it-IT" dirty="0" err="1"/>
              <a:t>projets</a:t>
            </a:r>
            <a:r>
              <a:rPr lang="it-IT" dirty="0"/>
              <a:t> de </a:t>
            </a:r>
            <a:r>
              <a:rPr lang="it-IT" dirty="0" err="1"/>
              <a:t>préservation</a:t>
            </a:r>
            <a:r>
              <a:rPr lang="it-IT" dirty="0"/>
              <a:t> de l'</a:t>
            </a:r>
            <a:r>
              <a:rPr lang="it-IT" dirty="0" err="1"/>
              <a:t>environnement</a:t>
            </a:r>
            <a:r>
              <a:rPr lang="it-IT" dirty="0"/>
              <a:t> </a:t>
            </a:r>
            <a:r>
              <a:rPr lang="it-IT" dirty="0" err="1"/>
              <a:t>aquatique</a:t>
            </a:r>
            <a:r>
              <a:rPr lang="it-IT" dirty="0"/>
              <a:t> (</a:t>
            </a:r>
            <a:r>
              <a:rPr lang="it-IT" dirty="0" err="1"/>
              <a:t>collecte</a:t>
            </a:r>
            <a:r>
              <a:rPr lang="it-IT" dirty="0"/>
              <a:t> </a:t>
            </a:r>
            <a:r>
              <a:rPr lang="it-IT" dirty="0" err="1"/>
              <a:t>des</a:t>
            </a:r>
            <a:r>
              <a:rPr lang="it-IT" dirty="0"/>
              <a:t> </a:t>
            </a:r>
            <a:r>
              <a:rPr lang="it-IT" dirty="0" err="1"/>
              <a:t>déchets</a:t>
            </a:r>
            <a:r>
              <a:rPr lang="it-IT" dirty="0"/>
              <a:t>, </a:t>
            </a:r>
            <a:r>
              <a:rPr lang="it-IT" dirty="0" err="1"/>
              <a:t>dépliants</a:t>
            </a:r>
            <a:r>
              <a:rPr lang="it-IT" dirty="0"/>
              <a:t> </a:t>
            </a:r>
            <a:r>
              <a:rPr lang="it-IT" dirty="0" err="1"/>
              <a:t>pédagogiques</a:t>
            </a:r>
            <a:r>
              <a:rPr lang="it-IT" dirty="0"/>
              <a:t>, </a:t>
            </a:r>
            <a:r>
              <a:rPr lang="it-IT" dirty="0" err="1"/>
              <a:t>etc</a:t>
            </a:r>
            <a:r>
              <a:rPr lang="it-IT" dirty="0"/>
              <a:t>).</a:t>
            </a:r>
          </a:p>
          <a:p>
            <a:r>
              <a:rPr lang="it-IT" dirty="0"/>
              <a:t> </a:t>
            </a:r>
            <a:r>
              <a:rPr lang="it-IT" u="sng" dirty="0"/>
              <a:t>B- Solutions pour </a:t>
            </a:r>
            <a:r>
              <a:rPr lang="it-IT" u="sng" dirty="0" err="1"/>
              <a:t>mobiliser</a:t>
            </a:r>
            <a:r>
              <a:rPr lang="it-IT" dirty="0"/>
              <a:t> et </a:t>
            </a:r>
            <a:r>
              <a:rPr lang="it-IT" dirty="0" err="1"/>
              <a:t>sensibiliser</a:t>
            </a:r>
            <a:r>
              <a:rPr lang="it-IT" dirty="0"/>
              <a:t> </a:t>
            </a:r>
            <a:r>
              <a:rPr lang="it-IT" dirty="0" err="1"/>
              <a:t>les</a:t>
            </a:r>
            <a:r>
              <a:rPr lang="it-IT" dirty="0"/>
              <a:t> </a:t>
            </a:r>
            <a:r>
              <a:rPr lang="it-IT" dirty="0" err="1"/>
              <a:t>populations</a:t>
            </a:r>
            <a:r>
              <a:rPr lang="it-IT" dirty="0" smtClean="0"/>
              <a:t>.</a:t>
            </a:r>
          </a:p>
          <a:p>
            <a:pPr>
              <a:buNone/>
            </a:pPr>
            <a:endParaRPr lang="it-IT" dirty="0"/>
          </a:p>
          <a:p>
            <a:pPr>
              <a:buNone/>
            </a:pPr>
            <a:r>
              <a:rPr lang="it-IT" dirty="0" smtClean="0"/>
              <a:t>dominante</a:t>
            </a:r>
            <a:r>
              <a:rPr lang="it-IT" dirty="0"/>
              <a:t> : </a:t>
            </a:r>
            <a:r>
              <a:rPr lang="it-IT" dirty="0" err="1"/>
              <a:t>sciences</a:t>
            </a:r>
            <a:r>
              <a:rPr lang="it-IT" dirty="0"/>
              <a:t>, </a:t>
            </a:r>
            <a:r>
              <a:rPr lang="it-IT" dirty="0" err="1"/>
              <a:t>technologie</a:t>
            </a:r>
            <a:r>
              <a:rPr lang="it-IT" dirty="0"/>
              <a:t>, </a:t>
            </a:r>
            <a:r>
              <a:rPr lang="it-IT" dirty="0" err="1"/>
              <a:t>mathématiques</a:t>
            </a:r>
            <a:r>
              <a:rPr lang="it-IT" dirty="0"/>
              <a:t>, </a:t>
            </a:r>
            <a:r>
              <a:rPr lang="it-IT" dirty="0" err="1"/>
              <a:t>éducation</a:t>
            </a:r>
            <a:r>
              <a:rPr lang="it-IT" dirty="0"/>
              <a:t> </a:t>
            </a:r>
            <a:r>
              <a:rPr lang="it-IT" dirty="0" err="1"/>
              <a:t>civique</a:t>
            </a:r>
            <a:r>
              <a:rPr lang="it-IT" dirty="0"/>
              <a:t> et </a:t>
            </a:r>
            <a:r>
              <a:rPr lang="it-IT" dirty="0" smtClean="0"/>
              <a:t>morale</a:t>
            </a:r>
            <a:endParaRPr lang="it-IT" dirty="0"/>
          </a:p>
        </p:txBody>
      </p:sp>
    </p:spTree>
    <p:extLst>
      <p:ext uri="{BB962C8B-B14F-4D97-AF65-F5344CB8AC3E}">
        <p14:creationId xmlns:p14="http://schemas.microsoft.com/office/powerpoint/2010/main" xmlns="" val="17783675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sz="quarter" idx="13"/>
          </p:nvPr>
        </p:nvPicPr>
        <p:blipFill>
          <a:blip r:embed="rId2"/>
          <a:stretch>
            <a:fillRect/>
          </a:stretch>
        </p:blipFill>
        <p:spPr>
          <a:xfrm>
            <a:off x="1252764" y="853825"/>
            <a:ext cx="4625522" cy="3215512"/>
          </a:xfrm>
          <a:prstGeom prst="rect">
            <a:avLst/>
          </a:prstGeom>
        </p:spPr>
      </p:pic>
      <p:pic>
        <p:nvPicPr>
          <p:cNvPr id="5" name="Immagine 4"/>
          <p:cNvPicPr>
            <a:picLocks noChangeAspect="1"/>
          </p:cNvPicPr>
          <p:nvPr/>
        </p:nvPicPr>
        <p:blipFill>
          <a:blip r:embed="rId3"/>
          <a:stretch>
            <a:fillRect/>
          </a:stretch>
        </p:blipFill>
        <p:spPr>
          <a:xfrm>
            <a:off x="6200502" y="2788013"/>
            <a:ext cx="5214693" cy="3168650"/>
          </a:xfrm>
          <a:prstGeom prst="rect">
            <a:avLst/>
          </a:prstGeom>
        </p:spPr>
      </p:pic>
    </p:spTree>
    <p:extLst>
      <p:ext uri="{BB962C8B-B14F-4D97-AF65-F5344CB8AC3E}">
        <p14:creationId xmlns:p14="http://schemas.microsoft.com/office/powerpoint/2010/main" xmlns="" val="21348983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3"/>
          </p:nvPr>
        </p:nvSpPr>
        <p:spPr>
          <a:xfrm>
            <a:off x="913774" y="1071154"/>
            <a:ext cx="10947300" cy="4720045"/>
          </a:xfrm>
        </p:spPr>
        <p:txBody>
          <a:bodyPr>
            <a:normAutofit/>
          </a:bodyPr>
          <a:lstStyle/>
          <a:p>
            <a:r>
              <a:rPr lang="it-IT" cap="none" dirty="0"/>
              <a:t>L’impact </a:t>
            </a:r>
            <a:r>
              <a:rPr lang="it-IT" cap="none" dirty="0" err="1"/>
              <a:t>sur</a:t>
            </a:r>
            <a:r>
              <a:rPr lang="it-IT" cap="none" dirty="0"/>
              <a:t> l’</a:t>
            </a:r>
            <a:r>
              <a:rPr lang="it-IT" cap="none" dirty="0" err="1"/>
              <a:t>environnement</a:t>
            </a:r>
            <a:r>
              <a:rPr lang="it-IT" cap="none" dirty="0"/>
              <a:t> est </a:t>
            </a:r>
            <a:r>
              <a:rPr lang="it-IT" cap="none" dirty="0" err="1" smtClean="0"/>
              <a:t>catastrophique</a:t>
            </a:r>
            <a:r>
              <a:rPr lang="it-IT" cap="none" dirty="0" smtClean="0"/>
              <a:t> </a:t>
            </a:r>
            <a:r>
              <a:rPr lang="it-IT" cap="none" dirty="0" err="1"/>
              <a:t>dans</a:t>
            </a:r>
            <a:r>
              <a:rPr lang="it-IT" cap="none" dirty="0"/>
              <a:t> </a:t>
            </a:r>
            <a:r>
              <a:rPr lang="it-IT" cap="none" dirty="0" err="1"/>
              <a:t>certaines</a:t>
            </a:r>
            <a:r>
              <a:rPr lang="it-IT" cap="none" dirty="0"/>
              <a:t> </a:t>
            </a:r>
            <a:r>
              <a:rPr lang="it-IT" cap="none" dirty="0" err="1"/>
              <a:t>zones</a:t>
            </a:r>
            <a:r>
              <a:rPr lang="it-IT" cap="none" dirty="0"/>
              <a:t> de la </a:t>
            </a:r>
            <a:r>
              <a:rPr lang="it-IT" cap="none" dirty="0" err="1"/>
              <a:t>région</a:t>
            </a:r>
            <a:r>
              <a:rPr lang="it-IT" cap="none" dirty="0"/>
              <a:t> </a:t>
            </a:r>
            <a:r>
              <a:rPr lang="it-IT" cap="none" dirty="0" err="1"/>
              <a:t>méditerranéenne</a:t>
            </a:r>
            <a:r>
              <a:rPr lang="it-IT" cap="none" dirty="0"/>
              <a:t>. </a:t>
            </a:r>
            <a:endParaRPr lang="it-IT" cap="none" dirty="0" smtClean="0"/>
          </a:p>
          <a:p>
            <a:r>
              <a:rPr lang="it-IT" cap="none" dirty="0" smtClean="0"/>
              <a:t>En </a:t>
            </a:r>
            <a:r>
              <a:rPr lang="it-IT" cap="none" dirty="0" err="1"/>
              <a:t>effet</a:t>
            </a:r>
            <a:r>
              <a:rPr lang="it-IT" cap="none" dirty="0"/>
              <a:t>, l’</a:t>
            </a:r>
            <a:r>
              <a:rPr lang="it-IT" cap="none" dirty="0" err="1"/>
              <a:t>exploitation</a:t>
            </a:r>
            <a:r>
              <a:rPr lang="it-IT" cap="none" dirty="0"/>
              <a:t> </a:t>
            </a:r>
            <a:r>
              <a:rPr lang="it-IT" cap="none" dirty="0" err="1"/>
              <a:t>des</a:t>
            </a:r>
            <a:r>
              <a:rPr lang="it-IT" cap="none" dirty="0"/>
              <a:t> </a:t>
            </a:r>
            <a:r>
              <a:rPr lang="it-IT" cap="none" dirty="0" err="1"/>
              <a:t>aquifères</a:t>
            </a:r>
            <a:r>
              <a:rPr lang="it-IT" cap="none" dirty="0"/>
              <a:t> </a:t>
            </a:r>
            <a:r>
              <a:rPr lang="it-IT" cap="none" dirty="0" err="1"/>
              <a:t>côtiers</a:t>
            </a:r>
            <a:r>
              <a:rPr lang="it-IT" cap="none" dirty="0"/>
              <a:t> a </a:t>
            </a:r>
            <a:r>
              <a:rPr lang="it-IT" cap="none" dirty="0" err="1"/>
              <a:t>déja</a:t>
            </a:r>
            <a:r>
              <a:rPr lang="it-IT" cap="none" dirty="0"/>
              <a:t>̀ </a:t>
            </a:r>
            <a:r>
              <a:rPr lang="it-IT" cap="none" dirty="0" err="1"/>
              <a:t>provoque</a:t>
            </a:r>
            <a:r>
              <a:rPr lang="it-IT" cap="none" dirty="0"/>
              <a:t>́ de </a:t>
            </a:r>
            <a:r>
              <a:rPr lang="it-IT" cap="none" dirty="0" err="1"/>
              <a:t>nombreuses</a:t>
            </a:r>
            <a:r>
              <a:rPr lang="it-IT" cap="none" dirty="0"/>
              <a:t> </a:t>
            </a:r>
            <a:r>
              <a:rPr lang="it-IT" cap="none" dirty="0" err="1"/>
              <a:t>infiltrations</a:t>
            </a:r>
            <a:r>
              <a:rPr lang="it-IT" cap="none" dirty="0"/>
              <a:t> d’eau </a:t>
            </a:r>
            <a:r>
              <a:rPr lang="it-IT" cap="none" dirty="0" err="1"/>
              <a:t>salée</a:t>
            </a:r>
            <a:r>
              <a:rPr lang="it-IT" cap="none" dirty="0"/>
              <a:t>, </a:t>
            </a:r>
            <a:r>
              <a:rPr lang="it-IT" cap="none" dirty="0" err="1"/>
              <a:t>souvent</a:t>
            </a:r>
            <a:r>
              <a:rPr lang="it-IT" cap="none" dirty="0"/>
              <a:t> </a:t>
            </a:r>
            <a:r>
              <a:rPr lang="it-IT" cap="none" dirty="0" err="1"/>
              <a:t>irréversibles</a:t>
            </a:r>
            <a:r>
              <a:rPr lang="it-IT" cap="none" dirty="0"/>
              <a:t>. </a:t>
            </a:r>
            <a:endParaRPr lang="it-IT" cap="none" dirty="0" smtClean="0"/>
          </a:p>
          <a:p>
            <a:r>
              <a:rPr lang="it-IT" cap="none" dirty="0" smtClean="0"/>
              <a:t>Plus </a:t>
            </a:r>
            <a:r>
              <a:rPr lang="it-IT" cap="none" dirty="0"/>
              <a:t>de la </a:t>
            </a:r>
            <a:r>
              <a:rPr lang="it-IT" cap="none" dirty="0" err="1"/>
              <a:t>moitie</a:t>
            </a:r>
            <a:r>
              <a:rPr lang="it-IT" cap="none" dirty="0"/>
              <a:t>́ </a:t>
            </a:r>
            <a:r>
              <a:rPr lang="it-IT" cap="none" dirty="0" err="1"/>
              <a:t>des</a:t>
            </a:r>
            <a:r>
              <a:rPr lang="it-IT" cap="none" dirty="0"/>
              <a:t> </a:t>
            </a:r>
            <a:r>
              <a:rPr lang="it-IT" cap="none" dirty="0" err="1"/>
              <a:t>zones</a:t>
            </a:r>
            <a:r>
              <a:rPr lang="it-IT" cap="none" dirty="0"/>
              <a:t> </a:t>
            </a:r>
            <a:r>
              <a:rPr lang="it-IT" cap="none" dirty="0" err="1"/>
              <a:t>humides</a:t>
            </a:r>
            <a:r>
              <a:rPr lang="it-IT" cap="none" dirty="0"/>
              <a:t> </a:t>
            </a:r>
            <a:r>
              <a:rPr lang="it-IT" cap="none" dirty="0" err="1"/>
              <a:t>méditerranéennes</a:t>
            </a:r>
            <a:r>
              <a:rPr lang="it-IT" cap="none" dirty="0"/>
              <a:t> </a:t>
            </a:r>
            <a:r>
              <a:rPr lang="it-IT" cap="none" dirty="0" err="1"/>
              <a:t>ont</a:t>
            </a:r>
            <a:r>
              <a:rPr lang="it-IT" cap="none" dirty="0"/>
              <a:t> </a:t>
            </a:r>
            <a:r>
              <a:rPr lang="it-IT" cap="none" dirty="0" err="1"/>
              <a:t>déja</a:t>
            </a:r>
            <a:r>
              <a:rPr lang="it-IT" cap="none" dirty="0"/>
              <a:t>̀ </a:t>
            </a:r>
            <a:r>
              <a:rPr lang="it-IT" cap="none" dirty="0" err="1"/>
              <a:t>disparu</a:t>
            </a:r>
            <a:r>
              <a:rPr lang="it-IT" cap="none" dirty="0"/>
              <a:t> </a:t>
            </a:r>
            <a:r>
              <a:rPr lang="it-IT" cap="none" dirty="0" err="1"/>
              <a:t>avec</a:t>
            </a:r>
            <a:r>
              <a:rPr lang="it-IT" cap="none" dirty="0"/>
              <a:t> un impact </a:t>
            </a:r>
            <a:r>
              <a:rPr lang="it-IT" cap="none" dirty="0" err="1"/>
              <a:t>dramatique</a:t>
            </a:r>
            <a:r>
              <a:rPr lang="it-IT" cap="none" dirty="0"/>
              <a:t> </a:t>
            </a:r>
            <a:r>
              <a:rPr lang="it-IT" cap="none" dirty="0" err="1"/>
              <a:t>sur</a:t>
            </a:r>
            <a:r>
              <a:rPr lang="it-IT" cap="none" dirty="0"/>
              <a:t> </a:t>
            </a:r>
            <a:r>
              <a:rPr lang="it-IT" cap="none" dirty="0" err="1"/>
              <a:t>les</a:t>
            </a:r>
            <a:r>
              <a:rPr lang="it-IT" cap="none" dirty="0"/>
              <a:t> </a:t>
            </a:r>
            <a:r>
              <a:rPr lang="it-IT" cap="none" dirty="0" err="1"/>
              <a:t>écosystèmes</a:t>
            </a:r>
            <a:r>
              <a:rPr lang="it-IT" cap="none" dirty="0"/>
              <a:t>. </a:t>
            </a:r>
            <a:endParaRPr lang="it-IT" cap="none" dirty="0" smtClean="0"/>
          </a:p>
          <a:p>
            <a:r>
              <a:rPr lang="it-IT" cap="none" dirty="0" smtClean="0"/>
              <a:t>La </a:t>
            </a:r>
            <a:r>
              <a:rPr lang="it-IT" cap="none" dirty="0" err="1"/>
              <a:t>pollution</a:t>
            </a:r>
            <a:r>
              <a:rPr lang="it-IT" cap="none" dirty="0"/>
              <a:t> </a:t>
            </a:r>
            <a:r>
              <a:rPr lang="it-IT" cap="none" dirty="0" err="1"/>
              <a:t>croissante</a:t>
            </a:r>
            <a:r>
              <a:rPr lang="it-IT" cap="none" dirty="0"/>
              <a:t> </a:t>
            </a:r>
            <a:r>
              <a:rPr lang="it-IT" cap="none" dirty="0" err="1"/>
              <a:t>conduit</a:t>
            </a:r>
            <a:r>
              <a:rPr lang="it-IT" cap="none" dirty="0"/>
              <a:t> </a:t>
            </a:r>
            <a:r>
              <a:rPr lang="it-IT" cap="none" dirty="0" err="1"/>
              <a:t>également</a:t>
            </a:r>
            <a:r>
              <a:rPr lang="it-IT" cap="none" dirty="0"/>
              <a:t> à la </a:t>
            </a:r>
            <a:r>
              <a:rPr lang="it-IT" cap="none" dirty="0" err="1"/>
              <a:t>dégradation</a:t>
            </a:r>
            <a:r>
              <a:rPr lang="it-IT" cap="none" dirty="0"/>
              <a:t> </a:t>
            </a:r>
            <a:r>
              <a:rPr lang="it-IT" cap="none" dirty="0" err="1"/>
              <a:t>des</a:t>
            </a:r>
            <a:r>
              <a:rPr lang="it-IT" cap="none" dirty="0"/>
              <a:t> </a:t>
            </a:r>
            <a:r>
              <a:rPr lang="it-IT" cap="none" dirty="0" err="1"/>
              <a:t>sources</a:t>
            </a:r>
            <a:r>
              <a:rPr lang="it-IT" cap="none" dirty="0"/>
              <a:t> </a:t>
            </a:r>
            <a:r>
              <a:rPr lang="it-IT" cap="none" dirty="0" err="1"/>
              <a:t>hydriques</a:t>
            </a:r>
            <a:r>
              <a:rPr lang="it-IT" cap="none" dirty="0"/>
              <a:t> et </a:t>
            </a:r>
            <a:r>
              <a:rPr lang="it-IT" cap="none" dirty="0" err="1"/>
              <a:t>engendre</a:t>
            </a:r>
            <a:r>
              <a:rPr lang="it-IT" cap="none" dirty="0"/>
              <a:t> </a:t>
            </a:r>
            <a:r>
              <a:rPr lang="it-IT" cap="none" dirty="0" err="1"/>
              <a:t>des</a:t>
            </a:r>
            <a:r>
              <a:rPr lang="it-IT" cap="none" dirty="0"/>
              <a:t> </a:t>
            </a:r>
            <a:r>
              <a:rPr lang="it-IT" cap="none" dirty="0" err="1"/>
              <a:t>coûts</a:t>
            </a:r>
            <a:r>
              <a:rPr lang="it-IT" cap="none" dirty="0"/>
              <a:t> </a:t>
            </a:r>
            <a:r>
              <a:rPr lang="it-IT" cap="none" dirty="0" err="1"/>
              <a:t>croissants</a:t>
            </a:r>
            <a:r>
              <a:rPr lang="it-IT" cap="none" dirty="0"/>
              <a:t> pour </a:t>
            </a:r>
            <a:r>
              <a:rPr lang="it-IT" cap="none" dirty="0" err="1"/>
              <a:t>assurer</a:t>
            </a:r>
            <a:r>
              <a:rPr lang="it-IT" cap="none" dirty="0"/>
              <a:t> la production d’eau </a:t>
            </a:r>
            <a:r>
              <a:rPr lang="it-IT" cap="none" dirty="0" err="1"/>
              <a:t>potable</a:t>
            </a:r>
            <a:r>
              <a:rPr lang="it-IT" cap="none" dirty="0"/>
              <a:t> : de ce </a:t>
            </a:r>
            <a:r>
              <a:rPr lang="it-IT" cap="none" dirty="0" err="1"/>
              <a:t>fait</a:t>
            </a:r>
            <a:r>
              <a:rPr lang="it-IT" cap="none" dirty="0"/>
              <a:t>, le </a:t>
            </a:r>
            <a:r>
              <a:rPr lang="it-IT" cap="none" dirty="0" err="1"/>
              <a:t>coût</a:t>
            </a:r>
            <a:r>
              <a:rPr lang="it-IT" cap="none" dirty="0"/>
              <a:t> de la </a:t>
            </a:r>
            <a:r>
              <a:rPr lang="it-IT" cap="none" dirty="0" err="1"/>
              <a:t>gestion</a:t>
            </a:r>
            <a:r>
              <a:rPr lang="it-IT" cap="none" dirty="0"/>
              <a:t> </a:t>
            </a:r>
            <a:r>
              <a:rPr lang="it-IT" cap="none" dirty="0" err="1"/>
              <a:t>des</a:t>
            </a:r>
            <a:r>
              <a:rPr lang="it-IT" cap="none" dirty="0"/>
              <a:t> </a:t>
            </a:r>
            <a:r>
              <a:rPr lang="it-IT" cap="none" dirty="0" err="1" smtClean="0"/>
              <a:t>Etat</a:t>
            </a:r>
            <a:r>
              <a:rPr lang="it-IT" cap="none" dirty="0" smtClean="0"/>
              <a:t> </a:t>
            </a:r>
            <a:r>
              <a:rPr lang="it-IT" cap="none" dirty="0" err="1"/>
              <a:t>des</a:t>
            </a:r>
            <a:r>
              <a:rPr lang="it-IT" cap="none" dirty="0"/>
              <a:t> </a:t>
            </a:r>
            <a:r>
              <a:rPr lang="it-IT" cap="none" dirty="0" err="1"/>
              <a:t>lieux</a:t>
            </a:r>
            <a:r>
              <a:rPr lang="it-IT" cap="none" dirty="0"/>
              <a:t> </a:t>
            </a:r>
            <a:r>
              <a:rPr lang="it-IT" cap="none" dirty="0" err="1"/>
              <a:t>des</a:t>
            </a:r>
            <a:r>
              <a:rPr lang="it-IT" cap="none" dirty="0"/>
              <a:t> </a:t>
            </a:r>
            <a:r>
              <a:rPr lang="it-IT" cap="none" dirty="0" err="1"/>
              <a:t>ressources</a:t>
            </a:r>
            <a:r>
              <a:rPr lang="it-IT" cap="none" dirty="0"/>
              <a:t> </a:t>
            </a:r>
            <a:r>
              <a:rPr lang="it-IT" cap="none" dirty="0" err="1"/>
              <a:t>hydriques</a:t>
            </a:r>
            <a:r>
              <a:rPr lang="it-IT" cap="none" dirty="0"/>
              <a:t> en </a:t>
            </a:r>
            <a:r>
              <a:rPr lang="it-IT" cap="none" dirty="0" err="1" smtClean="0"/>
              <a:t>Italie</a:t>
            </a:r>
            <a:r>
              <a:rPr lang="it-IT" cap="none" dirty="0" smtClean="0"/>
              <a:t> </a:t>
            </a:r>
            <a:r>
              <a:rPr lang="it-IT" cap="none" dirty="0" err="1" smtClean="0"/>
              <a:t>augmente</a:t>
            </a:r>
            <a:r>
              <a:rPr lang="it-IT" cap="none" dirty="0" smtClean="0"/>
              <a:t> </a:t>
            </a:r>
            <a:endParaRPr lang="it-IT" cap="none" dirty="0"/>
          </a:p>
          <a:p>
            <a:endParaRPr lang="it-IT" dirty="0"/>
          </a:p>
        </p:txBody>
      </p:sp>
    </p:spTree>
    <p:extLst>
      <p:ext uri="{BB962C8B-B14F-4D97-AF65-F5344CB8AC3E}">
        <p14:creationId xmlns:p14="http://schemas.microsoft.com/office/powerpoint/2010/main" xmlns="" val="10471485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3"/>
          </p:nvPr>
        </p:nvSpPr>
        <p:spPr>
          <a:xfrm>
            <a:off x="913774" y="888274"/>
            <a:ext cx="10363826" cy="4902925"/>
          </a:xfrm>
        </p:spPr>
        <p:txBody>
          <a:bodyPr/>
          <a:lstStyle/>
          <a:p>
            <a:r>
              <a:rPr lang="it-IT" cap="none" dirty="0"/>
              <a:t>Un </a:t>
            </a:r>
            <a:r>
              <a:rPr lang="it-IT" cap="none" dirty="0" err="1"/>
              <a:t>tiers</a:t>
            </a:r>
            <a:r>
              <a:rPr lang="it-IT" cap="none" dirty="0"/>
              <a:t> </a:t>
            </a:r>
            <a:r>
              <a:rPr lang="it-IT" cap="none" dirty="0" err="1"/>
              <a:t>des</a:t>
            </a:r>
            <a:r>
              <a:rPr lang="it-IT" cap="none" dirty="0"/>
              <a:t> </a:t>
            </a:r>
            <a:r>
              <a:rPr lang="it-IT" cap="none" dirty="0" err="1"/>
              <a:t>italiens</a:t>
            </a:r>
            <a:r>
              <a:rPr lang="it-IT" cap="none" dirty="0"/>
              <a:t> n’a </a:t>
            </a:r>
            <a:r>
              <a:rPr lang="it-IT" cap="none" dirty="0" err="1"/>
              <a:t>pas</a:t>
            </a:r>
            <a:r>
              <a:rPr lang="it-IT" cap="none" dirty="0"/>
              <a:t> </a:t>
            </a:r>
            <a:r>
              <a:rPr lang="it-IT" cap="none" dirty="0" err="1"/>
              <a:t>accès</a:t>
            </a:r>
            <a:r>
              <a:rPr lang="it-IT" cap="none" dirty="0"/>
              <a:t> </a:t>
            </a:r>
            <a:r>
              <a:rPr lang="it-IT" cap="none" dirty="0" err="1"/>
              <a:t>régulier</a:t>
            </a:r>
            <a:r>
              <a:rPr lang="it-IT" cap="none" dirty="0"/>
              <a:t> et </a:t>
            </a:r>
            <a:r>
              <a:rPr lang="it-IT" cap="none" dirty="0" err="1"/>
              <a:t>suffisant</a:t>
            </a:r>
            <a:r>
              <a:rPr lang="it-IT" cap="none" dirty="0"/>
              <a:t> à l’eau </a:t>
            </a:r>
            <a:r>
              <a:rPr lang="it-IT" cap="none" dirty="0" err="1"/>
              <a:t>potable</a:t>
            </a:r>
            <a:r>
              <a:rPr lang="it-IT" cap="none" dirty="0"/>
              <a:t> </a:t>
            </a:r>
            <a:r>
              <a:rPr lang="it-IT" cap="none" dirty="0" err="1"/>
              <a:t>alors</a:t>
            </a:r>
            <a:r>
              <a:rPr lang="it-IT" cap="none" dirty="0"/>
              <a:t> </a:t>
            </a:r>
            <a:r>
              <a:rPr lang="it-IT" cap="none" dirty="0" err="1"/>
              <a:t>que</a:t>
            </a:r>
            <a:r>
              <a:rPr lang="it-IT" cap="none" dirty="0"/>
              <a:t> l’</a:t>
            </a:r>
            <a:r>
              <a:rPr lang="it-IT" cap="none" dirty="0" err="1"/>
              <a:t>Italie</a:t>
            </a:r>
            <a:r>
              <a:rPr lang="it-IT" cap="none" dirty="0"/>
              <a:t> est le </a:t>
            </a:r>
            <a:r>
              <a:rPr lang="it-IT" cap="none" dirty="0" err="1"/>
              <a:t>pays</a:t>
            </a:r>
            <a:r>
              <a:rPr lang="it-IT" cap="none" dirty="0"/>
              <a:t> </a:t>
            </a:r>
            <a:r>
              <a:rPr lang="it-IT" cap="none" dirty="0" err="1"/>
              <a:t>européen</a:t>
            </a:r>
            <a:r>
              <a:rPr lang="it-IT" cap="none" dirty="0"/>
              <a:t> qui </a:t>
            </a:r>
            <a:r>
              <a:rPr lang="it-IT" cap="none" dirty="0" err="1"/>
              <a:t>connaît</a:t>
            </a:r>
            <a:r>
              <a:rPr lang="it-IT" cap="none" dirty="0"/>
              <a:t> la </a:t>
            </a:r>
            <a:r>
              <a:rPr lang="it-IT" cap="none" dirty="0" err="1"/>
              <a:t>consommation</a:t>
            </a:r>
            <a:r>
              <a:rPr lang="it-IT" cap="none" dirty="0"/>
              <a:t> la plus </a:t>
            </a:r>
            <a:r>
              <a:rPr lang="it-IT" cap="none" dirty="0" err="1"/>
              <a:t>élevée</a:t>
            </a:r>
            <a:r>
              <a:rPr lang="it-IT" cap="none" dirty="0"/>
              <a:t> par </a:t>
            </a:r>
            <a:r>
              <a:rPr lang="it-IT" cap="none" dirty="0" err="1"/>
              <a:t>habitant</a:t>
            </a:r>
            <a:r>
              <a:rPr lang="it-IT" cap="none" dirty="0"/>
              <a:t> (78 m3 d’eau </a:t>
            </a:r>
            <a:r>
              <a:rPr lang="it-IT" cap="none" dirty="0" err="1"/>
              <a:t>potable</a:t>
            </a:r>
            <a:r>
              <a:rPr lang="it-IT" cap="none" dirty="0"/>
              <a:t>/an/</a:t>
            </a:r>
            <a:r>
              <a:rPr lang="it-IT" cap="none" dirty="0" err="1"/>
              <a:t>habitant</a:t>
            </a:r>
            <a:r>
              <a:rPr lang="it-IT" cap="none" dirty="0"/>
              <a:t>) </a:t>
            </a:r>
          </a:p>
          <a:p>
            <a:r>
              <a:rPr lang="it-IT" cap="none" dirty="0"/>
              <a:t>-  </a:t>
            </a:r>
            <a:r>
              <a:rPr lang="it-IT" cap="none" dirty="0" err="1"/>
              <a:t>Seuls</a:t>
            </a:r>
            <a:r>
              <a:rPr lang="it-IT" cap="none" dirty="0"/>
              <a:t> 40 % </a:t>
            </a:r>
            <a:r>
              <a:rPr lang="it-IT" cap="none" dirty="0" err="1"/>
              <a:t>des</a:t>
            </a:r>
            <a:r>
              <a:rPr lang="it-IT" cap="none" dirty="0"/>
              <a:t> </a:t>
            </a:r>
            <a:r>
              <a:rPr lang="it-IT" cap="none" dirty="0" err="1"/>
              <a:t>italiens</a:t>
            </a:r>
            <a:r>
              <a:rPr lang="it-IT" cap="none" dirty="0"/>
              <a:t> </a:t>
            </a:r>
            <a:r>
              <a:rPr lang="it-IT" cap="none" dirty="0" err="1"/>
              <a:t>boivent</a:t>
            </a:r>
            <a:r>
              <a:rPr lang="it-IT" cap="none" dirty="0"/>
              <a:t> l’eau </a:t>
            </a:r>
            <a:r>
              <a:rPr lang="it-IT" cap="none" dirty="0" err="1"/>
              <a:t>du</a:t>
            </a:r>
            <a:r>
              <a:rPr lang="it-IT" cap="none" dirty="0"/>
              <a:t> </a:t>
            </a:r>
            <a:r>
              <a:rPr lang="it-IT" cap="none" dirty="0" err="1"/>
              <a:t>robinet</a:t>
            </a:r>
            <a:r>
              <a:rPr lang="it-IT" cap="none" dirty="0"/>
              <a:t>, mais </a:t>
            </a:r>
            <a:r>
              <a:rPr lang="it-IT" cap="none" dirty="0" err="1"/>
              <a:t>ils</a:t>
            </a:r>
            <a:r>
              <a:rPr lang="it-IT" cap="none" dirty="0"/>
              <a:t> </a:t>
            </a:r>
            <a:r>
              <a:rPr lang="it-IT" cap="none" dirty="0" err="1"/>
              <a:t>sont</a:t>
            </a:r>
            <a:r>
              <a:rPr lang="it-IT" cap="none" dirty="0"/>
              <a:t> </a:t>
            </a:r>
            <a:r>
              <a:rPr lang="it-IT" cap="none" dirty="0" err="1"/>
              <a:t>les</a:t>
            </a:r>
            <a:r>
              <a:rPr lang="it-IT" cap="none" dirty="0"/>
              <a:t> </a:t>
            </a:r>
            <a:r>
              <a:rPr lang="it-IT" cap="none" dirty="0" err="1"/>
              <a:t>premiers</a:t>
            </a:r>
            <a:r>
              <a:rPr lang="it-IT" cap="none" dirty="0"/>
              <a:t> </a:t>
            </a:r>
            <a:r>
              <a:rPr lang="it-IT" cap="none" dirty="0" err="1"/>
              <a:t>consommateurs</a:t>
            </a:r>
            <a:r>
              <a:rPr lang="it-IT" cap="none" dirty="0"/>
              <a:t> d’</a:t>
            </a:r>
            <a:r>
              <a:rPr lang="it-IT" cap="none" dirty="0" err="1"/>
              <a:t>eaux</a:t>
            </a:r>
            <a:r>
              <a:rPr lang="it-IT" cap="none" dirty="0"/>
              <a:t> </a:t>
            </a:r>
            <a:r>
              <a:rPr lang="it-IT" cap="none" dirty="0" err="1"/>
              <a:t>minérales</a:t>
            </a:r>
            <a:r>
              <a:rPr lang="it-IT" cap="none" dirty="0"/>
              <a:t> </a:t>
            </a:r>
            <a:r>
              <a:rPr lang="it-IT" cap="none" dirty="0" err="1"/>
              <a:t>au</a:t>
            </a:r>
            <a:r>
              <a:rPr lang="it-IT" cap="none" dirty="0"/>
              <a:t> monde </a:t>
            </a:r>
            <a:r>
              <a:rPr lang="it-IT" cap="none" dirty="0" err="1"/>
              <a:t>alors</a:t>
            </a:r>
            <a:r>
              <a:rPr lang="it-IT" cap="none" dirty="0"/>
              <a:t> </a:t>
            </a:r>
            <a:r>
              <a:rPr lang="it-IT" cap="none" dirty="0" err="1"/>
              <a:t>que</a:t>
            </a:r>
            <a:r>
              <a:rPr lang="it-IT" cap="none" dirty="0"/>
              <a:t> </a:t>
            </a:r>
            <a:r>
              <a:rPr lang="it-IT" cap="none" dirty="0" err="1"/>
              <a:t>ces</a:t>
            </a:r>
            <a:r>
              <a:rPr lang="it-IT" cap="none" dirty="0"/>
              <a:t> </a:t>
            </a:r>
            <a:r>
              <a:rPr lang="it-IT" cap="none" dirty="0" err="1"/>
              <a:t>dernières</a:t>
            </a:r>
            <a:r>
              <a:rPr lang="it-IT" cap="none" dirty="0"/>
              <a:t> </a:t>
            </a:r>
            <a:r>
              <a:rPr lang="it-IT" cap="none" dirty="0" err="1"/>
              <a:t>sont</a:t>
            </a:r>
            <a:r>
              <a:rPr lang="it-IT" cap="none" dirty="0"/>
              <a:t> 3000 fois plus </a:t>
            </a:r>
            <a:r>
              <a:rPr lang="it-IT" cap="none" dirty="0" err="1"/>
              <a:t>chères</a:t>
            </a:r>
            <a:r>
              <a:rPr lang="it-IT" cap="none" dirty="0"/>
              <a:t> </a:t>
            </a:r>
            <a:r>
              <a:rPr lang="it-IT" cap="none" dirty="0" err="1"/>
              <a:t>que</a:t>
            </a:r>
            <a:r>
              <a:rPr lang="it-IT" cap="none" dirty="0"/>
              <a:t> l’eau </a:t>
            </a:r>
            <a:r>
              <a:rPr lang="it-IT" cap="none" dirty="0" err="1"/>
              <a:t>courante</a:t>
            </a:r>
            <a:r>
              <a:rPr lang="it-IT" cap="none" dirty="0"/>
              <a:t> et </a:t>
            </a:r>
            <a:r>
              <a:rPr lang="it-IT" cap="none" dirty="0" err="1"/>
              <a:t>moins</a:t>
            </a:r>
            <a:r>
              <a:rPr lang="it-IT" cap="none" dirty="0"/>
              <a:t> </a:t>
            </a:r>
            <a:r>
              <a:rPr lang="it-IT" cap="none" dirty="0" err="1"/>
              <a:t>saines</a:t>
            </a:r>
            <a:r>
              <a:rPr lang="it-IT" cap="none" dirty="0"/>
              <a:t>. </a:t>
            </a:r>
          </a:p>
          <a:p>
            <a:endParaRPr lang="it-IT" dirty="0"/>
          </a:p>
        </p:txBody>
      </p:sp>
      <p:pic>
        <p:nvPicPr>
          <p:cNvPr id="4" name="Immagine 3"/>
          <p:cNvPicPr>
            <a:picLocks noChangeAspect="1"/>
          </p:cNvPicPr>
          <p:nvPr/>
        </p:nvPicPr>
        <p:blipFill>
          <a:blip r:embed="rId2"/>
          <a:stretch>
            <a:fillRect/>
          </a:stretch>
        </p:blipFill>
        <p:spPr>
          <a:xfrm>
            <a:off x="2892137" y="3339736"/>
            <a:ext cx="3750804" cy="3097830"/>
          </a:xfrm>
          <a:prstGeom prst="rect">
            <a:avLst/>
          </a:prstGeom>
        </p:spPr>
      </p:pic>
    </p:spTree>
    <p:extLst>
      <p:ext uri="{BB962C8B-B14F-4D97-AF65-F5344CB8AC3E}">
        <p14:creationId xmlns:p14="http://schemas.microsoft.com/office/powerpoint/2010/main" xmlns="" val="10020905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sz="quarter" idx="13"/>
          </p:nvPr>
        </p:nvPicPr>
        <p:blipFill>
          <a:blip r:embed="rId2"/>
          <a:stretch>
            <a:fillRect/>
          </a:stretch>
        </p:blipFill>
        <p:spPr>
          <a:xfrm>
            <a:off x="1092069" y="437809"/>
            <a:ext cx="5178102" cy="2697275"/>
          </a:xfrm>
          <a:prstGeom prst="rect">
            <a:avLst/>
          </a:prstGeom>
        </p:spPr>
      </p:pic>
      <p:pic>
        <p:nvPicPr>
          <p:cNvPr id="5" name="Immagine 4"/>
          <p:cNvPicPr>
            <a:picLocks noChangeAspect="1"/>
          </p:cNvPicPr>
          <p:nvPr/>
        </p:nvPicPr>
        <p:blipFill>
          <a:blip r:embed="rId3"/>
          <a:stretch>
            <a:fillRect/>
          </a:stretch>
        </p:blipFill>
        <p:spPr>
          <a:xfrm>
            <a:off x="6270171" y="2564667"/>
            <a:ext cx="4733290" cy="3149789"/>
          </a:xfrm>
          <a:prstGeom prst="rect">
            <a:avLst/>
          </a:prstGeom>
        </p:spPr>
      </p:pic>
    </p:spTree>
    <p:extLst>
      <p:ext uri="{BB962C8B-B14F-4D97-AF65-F5344CB8AC3E}">
        <p14:creationId xmlns:p14="http://schemas.microsoft.com/office/powerpoint/2010/main" xmlns="" val="15901113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3775" y="2743200"/>
            <a:ext cx="10364451" cy="1804086"/>
          </a:xfrm>
        </p:spPr>
        <p:txBody>
          <a:bodyPr>
            <a:normAutofit fontScale="90000"/>
          </a:bodyPr>
          <a:lstStyle/>
          <a:p>
            <a:r>
              <a:rPr lang="it-IT" cap="none" dirty="0" smtClean="0"/>
              <a:t>L’</a:t>
            </a:r>
            <a:r>
              <a:rPr lang="it-IT" cap="none" dirty="0" err="1" smtClean="0"/>
              <a:t>Italie</a:t>
            </a:r>
            <a:r>
              <a:rPr lang="it-IT" cap="none" dirty="0" smtClean="0"/>
              <a:t> est un </a:t>
            </a:r>
            <a:r>
              <a:rPr lang="it-IT" cap="none" dirty="0" err="1" smtClean="0"/>
              <a:t>pays</a:t>
            </a:r>
            <a:r>
              <a:rPr lang="it-IT" cap="none" dirty="0" smtClean="0"/>
              <a:t> </a:t>
            </a:r>
            <a:r>
              <a:rPr lang="it-IT" cap="none" dirty="0" err="1" smtClean="0"/>
              <a:t>potentiellement</a:t>
            </a:r>
            <a:r>
              <a:rPr lang="it-IT" cap="none" dirty="0" smtClean="0"/>
              <a:t> </a:t>
            </a:r>
            <a:r>
              <a:rPr lang="it-IT" cap="none" dirty="0" err="1" smtClean="0"/>
              <a:t>très</a:t>
            </a:r>
            <a:r>
              <a:rPr lang="it-IT" cap="none" dirty="0" smtClean="0"/>
              <a:t> </a:t>
            </a:r>
            <a:r>
              <a:rPr lang="it-IT" cap="none" dirty="0" err="1" smtClean="0"/>
              <a:t>riche</a:t>
            </a:r>
            <a:r>
              <a:rPr lang="it-IT" cap="none" dirty="0" smtClean="0"/>
              <a:t> en eau. </a:t>
            </a:r>
            <a:r>
              <a:rPr lang="it-IT" cap="none" dirty="0" err="1" smtClean="0"/>
              <a:t>Avec</a:t>
            </a:r>
            <a:r>
              <a:rPr lang="it-IT" cap="none" dirty="0" smtClean="0"/>
              <a:t> </a:t>
            </a:r>
            <a:r>
              <a:rPr lang="it-IT" cap="none" dirty="0" err="1" smtClean="0"/>
              <a:t>ses</a:t>
            </a:r>
            <a:r>
              <a:rPr lang="it-IT" cap="none" dirty="0" smtClean="0"/>
              <a:t> 175 012 </a:t>
            </a:r>
            <a:r>
              <a:rPr lang="it-IT" cap="none" dirty="0" err="1" smtClean="0"/>
              <a:t>millions</a:t>
            </a:r>
            <a:r>
              <a:rPr lang="it-IT" cap="none" dirty="0" smtClean="0"/>
              <a:t> de m3 </a:t>
            </a:r>
            <a:r>
              <a:rPr lang="it-IT" cap="none" dirty="0" err="1" smtClean="0"/>
              <a:t>annuels</a:t>
            </a:r>
            <a:r>
              <a:rPr lang="it-IT" cap="none" dirty="0" smtClean="0"/>
              <a:t>, elle </a:t>
            </a:r>
            <a:r>
              <a:rPr lang="it-IT" cap="none" dirty="0" err="1" smtClean="0"/>
              <a:t>arrive</a:t>
            </a:r>
            <a:r>
              <a:rPr lang="it-IT" cap="none" dirty="0" smtClean="0"/>
              <a:t> en seconde </a:t>
            </a:r>
            <a:r>
              <a:rPr lang="it-IT" cap="none" dirty="0" err="1" smtClean="0"/>
              <a:t>place</a:t>
            </a:r>
            <a:r>
              <a:rPr lang="it-IT" cap="none" dirty="0" smtClean="0"/>
              <a:t> </a:t>
            </a:r>
            <a:r>
              <a:rPr lang="it-IT" cap="none" dirty="0" err="1" smtClean="0"/>
              <a:t>des</a:t>
            </a:r>
            <a:r>
              <a:rPr lang="it-IT" cap="none" dirty="0" smtClean="0"/>
              <a:t> </a:t>
            </a:r>
            <a:r>
              <a:rPr lang="it-IT" cap="none" dirty="0" err="1" smtClean="0"/>
              <a:t>pays</a:t>
            </a:r>
            <a:r>
              <a:rPr lang="it-IT" cap="none" dirty="0" smtClean="0"/>
              <a:t> de l’Union </a:t>
            </a:r>
            <a:r>
              <a:rPr lang="it-IT" cap="none" dirty="0" err="1" smtClean="0"/>
              <a:t>Européenne</a:t>
            </a:r>
            <a:r>
              <a:rPr lang="it-IT" cap="none" dirty="0" smtClean="0"/>
              <a:t>, </a:t>
            </a:r>
            <a:r>
              <a:rPr lang="it-IT" cap="none" dirty="0" err="1" smtClean="0"/>
              <a:t>après</a:t>
            </a:r>
            <a:r>
              <a:rPr lang="it-IT" cap="none" dirty="0" smtClean="0"/>
              <a:t> la France, </a:t>
            </a:r>
            <a:r>
              <a:rPr lang="it-IT" cap="none" dirty="0" err="1" smtClean="0"/>
              <a:t>concernant</a:t>
            </a:r>
            <a:r>
              <a:rPr lang="it-IT" cap="none" dirty="0" smtClean="0"/>
              <a:t> la </a:t>
            </a:r>
            <a:r>
              <a:rPr lang="it-IT" cap="none" dirty="0" err="1" smtClean="0"/>
              <a:t>quantite</a:t>
            </a:r>
            <a:r>
              <a:rPr lang="it-IT" cap="none" dirty="0" smtClean="0"/>
              <a:t>́ de </a:t>
            </a:r>
            <a:r>
              <a:rPr lang="it-IT" cap="none" dirty="0" err="1" smtClean="0"/>
              <a:t>ressources</a:t>
            </a:r>
            <a:r>
              <a:rPr lang="it-IT" cap="none" dirty="0" smtClean="0"/>
              <a:t> en eau </a:t>
            </a:r>
            <a:r>
              <a:rPr lang="it-IT" cap="none" dirty="0" err="1" smtClean="0"/>
              <a:t>théoriquement</a:t>
            </a:r>
            <a:r>
              <a:rPr lang="it-IT" cap="none" dirty="0" smtClean="0"/>
              <a:t> </a:t>
            </a:r>
            <a:r>
              <a:rPr lang="it-IT" cap="none" dirty="0" err="1" smtClean="0"/>
              <a:t>disponible</a:t>
            </a:r>
            <a:r>
              <a:rPr lang="it-IT" cap="none" dirty="0" smtClean="0"/>
              <a:t>. </a:t>
            </a:r>
            <a:br>
              <a:rPr lang="it-IT" cap="none" dirty="0" smtClean="0"/>
            </a:br>
            <a:r>
              <a:rPr lang="it-IT" cap="none" dirty="0" smtClean="0"/>
              <a:t/>
            </a:r>
            <a:br>
              <a:rPr lang="it-IT" cap="none" dirty="0" smtClean="0"/>
            </a:br>
            <a:r>
              <a:rPr lang="it-IT" cap="none" dirty="0" err="1" smtClean="0"/>
              <a:t>Cette</a:t>
            </a:r>
            <a:r>
              <a:rPr lang="it-IT" cap="none" dirty="0" smtClean="0"/>
              <a:t> </a:t>
            </a:r>
            <a:r>
              <a:rPr lang="it-IT" cap="none" dirty="0" err="1" smtClean="0"/>
              <a:t>disponibilite</a:t>
            </a:r>
            <a:r>
              <a:rPr lang="it-IT" cap="none" dirty="0" smtClean="0"/>
              <a:t>́, </a:t>
            </a:r>
            <a:r>
              <a:rPr lang="it-IT" cap="none" dirty="0" err="1" smtClean="0"/>
              <a:t>cependant</a:t>
            </a:r>
            <a:r>
              <a:rPr lang="it-IT" cap="none" dirty="0" smtClean="0"/>
              <a:t>, n’est </a:t>
            </a:r>
            <a:r>
              <a:rPr lang="it-IT" cap="none" dirty="0" err="1" smtClean="0"/>
              <a:t>pas</a:t>
            </a:r>
            <a:r>
              <a:rPr lang="it-IT" cap="none" dirty="0" smtClean="0"/>
              <a:t> </a:t>
            </a:r>
            <a:r>
              <a:rPr lang="it-IT" cap="none" dirty="0" err="1" smtClean="0"/>
              <a:t>homogène</a:t>
            </a:r>
            <a:r>
              <a:rPr lang="it-IT" cap="none" dirty="0" smtClean="0"/>
              <a:t> </a:t>
            </a:r>
            <a:r>
              <a:rPr lang="it-IT" cap="none" dirty="0" err="1" smtClean="0"/>
              <a:t>sur</a:t>
            </a:r>
            <a:r>
              <a:rPr lang="it-IT" cap="none" dirty="0" smtClean="0"/>
              <a:t> le </a:t>
            </a:r>
            <a:r>
              <a:rPr lang="it-IT" cap="none" dirty="0" err="1" smtClean="0"/>
              <a:t>territoire</a:t>
            </a:r>
            <a:r>
              <a:rPr lang="it-IT" cap="none" dirty="0" smtClean="0"/>
              <a:t> </a:t>
            </a:r>
            <a:r>
              <a:rPr lang="it-IT" cap="none" dirty="0" err="1" smtClean="0"/>
              <a:t>national</a:t>
            </a:r>
            <a:r>
              <a:rPr lang="it-IT" cap="none" dirty="0" smtClean="0"/>
              <a:t> à cause </a:t>
            </a:r>
            <a:r>
              <a:rPr lang="it-IT" cap="none" dirty="0" err="1" smtClean="0"/>
              <a:t>du</a:t>
            </a:r>
            <a:r>
              <a:rPr lang="it-IT" cap="none" dirty="0" smtClean="0"/>
              <a:t> </a:t>
            </a:r>
            <a:r>
              <a:rPr lang="it-IT" cap="none" dirty="0" err="1" smtClean="0"/>
              <a:t>gaspillage</a:t>
            </a:r>
            <a:r>
              <a:rPr lang="it-IT" cap="none" dirty="0" smtClean="0"/>
              <a:t>. </a:t>
            </a:r>
            <a:br>
              <a:rPr lang="it-IT" cap="none" dirty="0" smtClean="0"/>
            </a:br>
            <a:endParaRPr lang="it-IT" cap="none" dirty="0"/>
          </a:p>
        </p:txBody>
      </p:sp>
    </p:spTree>
    <p:extLst>
      <p:ext uri="{BB962C8B-B14F-4D97-AF65-F5344CB8AC3E}">
        <p14:creationId xmlns:p14="http://schemas.microsoft.com/office/powerpoint/2010/main" xmlns="" val="15693493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sz="quarter" idx="13"/>
          </p:nvPr>
        </p:nvPicPr>
        <p:blipFill>
          <a:blip r:embed="rId2"/>
          <a:stretch>
            <a:fillRect/>
          </a:stretch>
        </p:blipFill>
        <p:spPr>
          <a:xfrm>
            <a:off x="888854" y="405334"/>
            <a:ext cx="4380194" cy="2303134"/>
          </a:xfrm>
          <a:prstGeom prst="rect">
            <a:avLst/>
          </a:prstGeom>
        </p:spPr>
      </p:pic>
      <p:pic>
        <p:nvPicPr>
          <p:cNvPr id="6" name="Immagine 5"/>
          <p:cNvPicPr>
            <a:picLocks noChangeAspect="1"/>
          </p:cNvPicPr>
          <p:nvPr/>
        </p:nvPicPr>
        <p:blipFill>
          <a:blip r:embed="rId3"/>
          <a:stretch>
            <a:fillRect/>
          </a:stretch>
        </p:blipFill>
        <p:spPr>
          <a:xfrm>
            <a:off x="888854" y="3262834"/>
            <a:ext cx="4380194" cy="2914820"/>
          </a:xfrm>
          <a:prstGeom prst="rect">
            <a:avLst/>
          </a:prstGeom>
        </p:spPr>
      </p:pic>
      <p:pic>
        <p:nvPicPr>
          <p:cNvPr id="7" name="Immagine 6"/>
          <p:cNvPicPr>
            <a:picLocks noChangeAspect="1"/>
          </p:cNvPicPr>
          <p:nvPr/>
        </p:nvPicPr>
        <p:blipFill>
          <a:blip r:embed="rId4"/>
          <a:stretch>
            <a:fillRect/>
          </a:stretch>
        </p:blipFill>
        <p:spPr>
          <a:xfrm>
            <a:off x="6541789" y="3448595"/>
            <a:ext cx="4942441" cy="3206387"/>
          </a:xfrm>
          <a:prstGeom prst="rect">
            <a:avLst/>
          </a:prstGeom>
        </p:spPr>
      </p:pic>
      <p:pic>
        <p:nvPicPr>
          <p:cNvPr id="8" name="Immagine 7"/>
          <p:cNvPicPr>
            <a:picLocks noChangeAspect="1"/>
          </p:cNvPicPr>
          <p:nvPr/>
        </p:nvPicPr>
        <p:blipFill>
          <a:blip r:embed="rId5"/>
          <a:stretch>
            <a:fillRect/>
          </a:stretch>
        </p:blipFill>
        <p:spPr>
          <a:xfrm>
            <a:off x="6887935" y="405334"/>
            <a:ext cx="3823607" cy="2857500"/>
          </a:xfrm>
          <a:prstGeom prst="rect">
            <a:avLst/>
          </a:prstGeom>
        </p:spPr>
      </p:pic>
    </p:spTree>
    <p:extLst>
      <p:ext uri="{BB962C8B-B14F-4D97-AF65-F5344CB8AC3E}">
        <p14:creationId xmlns:p14="http://schemas.microsoft.com/office/powerpoint/2010/main" xmlns="" val="10768644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3775" y="877329"/>
            <a:ext cx="10364451" cy="2434281"/>
          </a:xfrm>
        </p:spPr>
        <p:txBody>
          <a:bodyPr>
            <a:normAutofit fontScale="90000"/>
          </a:bodyPr>
          <a:lstStyle/>
          <a:p>
            <a:r>
              <a:rPr lang="it-IT" cap="none" dirty="0" err="1"/>
              <a:t>Les</a:t>
            </a:r>
            <a:r>
              <a:rPr lang="it-IT" cap="none" dirty="0"/>
              <a:t> </a:t>
            </a:r>
            <a:r>
              <a:rPr lang="it-IT" cap="none" dirty="0" err="1"/>
              <a:t>gaspillages</a:t>
            </a:r>
            <a:r>
              <a:rPr lang="it-IT" cap="none" dirty="0"/>
              <a:t> </a:t>
            </a:r>
            <a:r>
              <a:rPr lang="it-IT" cap="none" dirty="0" err="1"/>
              <a:t>sont</a:t>
            </a:r>
            <a:r>
              <a:rPr lang="it-IT" cap="none" dirty="0"/>
              <a:t> </a:t>
            </a:r>
            <a:r>
              <a:rPr lang="it-IT" cap="none" dirty="0" err="1"/>
              <a:t>dus</a:t>
            </a:r>
            <a:r>
              <a:rPr lang="it-IT" cap="none" dirty="0"/>
              <a:t> </a:t>
            </a:r>
            <a:r>
              <a:rPr lang="it-IT" cap="none" dirty="0" err="1"/>
              <a:t>au</a:t>
            </a:r>
            <a:r>
              <a:rPr lang="it-IT" cap="none" dirty="0"/>
              <a:t> </a:t>
            </a:r>
            <a:r>
              <a:rPr lang="it-IT" cap="none" dirty="0" err="1"/>
              <a:t>manque</a:t>
            </a:r>
            <a:r>
              <a:rPr lang="it-IT" cap="none" dirty="0"/>
              <a:t> d’</a:t>
            </a:r>
            <a:r>
              <a:rPr lang="it-IT" cap="none" dirty="0" err="1"/>
              <a:t>entretien</a:t>
            </a:r>
            <a:r>
              <a:rPr lang="it-IT" cap="none" dirty="0"/>
              <a:t> </a:t>
            </a:r>
            <a:r>
              <a:rPr lang="it-IT" cap="none" dirty="0" err="1"/>
              <a:t>du</a:t>
            </a:r>
            <a:r>
              <a:rPr lang="it-IT" cap="none" dirty="0"/>
              <a:t> </a:t>
            </a:r>
            <a:r>
              <a:rPr lang="it-IT" cap="none" dirty="0" err="1"/>
              <a:t>système</a:t>
            </a:r>
            <a:r>
              <a:rPr lang="it-IT" cap="none" dirty="0"/>
              <a:t> </a:t>
            </a:r>
            <a:r>
              <a:rPr lang="it-IT" cap="none" dirty="0" err="1"/>
              <a:t>hydrique</a:t>
            </a:r>
            <a:r>
              <a:rPr lang="it-IT" cap="none" dirty="0"/>
              <a:t> : 30 % en </a:t>
            </a:r>
            <a:r>
              <a:rPr lang="it-IT" cap="none" dirty="0" err="1"/>
              <a:t>moyenne</a:t>
            </a:r>
            <a:r>
              <a:rPr lang="it-IT" cap="none" dirty="0"/>
              <a:t> </a:t>
            </a:r>
            <a:r>
              <a:rPr lang="it-IT" cap="none" dirty="0" err="1"/>
              <a:t>des</a:t>
            </a:r>
            <a:r>
              <a:rPr lang="it-IT" cap="none" dirty="0"/>
              <a:t> </a:t>
            </a:r>
            <a:r>
              <a:rPr lang="it-IT" cap="none" dirty="0" err="1"/>
              <a:t>eaux</a:t>
            </a:r>
            <a:r>
              <a:rPr lang="it-IT" cap="none" dirty="0"/>
              <a:t> se </a:t>
            </a:r>
            <a:r>
              <a:rPr lang="it-IT" cap="none" dirty="0" err="1"/>
              <a:t>perdent</a:t>
            </a:r>
            <a:r>
              <a:rPr lang="it-IT" cap="none" dirty="0"/>
              <a:t> </a:t>
            </a:r>
            <a:r>
              <a:rPr lang="it-IT" cap="none" dirty="0" err="1"/>
              <a:t>dans</a:t>
            </a:r>
            <a:r>
              <a:rPr lang="it-IT" cap="none" dirty="0"/>
              <a:t> </a:t>
            </a:r>
            <a:r>
              <a:rPr lang="it-IT" cap="none" dirty="0" err="1"/>
              <a:t>les</a:t>
            </a:r>
            <a:r>
              <a:rPr lang="it-IT" cap="none" dirty="0"/>
              <a:t> </a:t>
            </a:r>
            <a:r>
              <a:rPr lang="it-IT" cap="none" dirty="0" err="1"/>
              <a:t>conduites</a:t>
            </a:r>
            <a:r>
              <a:rPr lang="it-IT" cap="none" dirty="0"/>
              <a:t> (50 % </a:t>
            </a:r>
            <a:r>
              <a:rPr lang="it-IT" cap="none" dirty="0" err="1"/>
              <a:t>dans</a:t>
            </a:r>
            <a:r>
              <a:rPr lang="it-IT" cap="none" dirty="0"/>
              <a:t> </a:t>
            </a:r>
            <a:r>
              <a:rPr lang="it-IT" cap="none" dirty="0" err="1"/>
              <a:t>certaines</a:t>
            </a:r>
            <a:r>
              <a:rPr lang="it-IT" cap="none" dirty="0"/>
              <a:t> </a:t>
            </a:r>
            <a:r>
              <a:rPr lang="it-IT" cap="none" dirty="0" err="1"/>
              <a:t>zones</a:t>
            </a:r>
            <a:r>
              <a:rPr lang="it-IT" cap="none" dirty="0"/>
              <a:t>). </a:t>
            </a:r>
            <a:r>
              <a:rPr lang="it-IT" cap="none" dirty="0" smtClean="0"/>
              <a:t/>
            </a:r>
            <a:br>
              <a:rPr lang="it-IT" cap="none" dirty="0" smtClean="0"/>
            </a:br>
            <a:r>
              <a:rPr lang="it-IT" cap="none" dirty="0"/>
              <a:t/>
            </a:r>
            <a:br>
              <a:rPr lang="it-IT" cap="none" dirty="0"/>
            </a:br>
            <a:r>
              <a:rPr lang="it-IT" cap="none" dirty="0" smtClean="0"/>
              <a:t>Le </a:t>
            </a:r>
            <a:r>
              <a:rPr lang="it-IT" cap="none" dirty="0" err="1"/>
              <a:t>gaspillage</a:t>
            </a:r>
            <a:r>
              <a:rPr lang="it-IT" cap="none" dirty="0"/>
              <a:t> </a:t>
            </a:r>
            <a:r>
              <a:rPr lang="it-IT" cap="none" dirty="0" err="1"/>
              <a:t>domestique</a:t>
            </a:r>
            <a:r>
              <a:rPr lang="it-IT" cap="none" dirty="0"/>
              <a:t> est </a:t>
            </a:r>
            <a:r>
              <a:rPr lang="it-IT" cap="none" dirty="0" err="1"/>
              <a:t>également</a:t>
            </a:r>
            <a:r>
              <a:rPr lang="it-IT" cap="none" dirty="0"/>
              <a:t> </a:t>
            </a:r>
            <a:r>
              <a:rPr lang="it-IT" cap="none" dirty="0" err="1"/>
              <a:t>très</a:t>
            </a:r>
            <a:r>
              <a:rPr lang="it-IT" cap="none" dirty="0"/>
              <a:t> </a:t>
            </a:r>
            <a:r>
              <a:rPr lang="it-IT" cap="none" dirty="0" err="1"/>
              <a:t>éleve</a:t>
            </a:r>
            <a:r>
              <a:rPr lang="it-IT" cap="none" dirty="0"/>
              <a:t>́. </a:t>
            </a:r>
            <a:br>
              <a:rPr lang="it-IT" cap="none" dirty="0"/>
            </a:br>
            <a:endParaRPr lang="it-IT" cap="none" dirty="0"/>
          </a:p>
        </p:txBody>
      </p:sp>
      <p:sp>
        <p:nvSpPr>
          <p:cNvPr id="3" name="Segnaposto contenuto 2"/>
          <p:cNvSpPr>
            <a:spLocks noGrp="1"/>
          </p:cNvSpPr>
          <p:nvPr>
            <p:ph sz="quarter" idx="13"/>
          </p:nvPr>
        </p:nvSpPr>
        <p:spPr>
          <a:xfrm>
            <a:off x="913774" y="3509319"/>
            <a:ext cx="10363826" cy="2281880"/>
          </a:xfrm>
        </p:spPr>
        <p:txBody>
          <a:bodyPr/>
          <a:lstStyle/>
          <a:p>
            <a:r>
              <a:rPr lang="it-IT" cap="none" dirty="0"/>
              <a:t>On </a:t>
            </a:r>
            <a:r>
              <a:rPr lang="it-IT" cap="none" dirty="0" err="1"/>
              <a:t>considère</a:t>
            </a:r>
            <a:r>
              <a:rPr lang="it-IT" cap="none" dirty="0"/>
              <a:t> </a:t>
            </a:r>
            <a:r>
              <a:rPr lang="it-IT" cap="none" dirty="0" err="1"/>
              <a:t>que</a:t>
            </a:r>
            <a:r>
              <a:rPr lang="it-IT" cap="none" dirty="0"/>
              <a:t> </a:t>
            </a:r>
            <a:r>
              <a:rPr lang="it-IT" cap="none" dirty="0" err="1"/>
              <a:t>seuls</a:t>
            </a:r>
            <a:r>
              <a:rPr lang="it-IT" cap="none" dirty="0"/>
              <a:t> 2 à 3 % de </a:t>
            </a:r>
            <a:r>
              <a:rPr lang="it-IT" cap="none" dirty="0" err="1"/>
              <a:t>cette</a:t>
            </a:r>
            <a:r>
              <a:rPr lang="it-IT" cap="none" dirty="0"/>
              <a:t> </a:t>
            </a:r>
            <a:r>
              <a:rPr lang="it-IT" cap="none" dirty="0" err="1"/>
              <a:t>quantite</a:t>
            </a:r>
            <a:r>
              <a:rPr lang="it-IT" cap="none" dirty="0"/>
              <a:t>́ </a:t>
            </a:r>
            <a:r>
              <a:rPr lang="it-IT" cap="none" dirty="0" err="1"/>
              <a:t>sont</a:t>
            </a:r>
            <a:r>
              <a:rPr lang="it-IT" cap="none" dirty="0"/>
              <a:t> </a:t>
            </a:r>
            <a:r>
              <a:rPr lang="it-IT" cap="none" dirty="0" err="1"/>
              <a:t>utilisés</a:t>
            </a:r>
            <a:r>
              <a:rPr lang="it-IT" cap="none" dirty="0"/>
              <a:t> pour </a:t>
            </a:r>
            <a:r>
              <a:rPr lang="it-IT" cap="none" dirty="0" err="1"/>
              <a:t>boire</a:t>
            </a:r>
            <a:r>
              <a:rPr lang="it-IT" cap="none" dirty="0"/>
              <a:t> et pour l’</a:t>
            </a:r>
            <a:r>
              <a:rPr lang="it-IT" cap="none" dirty="0" err="1"/>
              <a:t>alimentation</a:t>
            </a:r>
            <a:r>
              <a:rPr lang="it-IT" cap="none" dirty="0"/>
              <a:t>, le reste </a:t>
            </a:r>
            <a:r>
              <a:rPr lang="it-IT" cap="none" dirty="0" err="1"/>
              <a:t>étant</a:t>
            </a:r>
            <a:r>
              <a:rPr lang="it-IT" cap="none" dirty="0"/>
              <a:t> </a:t>
            </a:r>
            <a:r>
              <a:rPr lang="it-IT" cap="none" dirty="0" err="1"/>
              <a:t>absorbe</a:t>
            </a:r>
            <a:r>
              <a:rPr lang="it-IT" cap="none" dirty="0"/>
              <a:t>́ à 30 % par la </a:t>
            </a:r>
            <a:r>
              <a:rPr lang="it-IT" cap="none" dirty="0" err="1"/>
              <a:t>vaisselle</a:t>
            </a:r>
            <a:r>
              <a:rPr lang="it-IT" cap="none" dirty="0"/>
              <a:t> et </a:t>
            </a:r>
            <a:r>
              <a:rPr lang="it-IT" cap="none" dirty="0" err="1"/>
              <a:t>nettoyage</a:t>
            </a:r>
            <a:r>
              <a:rPr lang="it-IT" cap="none" dirty="0"/>
              <a:t> </a:t>
            </a:r>
            <a:r>
              <a:rPr lang="it-IT" cap="none" dirty="0" err="1"/>
              <a:t>des</a:t>
            </a:r>
            <a:r>
              <a:rPr lang="it-IT" cap="none" dirty="0"/>
              <a:t> </a:t>
            </a:r>
            <a:r>
              <a:rPr lang="it-IT" cap="none" dirty="0" err="1"/>
              <a:t>habitations</a:t>
            </a:r>
            <a:r>
              <a:rPr lang="it-IT" cap="none" dirty="0"/>
              <a:t>, 30 % par </a:t>
            </a:r>
            <a:r>
              <a:rPr lang="it-IT" cap="none" dirty="0" err="1"/>
              <a:t>les</a:t>
            </a:r>
            <a:r>
              <a:rPr lang="it-IT" cap="none" dirty="0"/>
              <a:t> </a:t>
            </a:r>
            <a:r>
              <a:rPr lang="it-IT" cap="none" dirty="0" err="1"/>
              <a:t>machines</a:t>
            </a:r>
            <a:r>
              <a:rPr lang="it-IT" cap="none" dirty="0"/>
              <a:t> à </a:t>
            </a:r>
            <a:r>
              <a:rPr lang="it-IT" cap="none" dirty="0" err="1"/>
              <a:t>laver</a:t>
            </a:r>
            <a:r>
              <a:rPr lang="it-IT" cap="none" dirty="0"/>
              <a:t>, et le reste pour la </a:t>
            </a:r>
            <a:r>
              <a:rPr lang="it-IT" cap="none" dirty="0" err="1"/>
              <a:t>salle</a:t>
            </a:r>
            <a:r>
              <a:rPr lang="it-IT" cap="none" dirty="0"/>
              <a:t> de </a:t>
            </a:r>
            <a:r>
              <a:rPr lang="it-IT" cap="none" dirty="0" err="1"/>
              <a:t>bains</a:t>
            </a:r>
            <a:r>
              <a:rPr lang="it-IT" cap="none" dirty="0"/>
              <a:t>, la </a:t>
            </a:r>
            <a:r>
              <a:rPr lang="it-IT" cap="none" dirty="0" err="1"/>
              <a:t>douche</a:t>
            </a:r>
            <a:r>
              <a:rPr lang="it-IT" cap="none" dirty="0"/>
              <a:t>, </a:t>
            </a:r>
            <a:r>
              <a:rPr lang="it-IT" cap="none" dirty="0" err="1"/>
              <a:t>lavage</a:t>
            </a:r>
            <a:r>
              <a:rPr lang="it-IT" cap="none" dirty="0"/>
              <a:t> de </a:t>
            </a:r>
            <a:r>
              <a:rPr lang="it-IT" cap="none" dirty="0" err="1"/>
              <a:t>voiture</a:t>
            </a:r>
            <a:r>
              <a:rPr lang="it-IT" cap="none" dirty="0"/>
              <a:t>,... </a:t>
            </a:r>
          </a:p>
          <a:p>
            <a:endParaRPr lang="it-IT" dirty="0"/>
          </a:p>
        </p:txBody>
      </p:sp>
    </p:spTree>
    <p:extLst>
      <p:ext uri="{BB962C8B-B14F-4D97-AF65-F5344CB8AC3E}">
        <p14:creationId xmlns:p14="http://schemas.microsoft.com/office/powerpoint/2010/main" xmlns="" val="8335278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3"/>
          </p:nvPr>
        </p:nvSpPr>
        <p:spPr>
          <a:xfrm>
            <a:off x="913774" y="1149532"/>
            <a:ext cx="10363826" cy="4641668"/>
          </a:xfrm>
        </p:spPr>
        <p:txBody>
          <a:bodyPr/>
          <a:lstStyle/>
          <a:p>
            <a:r>
              <a:rPr lang="it-IT" cap="none" dirty="0" err="1"/>
              <a:t>Parmi</a:t>
            </a:r>
            <a:r>
              <a:rPr lang="it-IT" cap="none" dirty="0"/>
              <a:t> </a:t>
            </a:r>
            <a:r>
              <a:rPr lang="it-IT" cap="none" dirty="0" err="1"/>
              <a:t>les</a:t>
            </a:r>
            <a:r>
              <a:rPr lang="it-IT" cap="none" dirty="0"/>
              <a:t> </a:t>
            </a:r>
            <a:r>
              <a:rPr lang="it-IT" cap="none" dirty="0" err="1"/>
              <a:t>secteurs</a:t>
            </a:r>
            <a:r>
              <a:rPr lang="it-IT" cap="none" dirty="0"/>
              <a:t> </a:t>
            </a:r>
            <a:r>
              <a:rPr lang="it-IT" cap="none" dirty="0" err="1"/>
              <a:t>concernés</a:t>
            </a:r>
            <a:r>
              <a:rPr lang="it-IT" cap="none" dirty="0"/>
              <a:t>, la plus grande </a:t>
            </a:r>
            <a:r>
              <a:rPr lang="it-IT" cap="none" dirty="0" err="1"/>
              <a:t>partie</a:t>
            </a:r>
            <a:r>
              <a:rPr lang="it-IT" cap="none" dirty="0"/>
              <a:t> </a:t>
            </a:r>
            <a:r>
              <a:rPr lang="it-IT" cap="none" dirty="0" err="1"/>
              <a:t>des</a:t>
            </a:r>
            <a:r>
              <a:rPr lang="it-IT" cap="none" dirty="0"/>
              <a:t> </a:t>
            </a:r>
            <a:r>
              <a:rPr lang="it-IT" cap="none" dirty="0" err="1"/>
              <a:t>prélèvements</a:t>
            </a:r>
            <a:r>
              <a:rPr lang="it-IT" cap="none" dirty="0"/>
              <a:t> est </a:t>
            </a:r>
            <a:r>
              <a:rPr lang="it-IT" cap="none" dirty="0" err="1"/>
              <a:t>effectuée</a:t>
            </a:r>
            <a:r>
              <a:rPr lang="it-IT" cap="none" dirty="0"/>
              <a:t> par l’</a:t>
            </a:r>
            <a:r>
              <a:rPr lang="it-IT" cap="none" dirty="0" err="1"/>
              <a:t>agriculture</a:t>
            </a:r>
            <a:r>
              <a:rPr lang="it-IT" cap="none" dirty="0"/>
              <a:t>, </a:t>
            </a:r>
            <a:r>
              <a:rPr lang="it-IT" cap="none" dirty="0" err="1"/>
              <a:t>suivie</a:t>
            </a:r>
            <a:r>
              <a:rPr lang="it-IT" cap="none" dirty="0"/>
              <a:t> de </a:t>
            </a:r>
            <a:r>
              <a:rPr lang="it-IT" cap="none" dirty="0" err="1"/>
              <a:t>l’industrie</a:t>
            </a:r>
            <a:r>
              <a:rPr lang="it-IT" cap="none" dirty="0"/>
              <a:t>, </a:t>
            </a:r>
            <a:r>
              <a:rPr lang="it-IT" cap="none" dirty="0" err="1"/>
              <a:t>des</a:t>
            </a:r>
            <a:r>
              <a:rPr lang="it-IT" cap="none" dirty="0"/>
              <a:t> </a:t>
            </a:r>
            <a:r>
              <a:rPr lang="it-IT" cap="none" dirty="0" err="1"/>
              <a:t>usages</a:t>
            </a:r>
            <a:r>
              <a:rPr lang="it-IT" cap="none" dirty="0"/>
              <a:t> </a:t>
            </a:r>
            <a:r>
              <a:rPr lang="it-IT" cap="none" dirty="0" err="1"/>
              <a:t>civils</a:t>
            </a:r>
            <a:r>
              <a:rPr lang="it-IT" cap="none" dirty="0"/>
              <a:t>, de l’</a:t>
            </a:r>
            <a:r>
              <a:rPr lang="it-IT" cap="none" dirty="0" err="1"/>
              <a:t>énergie</a:t>
            </a:r>
            <a:r>
              <a:rPr lang="it-IT" cap="none" dirty="0"/>
              <a:t> (</a:t>
            </a:r>
            <a:r>
              <a:rPr lang="it-IT" cap="none" dirty="0" err="1"/>
              <a:t>essentiellement</a:t>
            </a:r>
            <a:r>
              <a:rPr lang="it-IT" cap="none" dirty="0"/>
              <a:t> </a:t>
            </a:r>
            <a:r>
              <a:rPr lang="it-IT" cap="none" dirty="0" err="1"/>
              <a:t>au</a:t>
            </a:r>
            <a:r>
              <a:rPr lang="it-IT" cap="none" dirty="0"/>
              <a:t> Nord), et, plus limité, de l’</a:t>
            </a:r>
            <a:r>
              <a:rPr lang="it-IT" cap="none" dirty="0" err="1"/>
              <a:t>usage</a:t>
            </a:r>
            <a:r>
              <a:rPr lang="it-IT" cap="none" dirty="0"/>
              <a:t> pour le </a:t>
            </a:r>
            <a:r>
              <a:rPr lang="it-IT" cap="none" dirty="0" err="1"/>
              <a:t>tourisme</a:t>
            </a:r>
            <a:r>
              <a:rPr lang="it-IT" cap="none" dirty="0"/>
              <a:t>.</a:t>
            </a:r>
            <a:br>
              <a:rPr lang="it-IT" cap="none" dirty="0"/>
            </a:br>
            <a:endParaRPr lang="it-IT" cap="none" dirty="0"/>
          </a:p>
        </p:txBody>
      </p:sp>
      <p:pic>
        <p:nvPicPr>
          <p:cNvPr id="4" name="Immagine 3"/>
          <p:cNvPicPr>
            <a:picLocks noChangeAspect="1"/>
          </p:cNvPicPr>
          <p:nvPr/>
        </p:nvPicPr>
        <p:blipFill>
          <a:blip r:embed="rId2"/>
          <a:stretch>
            <a:fillRect/>
          </a:stretch>
        </p:blipFill>
        <p:spPr>
          <a:xfrm>
            <a:off x="1217407" y="2757715"/>
            <a:ext cx="4204405" cy="3137133"/>
          </a:xfrm>
          <a:prstGeom prst="rect">
            <a:avLst/>
          </a:prstGeom>
        </p:spPr>
      </p:pic>
      <p:pic>
        <p:nvPicPr>
          <p:cNvPr id="5" name="Immagine 4"/>
          <p:cNvPicPr>
            <a:picLocks noChangeAspect="1"/>
          </p:cNvPicPr>
          <p:nvPr/>
        </p:nvPicPr>
        <p:blipFill>
          <a:blip r:embed="rId3"/>
          <a:stretch>
            <a:fillRect/>
          </a:stretch>
        </p:blipFill>
        <p:spPr>
          <a:xfrm>
            <a:off x="6748828" y="2757715"/>
            <a:ext cx="4171719" cy="3137133"/>
          </a:xfrm>
          <a:prstGeom prst="rect">
            <a:avLst/>
          </a:prstGeom>
        </p:spPr>
      </p:pic>
    </p:spTree>
    <p:extLst>
      <p:ext uri="{BB962C8B-B14F-4D97-AF65-F5344CB8AC3E}">
        <p14:creationId xmlns:p14="http://schemas.microsoft.com/office/powerpoint/2010/main" xmlns="" val="1063122358"/>
      </p:ext>
    </p:extLst>
  </p:cSld>
  <p:clrMapOvr>
    <a:masterClrMapping/>
  </p:clrMapOvr>
  <p:timing>
    <p:tnLst>
      <p:par>
        <p:cTn id="1" dur="indefinite" restart="never" nodeType="tmRoot"/>
      </p:par>
    </p:tnLst>
  </p:timing>
</p:sld>
</file>

<file path=ppt/theme/theme1.xml><?xml version="1.0" encoding="utf-8"?>
<a:theme xmlns:a="http://schemas.openxmlformats.org/drawingml/2006/main" name="Goccia">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Gocciolina</Template>
  <TotalTime>51</TotalTime>
  <Words>536</Words>
  <Application>Microsoft Office PowerPoint</Application>
  <PresentationFormat>Personalizzato</PresentationFormat>
  <Paragraphs>30</Paragraphs>
  <Slides>14</Slides>
  <Notes>0</Notes>
  <HiddenSlides>0</HiddenSlides>
  <MMClips>0</MMClips>
  <ScaleCrop>false</ScaleCrop>
  <HeadingPairs>
    <vt:vector size="4" baseType="variant">
      <vt:variant>
        <vt:lpstr>Tema</vt:lpstr>
      </vt:variant>
      <vt:variant>
        <vt:i4>1</vt:i4>
      </vt:variant>
      <vt:variant>
        <vt:lpstr>Titoli diapositive</vt:lpstr>
      </vt:variant>
      <vt:variant>
        <vt:i4>14</vt:i4>
      </vt:variant>
    </vt:vector>
  </HeadingPairs>
  <TitlesOfParts>
    <vt:vector size="15" baseType="lpstr">
      <vt:lpstr>Goccia</vt:lpstr>
      <vt:lpstr>Etat des lieux de la ressource hydrique en Italie    </vt:lpstr>
      <vt:lpstr>Diapositiva 2</vt:lpstr>
      <vt:lpstr>Diapositiva 3</vt:lpstr>
      <vt:lpstr>Diapositiva 4</vt:lpstr>
      <vt:lpstr>Diapositiva 5</vt:lpstr>
      <vt:lpstr>L’Italie est un pays potentiellement très riche en eau. Avec ses 175 012 millions de m3 annuels, elle arrive en seconde place des pays de l’Union Européenne, après la France, concernant la quantité de ressources en eau théoriquement disponible.   Cette disponibilité, cependant, n’est pas homogène sur le territoire national à cause du gaspillage.  </vt:lpstr>
      <vt:lpstr>Diapositiva 7</vt:lpstr>
      <vt:lpstr>Les gaspillages sont dus au manque d’entretien du système hydrique : 30 % en moyenne des eaux se perdent dans les conduites (50 % dans certaines zones).   Le gaspillage domestique est également très élevé.  </vt:lpstr>
      <vt:lpstr>Diapositiva 9</vt:lpstr>
      <vt:lpstr>Etat de santé des différents corps hydriques en Italie   Les eaux marines et côtières  </vt:lpstr>
      <vt:lpstr>Diapositiva 11</vt:lpstr>
      <vt:lpstr>Diapositiva 12</vt:lpstr>
      <vt:lpstr>Diapositiva 13</vt:lpstr>
      <vt:lpstr>Diapositiva 14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Etat des lieux de la ressource hydrique en Italie </dc:title>
  <dc:creator>silvia sollano</dc:creator>
  <cp:lastModifiedBy>Docenti</cp:lastModifiedBy>
  <cp:revision>7</cp:revision>
  <dcterms:created xsi:type="dcterms:W3CDTF">2018-12-03T14:50:28Z</dcterms:created>
  <dcterms:modified xsi:type="dcterms:W3CDTF">2018-12-05T12:02:06Z</dcterms:modified>
</cp:coreProperties>
</file>