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8" r:id="rId5"/>
    <p:sldId id="259" r:id="rId6"/>
    <p:sldId id="260" r:id="rId7"/>
    <p:sldId id="261" r:id="rId8"/>
    <p:sldId id="262" r:id="rId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0B2C801-2253-4200-B0D8-4B3DD3BB551D}" type="datetimeFigureOut">
              <a:rPr lang="it-IT" smtClean="0"/>
              <a:pPr/>
              <a:t>19/11/2018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4D8B2E1-ABAB-4468-9EBF-03DF9C1AEC4B}"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0B2C801-2253-4200-B0D8-4B3DD3BB551D}" type="datetimeFigureOut">
              <a:rPr lang="it-IT" smtClean="0"/>
              <a:pPr/>
              <a:t>19/11/2018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4D8B2E1-ABAB-4468-9EBF-03DF9C1AEC4B}"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0B2C801-2253-4200-B0D8-4B3DD3BB551D}" type="datetimeFigureOut">
              <a:rPr lang="it-IT" smtClean="0"/>
              <a:pPr/>
              <a:t>19/11/2018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4D8B2E1-ABAB-4468-9EBF-03DF9C1AEC4B}"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0B2C801-2253-4200-B0D8-4B3DD3BB551D}" type="datetimeFigureOut">
              <a:rPr lang="it-IT" smtClean="0"/>
              <a:pPr/>
              <a:t>19/11/2018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4D8B2E1-ABAB-4468-9EBF-03DF9C1AEC4B}"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0B2C801-2253-4200-B0D8-4B3DD3BB551D}" type="datetimeFigureOut">
              <a:rPr lang="it-IT" smtClean="0"/>
              <a:pPr/>
              <a:t>19/11/2018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4D8B2E1-ABAB-4468-9EBF-03DF9C1AEC4B}"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0B2C801-2253-4200-B0D8-4B3DD3BB551D}" type="datetimeFigureOut">
              <a:rPr lang="it-IT" smtClean="0"/>
              <a:pPr/>
              <a:t>19/11/2018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4D8B2E1-ABAB-4468-9EBF-03DF9C1AEC4B}"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0B2C801-2253-4200-B0D8-4B3DD3BB551D}" type="datetimeFigureOut">
              <a:rPr lang="it-IT" smtClean="0"/>
              <a:pPr/>
              <a:t>19/11/2018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4D8B2E1-ABAB-4468-9EBF-03DF9C1AEC4B}"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0B2C801-2253-4200-B0D8-4B3DD3BB551D}" type="datetimeFigureOut">
              <a:rPr lang="it-IT" smtClean="0"/>
              <a:pPr/>
              <a:t>19/11/2018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4D8B2E1-ABAB-4468-9EBF-03DF9C1AEC4B}"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0B2C801-2253-4200-B0D8-4B3DD3BB551D}" type="datetimeFigureOut">
              <a:rPr lang="it-IT" smtClean="0"/>
              <a:pPr/>
              <a:t>19/11/2018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4D8B2E1-ABAB-4468-9EBF-03DF9C1AEC4B}"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0B2C801-2253-4200-B0D8-4B3DD3BB551D}" type="datetimeFigureOut">
              <a:rPr lang="it-IT" smtClean="0"/>
              <a:pPr/>
              <a:t>19/11/2018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4D8B2E1-ABAB-4468-9EBF-03DF9C1AEC4B}"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0B2C801-2253-4200-B0D8-4B3DD3BB551D}" type="datetimeFigureOut">
              <a:rPr lang="it-IT" smtClean="0"/>
              <a:pPr/>
              <a:t>19/11/2018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4D8B2E1-ABAB-4468-9EBF-03DF9C1AEC4B}"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B2C801-2253-4200-B0D8-4B3DD3BB551D}" type="datetimeFigureOut">
              <a:rPr lang="it-IT" smtClean="0"/>
              <a:pPr/>
              <a:t>19/11/2018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D8B2E1-ABAB-4468-9EBF-03DF9C1AEC4B}"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style>
          <a:lnRef idx="1">
            <a:schemeClr val="accent2"/>
          </a:lnRef>
          <a:fillRef idx="3">
            <a:schemeClr val="accent2"/>
          </a:fillRef>
          <a:effectRef idx="2">
            <a:schemeClr val="accent2"/>
          </a:effectRef>
          <a:fontRef idx="minor">
            <a:schemeClr val="lt1"/>
          </a:fontRef>
        </p:style>
        <p:txBody>
          <a:bodyPr/>
          <a:lstStyle/>
          <a:p>
            <a:r>
              <a:rPr lang="it-IT" dirty="0" smtClean="0">
                <a:solidFill>
                  <a:schemeClr val="bg1"/>
                </a:solidFill>
              </a:rPr>
              <a:t>LE ROGGE </a:t>
            </a:r>
            <a:r>
              <a:rPr lang="it-IT" dirty="0" err="1" smtClean="0">
                <a:solidFill>
                  <a:schemeClr val="bg1"/>
                </a:solidFill>
              </a:rPr>
              <a:t>DI</a:t>
            </a:r>
            <a:r>
              <a:rPr lang="it-IT" dirty="0" smtClean="0">
                <a:solidFill>
                  <a:schemeClr val="bg1"/>
                </a:solidFill>
              </a:rPr>
              <a:t> GAZZO</a:t>
            </a:r>
            <a:endParaRPr lang="it-IT" dirty="0">
              <a:solidFill>
                <a:schemeClr val="bg1"/>
              </a:solidFill>
            </a:endParaRPr>
          </a:p>
        </p:txBody>
      </p:sp>
      <p:sp>
        <p:nvSpPr>
          <p:cNvPr id="3" name="Sottotitolo 2"/>
          <p:cNvSpPr>
            <a:spLocks noGrp="1"/>
          </p:cNvSpPr>
          <p:nvPr>
            <p:ph type="subTitle" idx="1"/>
          </p:nvPr>
        </p:nvSpPr>
        <p:spPr>
          <a:xfrm>
            <a:off x="3000364" y="3886200"/>
            <a:ext cx="4857784" cy="542932"/>
          </a:xfrm>
        </p:spPr>
        <p:style>
          <a:lnRef idx="1">
            <a:schemeClr val="accent2"/>
          </a:lnRef>
          <a:fillRef idx="2">
            <a:schemeClr val="accent2"/>
          </a:fillRef>
          <a:effectRef idx="1">
            <a:schemeClr val="accent2"/>
          </a:effectRef>
          <a:fontRef idx="minor">
            <a:schemeClr val="dk1"/>
          </a:fontRef>
        </p:style>
        <p:txBody>
          <a:bodyPr>
            <a:normAutofit/>
          </a:bodyPr>
          <a:lstStyle/>
          <a:p>
            <a:pPr algn="r"/>
            <a:r>
              <a:rPr lang="it-IT" sz="1800" i="1" dirty="0" err="1" smtClean="0">
                <a:solidFill>
                  <a:schemeClr val="tx1">
                    <a:lumMod val="95000"/>
                    <a:lumOff val="5000"/>
                  </a:schemeClr>
                </a:solidFill>
              </a:rPr>
              <a:t>Powerpoint</a:t>
            </a:r>
            <a:r>
              <a:rPr lang="it-IT" sz="1800" i="1" dirty="0" smtClean="0">
                <a:solidFill>
                  <a:schemeClr val="tx1">
                    <a:lumMod val="95000"/>
                    <a:lumOff val="5000"/>
                  </a:schemeClr>
                </a:solidFill>
              </a:rPr>
              <a:t> di Samuele, Tommaso, Pietro e Nicolò</a:t>
            </a:r>
            <a:endParaRPr lang="it-IT" sz="1800" i="1" dirty="0">
              <a:solidFill>
                <a:schemeClr val="tx1">
                  <a:lumMod val="95000"/>
                  <a:lumOff val="5000"/>
                </a:schemeClr>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857232"/>
            <a:ext cx="8229600" cy="1143000"/>
          </a:xfrm>
        </p:spPr>
        <p:style>
          <a:lnRef idx="0">
            <a:schemeClr val="accent4"/>
          </a:lnRef>
          <a:fillRef idx="3">
            <a:schemeClr val="accent4"/>
          </a:fillRef>
          <a:effectRef idx="3">
            <a:schemeClr val="accent4"/>
          </a:effectRef>
          <a:fontRef idx="minor">
            <a:schemeClr val="lt1"/>
          </a:fontRef>
        </p:style>
        <p:txBody>
          <a:bodyPr/>
          <a:lstStyle/>
          <a:p>
            <a:r>
              <a:rPr lang="it-IT" dirty="0" smtClean="0"/>
              <a:t>ROGGE DEFINIZIONE</a:t>
            </a:r>
            <a:endParaRPr lang="it-IT" dirty="0"/>
          </a:p>
        </p:txBody>
      </p:sp>
      <p:sp>
        <p:nvSpPr>
          <p:cNvPr id="3" name="Segnaposto contenuto 2"/>
          <p:cNvSpPr>
            <a:spLocks noGrp="1"/>
          </p:cNvSpPr>
          <p:nvPr>
            <p:ph idx="1"/>
          </p:nvPr>
        </p:nvSpPr>
        <p:spPr>
          <a:xfrm>
            <a:off x="500034" y="2285992"/>
            <a:ext cx="8229600" cy="2643205"/>
          </a:xfrm>
        </p:spPr>
        <p:style>
          <a:lnRef idx="1">
            <a:schemeClr val="accent4"/>
          </a:lnRef>
          <a:fillRef idx="2">
            <a:schemeClr val="accent4"/>
          </a:fillRef>
          <a:effectRef idx="1">
            <a:schemeClr val="accent4"/>
          </a:effectRef>
          <a:fontRef idx="minor">
            <a:schemeClr val="dk1"/>
          </a:fontRef>
        </p:style>
        <p:txBody>
          <a:bodyPr/>
          <a:lstStyle/>
          <a:p>
            <a:r>
              <a:rPr lang="it-IT" dirty="0" smtClean="0"/>
              <a:t>ROGGIA:nome con cui sono chiamate nell’Italia settentrionale i canali artificiali di non grande portata costruiti per dare acqua ai mulini, a piccole centrali elettriche e per l’irrigazione. </a:t>
            </a:r>
            <a:endParaRPr lang="it-IT" dirty="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it-IT" dirty="0">
                <a:solidFill>
                  <a:schemeClr val="accent3">
                    <a:lumMod val="75000"/>
                  </a:schemeClr>
                </a:solidFill>
              </a:rPr>
              <a:t/>
            </a:r>
            <a:br>
              <a:rPr lang="it-IT" dirty="0">
                <a:solidFill>
                  <a:schemeClr val="accent3">
                    <a:lumMod val="75000"/>
                  </a:schemeClr>
                </a:solidFill>
              </a:rPr>
            </a:br>
            <a:r>
              <a:rPr lang="it-IT" sz="5300" b="1" dirty="0" smtClean="0">
                <a:solidFill>
                  <a:schemeClr val="accent3">
                    <a:lumMod val="75000"/>
                  </a:schemeClr>
                </a:solidFill>
              </a:rPr>
              <a:t>ROGGIA MONEGHINA</a:t>
            </a:r>
            <a:r>
              <a:rPr lang="it-IT" dirty="0">
                <a:solidFill>
                  <a:schemeClr val="accent3">
                    <a:lumMod val="75000"/>
                  </a:schemeClr>
                </a:solidFill>
              </a:rPr>
              <a:t/>
            </a:r>
            <a:br>
              <a:rPr lang="it-IT" dirty="0">
                <a:solidFill>
                  <a:schemeClr val="accent3">
                    <a:lumMod val="75000"/>
                  </a:schemeClr>
                </a:solidFill>
              </a:rPr>
            </a:br>
            <a:endParaRPr lang="it-IT" dirty="0">
              <a:solidFill>
                <a:schemeClr val="accent3">
                  <a:lumMod val="75000"/>
                </a:schemeClr>
              </a:solidFill>
            </a:endParaRPr>
          </a:p>
        </p:txBody>
      </p:sp>
      <p:sp>
        <p:nvSpPr>
          <p:cNvPr id="3" name="Segnaposto contenuto 2"/>
          <p:cNvSpPr>
            <a:spLocks noGrp="1"/>
          </p:cNvSpPr>
          <p:nvPr>
            <p:ph sz="half" idx="1"/>
          </p:nvPr>
        </p:nvSpPr>
        <p:spPr/>
        <p:txBody>
          <a:bodyPr>
            <a:normAutofit fontScale="55000" lnSpcReduction="20000"/>
          </a:bodyPr>
          <a:lstStyle/>
          <a:p>
            <a:pPr>
              <a:buNone/>
            </a:pPr>
            <a:r>
              <a:rPr lang="it-IT" sz="2900" dirty="0" smtClean="0"/>
              <a:t>        STORIA</a:t>
            </a:r>
            <a:endParaRPr lang="it-IT" sz="2900" dirty="0"/>
          </a:p>
          <a:p>
            <a:pPr>
              <a:buNone/>
            </a:pPr>
            <a:r>
              <a:rPr lang="it-IT" sz="2900" dirty="0" smtClean="0"/>
              <a:t>        Intorno </a:t>
            </a:r>
            <a:r>
              <a:rPr lang="it-IT" sz="2900" dirty="0"/>
              <a:t>al 1800 un gruppo di suore </a:t>
            </a:r>
            <a:r>
              <a:rPr lang="it-IT" sz="2900" dirty="0" smtClean="0"/>
              <a:t>benestante che </a:t>
            </a:r>
            <a:r>
              <a:rPr lang="it-IT" sz="2900" dirty="0"/>
              <a:t>abitavano in un convento a Grumolo delle </a:t>
            </a:r>
            <a:r>
              <a:rPr lang="it-IT" sz="2900" dirty="0" err="1"/>
              <a:t>Abadesse</a:t>
            </a:r>
            <a:r>
              <a:rPr lang="it-IT" sz="2900" dirty="0"/>
              <a:t>, oggi casa della famiglia </a:t>
            </a:r>
            <a:r>
              <a:rPr lang="it-IT" sz="2900" dirty="0" err="1"/>
              <a:t>Maestrello</a:t>
            </a:r>
            <a:r>
              <a:rPr lang="it-IT" sz="2900" dirty="0"/>
              <a:t>, essendo proprietarie di un vasto appezzamento di terreno </a:t>
            </a:r>
            <a:r>
              <a:rPr lang="it-IT" sz="2900" dirty="0" err="1"/>
              <a:t>vocato</a:t>
            </a:r>
            <a:r>
              <a:rPr lang="it-IT" sz="2900" dirty="0"/>
              <a:t> alla </a:t>
            </a:r>
            <a:r>
              <a:rPr lang="it-IT" sz="2900" dirty="0" err="1"/>
              <a:t>risicultura</a:t>
            </a:r>
            <a:r>
              <a:rPr lang="it-IT" sz="2900" dirty="0"/>
              <a:t> fecero scavare un canale (la </a:t>
            </a:r>
            <a:r>
              <a:rPr lang="it-IT" sz="2900" dirty="0" err="1"/>
              <a:t>Moneghina</a:t>
            </a:r>
            <a:r>
              <a:rPr lang="it-IT" sz="2900" dirty="0"/>
              <a:t>: deriva dal nome delle suore dette </a:t>
            </a:r>
            <a:r>
              <a:rPr lang="it-IT" sz="2900" dirty="0" err="1"/>
              <a:t>moneghe</a:t>
            </a:r>
            <a:r>
              <a:rPr lang="it-IT" sz="2900" dirty="0"/>
              <a:t>) che attingeva l’acqua dal fiume Tesina in località: Bolzano </a:t>
            </a:r>
            <a:r>
              <a:rPr lang="it-IT" sz="2900" dirty="0" err="1" smtClean="0"/>
              <a:t>vicentino.Il</a:t>
            </a:r>
            <a:r>
              <a:rPr lang="it-IT" sz="2900" dirty="0" smtClean="0"/>
              <a:t> </a:t>
            </a:r>
            <a:r>
              <a:rPr lang="it-IT" sz="2900" dirty="0"/>
              <a:t>canale aveva lo scopo di mantenere l’adeguato supporto idrico alle risaie durante il periodo primaverile ed estivo, mentre durante la stagione autunnale serviva come via navigabile per il trasporto del riso, in quanto le sue acque raggiungevano la città di Padova. Il cereale veniva caricato su delle chiatte dalla portata massima di 300 quintali, che trainate da due buoi raggiungevano agevolmente la città. </a:t>
            </a:r>
          </a:p>
          <a:p>
            <a:pPr>
              <a:buNone/>
            </a:pPr>
            <a:endParaRPr lang="it-IT" dirty="0"/>
          </a:p>
        </p:txBody>
      </p:sp>
      <p:sp>
        <p:nvSpPr>
          <p:cNvPr id="4" name="Segnaposto contenuto 3"/>
          <p:cNvSpPr>
            <a:spLocks noGrp="1"/>
          </p:cNvSpPr>
          <p:nvPr>
            <p:ph sz="half" idx="2"/>
          </p:nvPr>
        </p:nvSpPr>
        <p:spPr>
          <a:xfrm>
            <a:off x="4648200" y="1600200"/>
            <a:ext cx="4038600" cy="4829196"/>
          </a:xfrm>
        </p:spPr>
        <p:txBody>
          <a:bodyPr>
            <a:normAutofit fontScale="55000" lnSpcReduction="20000"/>
          </a:bodyPr>
          <a:lstStyle/>
          <a:p>
            <a:pPr>
              <a:buNone/>
            </a:pPr>
            <a:endParaRPr lang="it-IT" dirty="0" smtClean="0"/>
          </a:p>
          <a:p>
            <a:pPr>
              <a:buNone/>
            </a:pPr>
            <a:endParaRPr lang="it-IT" dirty="0"/>
          </a:p>
          <a:p>
            <a:pPr>
              <a:buNone/>
            </a:pPr>
            <a:endParaRPr lang="it-IT" dirty="0" smtClean="0"/>
          </a:p>
          <a:p>
            <a:pPr>
              <a:buNone/>
            </a:pPr>
            <a:endParaRPr lang="it-IT" dirty="0"/>
          </a:p>
          <a:p>
            <a:pPr>
              <a:buNone/>
            </a:pPr>
            <a:endParaRPr lang="it-IT" dirty="0" smtClean="0"/>
          </a:p>
          <a:p>
            <a:pPr>
              <a:buNone/>
            </a:pPr>
            <a:endParaRPr lang="it-IT" dirty="0"/>
          </a:p>
          <a:p>
            <a:pPr>
              <a:buNone/>
            </a:pPr>
            <a:endParaRPr lang="it-IT" dirty="0" smtClean="0"/>
          </a:p>
          <a:p>
            <a:pPr>
              <a:buNone/>
            </a:pPr>
            <a:endParaRPr lang="it-IT" dirty="0"/>
          </a:p>
          <a:p>
            <a:pPr>
              <a:buNone/>
            </a:pPr>
            <a:endParaRPr lang="it-IT" dirty="0" smtClean="0"/>
          </a:p>
          <a:p>
            <a:pPr>
              <a:buNone/>
            </a:pPr>
            <a:endParaRPr lang="it-IT" dirty="0"/>
          </a:p>
          <a:p>
            <a:pPr>
              <a:buNone/>
            </a:pPr>
            <a:endParaRPr lang="it-IT" dirty="0" smtClean="0"/>
          </a:p>
          <a:p>
            <a:pPr>
              <a:buNone/>
            </a:pPr>
            <a:endParaRPr lang="it-IT" dirty="0"/>
          </a:p>
          <a:p>
            <a:pPr>
              <a:buNone/>
            </a:pPr>
            <a:endParaRPr lang="it-IT" dirty="0" smtClean="0"/>
          </a:p>
          <a:p>
            <a:pPr>
              <a:buNone/>
            </a:pPr>
            <a:endParaRPr lang="it-IT" dirty="0"/>
          </a:p>
          <a:p>
            <a:pPr>
              <a:buNone/>
            </a:pPr>
            <a:endParaRPr lang="it-IT" dirty="0" smtClean="0"/>
          </a:p>
          <a:p>
            <a:pPr>
              <a:buNone/>
            </a:pPr>
            <a:endParaRPr lang="it-IT" dirty="0"/>
          </a:p>
          <a:p>
            <a:pPr>
              <a:buNone/>
            </a:pPr>
            <a:endParaRPr lang="it-IT" i="1" dirty="0" smtClean="0"/>
          </a:p>
          <a:p>
            <a:pPr>
              <a:buNone/>
            </a:pPr>
            <a:r>
              <a:rPr lang="it-IT" i="1" dirty="0" smtClean="0"/>
              <a:t>        Luogo </a:t>
            </a:r>
            <a:r>
              <a:rPr lang="it-IT" i="1" dirty="0"/>
              <a:t>dove la roggia si divide in due, per irrigare </a:t>
            </a:r>
            <a:r>
              <a:rPr lang="it-IT" i="1" dirty="0" smtClean="0"/>
              <a:t>i campi </a:t>
            </a:r>
            <a:r>
              <a:rPr lang="it-IT" i="1" dirty="0"/>
              <a:t>(</a:t>
            </a:r>
            <a:r>
              <a:rPr lang="it-IT" i="1" dirty="0" err="1"/>
              <a:t>Moneghina</a:t>
            </a:r>
            <a:r>
              <a:rPr lang="it-IT" i="1" dirty="0"/>
              <a:t> alta e </a:t>
            </a:r>
            <a:r>
              <a:rPr lang="it-IT" i="1" dirty="0" err="1"/>
              <a:t>Moneghina</a:t>
            </a:r>
            <a:r>
              <a:rPr lang="it-IT" i="1" dirty="0"/>
              <a:t> bassa) e </a:t>
            </a:r>
            <a:r>
              <a:rPr lang="it-IT" i="1" dirty="0" smtClean="0"/>
              <a:t>successiva </a:t>
            </a:r>
            <a:r>
              <a:rPr lang="it-IT" i="1" dirty="0" err="1"/>
              <a:t>cascatina</a:t>
            </a:r>
            <a:r>
              <a:rPr lang="it-IT" i="1" dirty="0"/>
              <a:t> nella </a:t>
            </a:r>
            <a:r>
              <a:rPr lang="it-IT" i="1" dirty="0" err="1"/>
              <a:t>Moneghina</a:t>
            </a:r>
            <a:r>
              <a:rPr lang="it-IT" i="1" dirty="0"/>
              <a:t> </a:t>
            </a:r>
            <a:r>
              <a:rPr lang="it-IT" i="1" dirty="0" smtClean="0"/>
              <a:t>bassa.</a:t>
            </a:r>
            <a:endParaRPr lang="it-IT" i="1" dirty="0"/>
          </a:p>
          <a:p>
            <a:pPr>
              <a:buNone/>
            </a:pPr>
            <a:endParaRPr lang="it-IT" dirty="0"/>
          </a:p>
        </p:txBody>
      </p:sp>
      <p:pic>
        <p:nvPicPr>
          <p:cNvPr id="2050" name="Immagine 2" descr="C:\Users\Admin\Desktop\fossi\IMG_1373.JPG"/>
          <p:cNvPicPr>
            <a:picLocks noChangeAspect="1" noChangeArrowheads="1"/>
          </p:cNvPicPr>
          <p:nvPr/>
        </p:nvPicPr>
        <p:blipFill>
          <a:blip r:embed="rId2" cstate="print"/>
          <a:srcRect/>
          <a:stretch>
            <a:fillRect/>
          </a:stretch>
        </p:blipFill>
        <p:spPr bwMode="auto">
          <a:xfrm>
            <a:off x="4714876" y="1643050"/>
            <a:ext cx="1928826" cy="1500198"/>
          </a:xfrm>
          <a:prstGeom prst="rect">
            <a:avLst/>
          </a:prstGeom>
          <a:noFill/>
          <a:ln w="9525">
            <a:noFill/>
            <a:miter lim="800000"/>
            <a:headEnd/>
            <a:tailEnd/>
          </a:ln>
        </p:spPr>
      </p:pic>
      <p:pic>
        <p:nvPicPr>
          <p:cNvPr id="2051" name="Immagine 3" descr="C:\Users\Admin\Desktop\fossi\IMG_1378.JPG"/>
          <p:cNvPicPr>
            <a:picLocks noChangeAspect="1" noChangeArrowheads="1"/>
          </p:cNvPicPr>
          <p:nvPr/>
        </p:nvPicPr>
        <p:blipFill>
          <a:blip r:embed="rId3" cstate="print"/>
          <a:srcRect/>
          <a:stretch>
            <a:fillRect/>
          </a:stretch>
        </p:blipFill>
        <p:spPr bwMode="auto">
          <a:xfrm>
            <a:off x="6643702" y="1643050"/>
            <a:ext cx="1928858" cy="1500198"/>
          </a:xfrm>
          <a:prstGeom prst="rect">
            <a:avLst/>
          </a:prstGeom>
          <a:noFill/>
          <a:ln w="9525">
            <a:noFill/>
            <a:miter lim="800000"/>
            <a:headEnd/>
            <a:tailEnd/>
          </a:ln>
        </p:spPr>
      </p:pic>
      <p:pic>
        <p:nvPicPr>
          <p:cNvPr id="2053" name="Picture 5" descr="IMG_1375"/>
          <p:cNvPicPr>
            <a:picLocks noChangeAspect="1" noChangeArrowheads="1"/>
          </p:cNvPicPr>
          <p:nvPr/>
        </p:nvPicPr>
        <p:blipFill>
          <a:blip r:embed="rId4" cstate="print"/>
          <a:srcRect/>
          <a:stretch>
            <a:fillRect/>
          </a:stretch>
        </p:blipFill>
        <p:spPr bwMode="auto">
          <a:xfrm>
            <a:off x="4714876" y="3071810"/>
            <a:ext cx="3857652" cy="2286017"/>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85728"/>
            <a:ext cx="8229600" cy="1143000"/>
          </a:xfrm>
        </p:spPr>
        <p:style>
          <a:lnRef idx="1">
            <a:schemeClr val="accent6"/>
          </a:lnRef>
          <a:fillRef idx="2">
            <a:schemeClr val="accent6"/>
          </a:fillRef>
          <a:effectRef idx="1">
            <a:schemeClr val="accent6"/>
          </a:effectRef>
          <a:fontRef idx="minor">
            <a:schemeClr val="dk1"/>
          </a:fontRef>
        </p:style>
        <p:txBody>
          <a:bodyPr/>
          <a:lstStyle/>
          <a:p>
            <a:r>
              <a:rPr lang="it-IT" b="1" dirty="0" smtClean="0">
                <a:solidFill>
                  <a:schemeClr val="tx1">
                    <a:lumMod val="95000"/>
                    <a:lumOff val="5000"/>
                  </a:schemeClr>
                </a:solidFill>
              </a:rPr>
              <a:t>GARA DEI MASTEI</a:t>
            </a:r>
            <a:endParaRPr lang="it-IT" b="1" dirty="0">
              <a:solidFill>
                <a:schemeClr val="tx1">
                  <a:lumMod val="95000"/>
                  <a:lumOff val="5000"/>
                </a:schemeClr>
              </a:solidFill>
            </a:endParaRPr>
          </a:p>
        </p:txBody>
      </p:sp>
      <p:sp>
        <p:nvSpPr>
          <p:cNvPr id="3" name="Segnaposto contenuto 2"/>
          <p:cNvSpPr>
            <a:spLocks noGrp="1"/>
          </p:cNvSpPr>
          <p:nvPr>
            <p:ph sz="half" idx="1"/>
          </p:nvPr>
        </p:nvSpPr>
        <p:spPr>
          <a:xfrm>
            <a:off x="928662" y="2000239"/>
            <a:ext cx="2786082" cy="2786083"/>
          </a:xfrm>
        </p:spPr>
        <p:txBody>
          <a:bodyPr>
            <a:normAutofit fontScale="92500" lnSpcReduction="10000"/>
          </a:bodyPr>
          <a:lstStyle/>
          <a:p>
            <a:pPr>
              <a:buNone/>
            </a:pPr>
            <a:endParaRPr lang="it-IT" dirty="0"/>
          </a:p>
        </p:txBody>
      </p:sp>
      <p:sp>
        <p:nvSpPr>
          <p:cNvPr id="4" name="Segnaposto contenuto 3"/>
          <p:cNvSpPr>
            <a:spLocks noGrp="1"/>
          </p:cNvSpPr>
          <p:nvPr>
            <p:ph sz="half" idx="2"/>
          </p:nvPr>
        </p:nvSpPr>
        <p:spPr>
          <a:xfrm>
            <a:off x="5357818" y="1643050"/>
            <a:ext cx="3252782" cy="3286148"/>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a:buNone/>
            </a:pPr>
            <a:r>
              <a:rPr lang="it-IT" sz="2400" dirty="0" smtClean="0">
                <a:latin typeface="AR CENA" pitchFamily="2" charset="0"/>
              </a:rPr>
              <a:t>   Tradizionale </a:t>
            </a:r>
            <a:r>
              <a:rPr lang="it-IT" sz="2400" dirty="0">
                <a:latin typeface="AR CENA" pitchFamily="2" charset="0"/>
              </a:rPr>
              <a:t>competizione fatta durante la sagra paesana di </a:t>
            </a:r>
            <a:r>
              <a:rPr lang="it-IT" sz="2400" dirty="0" err="1">
                <a:latin typeface="AR CENA" pitchFamily="2" charset="0"/>
              </a:rPr>
              <a:t>Valproto</a:t>
            </a:r>
            <a:r>
              <a:rPr lang="it-IT" sz="2400" dirty="0">
                <a:latin typeface="AR CENA" pitchFamily="2" charset="0"/>
              </a:rPr>
              <a:t>: gara dei </a:t>
            </a:r>
            <a:r>
              <a:rPr lang="it-IT" sz="2400" dirty="0" err="1">
                <a:latin typeface="AR CENA" pitchFamily="2" charset="0"/>
              </a:rPr>
              <a:t>mestei</a:t>
            </a:r>
            <a:r>
              <a:rPr lang="it-IT" sz="2400" dirty="0">
                <a:latin typeface="AR CENA" pitchFamily="2" charset="0"/>
              </a:rPr>
              <a:t>. Consiste nel percorrere circa duecento metri della roggia </a:t>
            </a:r>
            <a:r>
              <a:rPr lang="it-IT" sz="2400" dirty="0" err="1">
                <a:latin typeface="AR CENA" pitchFamily="2" charset="0"/>
              </a:rPr>
              <a:t>Moneghina</a:t>
            </a:r>
            <a:r>
              <a:rPr lang="it-IT" sz="2400" dirty="0">
                <a:latin typeface="AR CENA" pitchFamily="2" charset="0"/>
              </a:rPr>
              <a:t> usando come imbarcazione a remi un mastello </a:t>
            </a:r>
            <a:r>
              <a:rPr lang="it-IT" sz="2400" dirty="0" smtClean="0">
                <a:latin typeface="AR CENA" pitchFamily="2" charset="0"/>
              </a:rPr>
              <a:t>usato </a:t>
            </a:r>
            <a:r>
              <a:rPr lang="it-IT" sz="2400" dirty="0">
                <a:latin typeface="AR CENA" pitchFamily="2" charset="0"/>
              </a:rPr>
              <a:t>un tempo per la vendemmia</a:t>
            </a:r>
            <a:r>
              <a:rPr lang="it-IT" sz="2400" dirty="0" smtClean="0">
                <a:latin typeface="AR CENA" pitchFamily="2" charset="0"/>
              </a:rPr>
              <a:t>.</a:t>
            </a:r>
            <a:endParaRPr lang="it-IT" sz="2400" dirty="0">
              <a:latin typeface="AR CENA" pitchFamily="2"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1025" name="Picture 1" descr="FB_IMG_1540839245915"/>
          <p:cNvPicPr>
            <a:picLocks noChangeAspect="1" noChangeArrowheads="1"/>
          </p:cNvPicPr>
          <p:nvPr/>
        </p:nvPicPr>
        <p:blipFill>
          <a:blip r:embed="rId2"/>
          <a:srcRect/>
          <a:stretch>
            <a:fillRect/>
          </a:stretch>
        </p:blipFill>
        <p:spPr bwMode="auto">
          <a:xfrm>
            <a:off x="428596" y="1643050"/>
            <a:ext cx="4899618" cy="3286148"/>
          </a:xfrm>
          <a:prstGeom prst="rect">
            <a:avLst/>
          </a:prstGeom>
          <a:noFill/>
        </p:spPr>
      </p:pic>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4282" y="285728"/>
            <a:ext cx="8229600" cy="1154098"/>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it-IT" b="1" dirty="0" smtClean="0"/>
              <a:t/>
            </a:r>
            <a:br>
              <a:rPr lang="it-IT" b="1" dirty="0" smtClean="0"/>
            </a:br>
            <a:r>
              <a:rPr lang="it-IT" b="1" dirty="0" smtClean="0"/>
              <a:t>ROGGIA </a:t>
            </a:r>
            <a:r>
              <a:rPr lang="it-IT" b="1" dirty="0"/>
              <a:t>ARMEDOLA</a:t>
            </a:r>
            <a:r>
              <a:rPr lang="it-IT" dirty="0"/>
              <a:t/>
            </a:r>
            <a:br>
              <a:rPr lang="it-IT" dirty="0"/>
            </a:br>
            <a:endParaRPr lang="it-IT" dirty="0"/>
          </a:p>
        </p:txBody>
      </p:sp>
      <p:sp>
        <p:nvSpPr>
          <p:cNvPr id="3" name="Segnaposto contenuto 2"/>
          <p:cNvSpPr>
            <a:spLocks noGrp="1"/>
          </p:cNvSpPr>
          <p:nvPr>
            <p:ph sz="half" idx="1"/>
          </p:nvPr>
        </p:nvSpPr>
        <p:spPr>
          <a:xfrm>
            <a:off x="428596" y="1714488"/>
            <a:ext cx="4038600" cy="2214578"/>
          </a:xfrm>
        </p:spPr>
        <p:txBody>
          <a:bodyPr/>
          <a:lstStyle/>
          <a:p>
            <a:pPr>
              <a:buNone/>
            </a:pPr>
            <a:r>
              <a:rPr lang="it-IT" sz="2400" dirty="0">
                <a:latin typeface="AR CENA" pitchFamily="2" charset="0"/>
              </a:rPr>
              <a:t>Nasce a San Pietro in GU’ nel “</a:t>
            </a:r>
            <a:r>
              <a:rPr lang="it-IT" sz="2400" dirty="0" err="1">
                <a:latin typeface="AR CENA" pitchFamily="2" charset="0"/>
              </a:rPr>
              <a:t>Boio</a:t>
            </a:r>
            <a:r>
              <a:rPr lang="it-IT" sz="2400" dirty="0">
                <a:latin typeface="AR CENA" pitchFamily="2" charset="0"/>
              </a:rPr>
              <a:t> </a:t>
            </a:r>
            <a:r>
              <a:rPr lang="it-IT" sz="2400" dirty="0" err="1">
                <a:latin typeface="AR CENA" pitchFamily="2" charset="0"/>
              </a:rPr>
              <a:t>Boase</a:t>
            </a:r>
            <a:r>
              <a:rPr lang="it-IT" sz="2400" dirty="0">
                <a:latin typeface="AR CENA" pitchFamily="2" charset="0"/>
              </a:rPr>
              <a:t>” passa per </a:t>
            </a:r>
            <a:r>
              <a:rPr lang="it-IT" sz="2400" dirty="0" err="1">
                <a:latin typeface="AR CENA" pitchFamily="2" charset="0"/>
              </a:rPr>
              <a:t>Lanzè</a:t>
            </a:r>
            <a:r>
              <a:rPr lang="it-IT" sz="2400" dirty="0">
                <a:latin typeface="AR CENA" pitchFamily="2" charset="0"/>
              </a:rPr>
              <a:t>, </a:t>
            </a:r>
            <a:r>
              <a:rPr lang="it-IT" sz="2400" dirty="0" err="1">
                <a:latin typeface="AR CENA" pitchFamily="2" charset="0"/>
              </a:rPr>
              <a:t>Valproto</a:t>
            </a:r>
            <a:r>
              <a:rPr lang="it-IT" sz="2400" dirty="0">
                <a:latin typeface="AR CENA" pitchFamily="2" charset="0"/>
              </a:rPr>
              <a:t>, </a:t>
            </a:r>
            <a:r>
              <a:rPr lang="it-IT" sz="2400" dirty="0" err="1">
                <a:latin typeface="AR CENA" pitchFamily="2" charset="0"/>
              </a:rPr>
              <a:t>Grantortino</a:t>
            </a:r>
            <a:r>
              <a:rPr lang="it-IT" sz="2400" dirty="0">
                <a:latin typeface="AR CENA" pitchFamily="2" charset="0"/>
              </a:rPr>
              <a:t> </a:t>
            </a:r>
            <a:r>
              <a:rPr lang="it-IT" sz="2400" dirty="0" err="1">
                <a:latin typeface="AR CENA" pitchFamily="2" charset="0"/>
              </a:rPr>
              <a:t>Rampazzo</a:t>
            </a:r>
            <a:r>
              <a:rPr lang="it-IT" sz="2400" dirty="0">
                <a:latin typeface="AR CENA" pitchFamily="2" charset="0"/>
              </a:rPr>
              <a:t> di </a:t>
            </a:r>
            <a:r>
              <a:rPr lang="it-IT" sz="2400" dirty="0" err="1">
                <a:latin typeface="AR CENA" pitchFamily="2" charset="0"/>
              </a:rPr>
              <a:t>Camisano</a:t>
            </a:r>
            <a:r>
              <a:rPr lang="it-IT" sz="2400" dirty="0">
                <a:latin typeface="AR CENA" pitchFamily="2" charset="0"/>
              </a:rPr>
              <a:t> dove si unisce alla </a:t>
            </a:r>
            <a:r>
              <a:rPr lang="it-IT" sz="2400" dirty="0" err="1">
                <a:latin typeface="AR CENA" pitchFamily="2" charset="0"/>
              </a:rPr>
              <a:t>Poina</a:t>
            </a:r>
            <a:r>
              <a:rPr lang="it-IT" sz="2400" dirty="0">
                <a:latin typeface="AR CENA" pitchFamily="2" charset="0"/>
              </a:rPr>
              <a:t> prendendone il nome.</a:t>
            </a:r>
          </a:p>
          <a:p>
            <a:pPr>
              <a:buNone/>
            </a:pPr>
            <a:endParaRPr lang="it-IT" dirty="0"/>
          </a:p>
        </p:txBody>
      </p:sp>
      <p:sp>
        <p:nvSpPr>
          <p:cNvPr id="4" name="Segnaposto contenuto 3"/>
          <p:cNvSpPr>
            <a:spLocks noGrp="1"/>
          </p:cNvSpPr>
          <p:nvPr>
            <p:ph sz="half" idx="2"/>
          </p:nvPr>
        </p:nvSpPr>
        <p:spPr/>
        <p:txBody>
          <a:bodyPr/>
          <a:lstStyle/>
          <a:p>
            <a:pPr>
              <a:buNone/>
            </a:pPr>
            <a:r>
              <a:rPr lang="it-IT" dirty="0"/>
              <a:t> </a:t>
            </a:r>
          </a:p>
        </p:txBody>
      </p:sp>
      <p:pic>
        <p:nvPicPr>
          <p:cNvPr id="16386" name="Picture 2" descr="IMG_1388"/>
          <p:cNvPicPr>
            <a:picLocks noChangeAspect="1" noChangeArrowheads="1"/>
          </p:cNvPicPr>
          <p:nvPr/>
        </p:nvPicPr>
        <p:blipFill>
          <a:blip r:embed="rId2" cstate="print"/>
          <a:srcRect/>
          <a:stretch>
            <a:fillRect/>
          </a:stretch>
        </p:blipFill>
        <p:spPr bwMode="auto">
          <a:xfrm>
            <a:off x="5143504" y="1643050"/>
            <a:ext cx="3286148" cy="1767605"/>
          </a:xfrm>
          <a:prstGeom prst="rect">
            <a:avLst/>
          </a:prstGeom>
          <a:noFill/>
        </p:spPr>
      </p:pic>
      <p:pic>
        <p:nvPicPr>
          <p:cNvPr id="16385" name="Picture 1" descr="IMG_1380"/>
          <p:cNvPicPr>
            <a:picLocks noChangeAspect="1" noChangeArrowheads="1"/>
          </p:cNvPicPr>
          <p:nvPr/>
        </p:nvPicPr>
        <p:blipFill>
          <a:blip r:embed="rId3" cstate="print"/>
          <a:srcRect/>
          <a:stretch>
            <a:fillRect/>
          </a:stretch>
        </p:blipFill>
        <p:spPr bwMode="auto">
          <a:xfrm>
            <a:off x="642910" y="4000504"/>
            <a:ext cx="3209925" cy="2266950"/>
          </a:xfrm>
          <a:prstGeom prst="rect">
            <a:avLst/>
          </a:prstGeom>
          <a:noFill/>
        </p:spPr>
      </p:pic>
      <p:sp>
        <p:nvSpPr>
          <p:cNvPr id="1638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6388" name="Rectangle 4"/>
          <p:cNvSpPr>
            <a:spLocks noChangeArrowheads="1"/>
          </p:cNvSpPr>
          <p:nvPr/>
        </p:nvSpPr>
        <p:spPr bwMode="auto">
          <a:xfrm>
            <a:off x="1371600" y="2686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D0D0D"/>
                </a:solidFill>
                <a:effectLst/>
                <a:latin typeface="Arial" pitchFamily="34" charset="0"/>
                <a:ea typeface="Calibri" pitchFamily="34" charset="0"/>
                <a:cs typeface="Times New Roman" pitchFamily="18"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63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D0D0D"/>
                </a:solidFill>
                <a:effectLst/>
                <a:latin typeface="Arial" pitchFamily="34" charset="0"/>
                <a:ea typeface="Calibri" pitchFamily="34" charset="0"/>
                <a:cs typeface="Times New Roman" pitchFamily="18"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16389" name="Picture 5" descr="IMG_1383"/>
          <p:cNvPicPr>
            <a:picLocks noChangeAspect="1" noChangeArrowheads="1"/>
          </p:cNvPicPr>
          <p:nvPr/>
        </p:nvPicPr>
        <p:blipFill>
          <a:blip r:embed="rId4" cstate="print"/>
          <a:srcRect/>
          <a:stretch>
            <a:fillRect/>
          </a:stretch>
        </p:blipFill>
        <p:spPr bwMode="auto">
          <a:xfrm>
            <a:off x="5143504" y="3429000"/>
            <a:ext cx="3286148" cy="2221319"/>
          </a:xfrm>
          <a:prstGeom prst="rect">
            <a:avLst/>
          </a:prstGeom>
          <a:noFill/>
        </p:spPr>
      </p:pic>
      <p:sp>
        <p:nvSpPr>
          <p:cNvPr id="16391" name="Rectangle 7"/>
          <p:cNvSpPr>
            <a:spLocks noChangeArrowheads="1"/>
          </p:cNvSpPr>
          <p:nvPr/>
        </p:nvSpPr>
        <p:spPr bwMode="auto">
          <a:xfrm>
            <a:off x="0" y="2076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D0D0D"/>
                </a:solidFill>
                <a:effectLst/>
                <a:latin typeface="Arial" pitchFamily="34" charset="0"/>
                <a:ea typeface="Calibri" pitchFamily="34" charset="0"/>
                <a:cs typeface="Times New Roman" pitchFamily="18" charset="0"/>
              </a:rPr>
              <a:t> </a:t>
            </a:r>
            <a:r>
              <a:rPr kumimoji="0" lang="it-IT" sz="600" b="0" i="0" u="none" strike="noStrike" cap="none" normalizeH="0" baseline="0" smtClean="0">
                <a:ln>
                  <a:noFill/>
                </a:ln>
                <a:solidFill>
                  <a:schemeClr val="tx1"/>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639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D0D0D"/>
                </a:solidFill>
                <a:effectLst/>
                <a:latin typeface="Arial" pitchFamily="34" charset="0"/>
                <a:ea typeface="Calibri" pitchFamily="34" charset="0"/>
                <a:cs typeface="Times New Roman" pitchFamily="18"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6394" name="Rectangle 10"/>
          <p:cNvSpPr>
            <a:spLocks noChangeArrowheads="1"/>
          </p:cNvSpPr>
          <p:nvPr/>
        </p:nvSpPr>
        <p:spPr bwMode="auto">
          <a:xfrm>
            <a:off x="0" y="2076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D0D0D"/>
                </a:solidFill>
                <a:effectLst/>
                <a:latin typeface="Arial" pitchFamily="34" charset="0"/>
                <a:ea typeface="Calibri" pitchFamily="34" charset="0"/>
                <a:cs typeface="Times New Roman" pitchFamily="18" charset="0"/>
              </a:rPr>
              <a:t> </a:t>
            </a:r>
            <a:r>
              <a:rPr kumimoji="0" lang="it-IT" sz="600" b="0" i="0" u="none" strike="noStrike" cap="none" normalizeH="0" baseline="0" smtClean="0">
                <a:ln>
                  <a:noFill/>
                </a:ln>
                <a:solidFill>
                  <a:schemeClr val="tx1"/>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CasellaDiTesto 20"/>
          <p:cNvSpPr txBox="1"/>
          <p:nvPr/>
        </p:nvSpPr>
        <p:spPr>
          <a:xfrm>
            <a:off x="5143504" y="5715016"/>
            <a:ext cx="3286148"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it-IT" dirty="0"/>
              <a:t>Ex mulino </a:t>
            </a:r>
            <a:r>
              <a:rPr lang="it-IT" dirty="0" err="1"/>
              <a:t>Gualdinella</a:t>
            </a:r>
            <a:r>
              <a:rPr lang="it-IT" dirty="0"/>
              <a:t> attuale mulino </a:t>
            </a:r>
            <a:r>
              <a:rPr lang="it-IT" dirty="0" err="1" smtClean="0"/>
              <a:t>Dalzotto</a:t>
            </a:r>
            <a:r>
              <a:rPr lang="it-IT" dirty="0" smtClean="0"/>
              <a:t>.</a:t>
            </a:r>
            <a:endParaRPr lang="it-IT" dirty="0"/>
          </a:p>
          <a:p>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it-IT" b="1" dirty="0" smtClean="0"/>
              <a:t>LE MACINE</a:t>
            </a:r>
            <a:endParaRPr lang="it-IT" b="1" dirty="0"/>
          </a:p>
        </p:txBody>
      </p:sp>
      <p:sp>
        <p:nvSpPr>
          <p:cNvPr id="6" name="Segnaposto contenuto 5"/>
          <p:cNvSpPr>
            <a:spLocks noGrp="1"/>
          </p:cNvSpPr>
          <p:nvPr>
            <p:ph idx="1"/>
          </p:nvPr>
        </p:nvSpPr>
        <p:spPr>
          <a:xfrm>
            <a:off x="457200" y="1600201"/>
            <a:ext cx="2043098" cy="1257296"/>
          </a:xfrm>
        </p:spPr>
        <p:txBody>
          <a:bodyPr/>
          <a:lstStyle/>
          <a:p>
            <a:pPr marL="1371600">
              <a:lnSpc>
                <a:spcPct val="120000"/>
              </a:lnSpc>
              <a:spcAft>
                <a:spcPts val="800"/>
              </a:spcAft>
              <a:buNone/>
            </a:pPr>
            <a:endParaRPr lang="it-IT" dirty="0" smtClean="0">
              <a:solidFill>
                <a:srgbClr val="5A5A5A"/>
              </a:solidFill>
              <a:ea typeface="Calibri"/>
              <a:cs typeface="Times New Roman"/>
            </a:endParaRPr>
          </a:p>
          <a:p>
            <a:pPr>
              <a:buNone/>
            </a:pPr>
            <a:endParaRPr lang="it-IT" dirty="0" smtClean="0"/>
          </a:p>
        </p:txBody>
      </p:sp>
      <p:pic>
        <p:nvPicPr>
          <p:cNvPr id="1028" name="Picture 4" descr="IMG_1395"/>
          <p:cNvPicPr>
            <a:picLocks noChangeAspect="1" noChangeArrowheads="1"/>
          </p:cNvPicPr>
          <p:nvPr/>
        </p:nvPicPr>
        <p:blipFill>
          <a:blip r:embed="rId2" cstate="print"/>
          <a:srcRect/>
          <a:stretch>
            <a:fillRect/>
          </a:stretch>
        </p:blipFill>
        <p:spPr bwMode="auto">
          <a:xfrm>
            <a:off x="785787" y="1571613"/>
            <a:ext cx="3214709" cy="2714644"/>
          </a:xfrm>
          <a:prstGeom prst="rect">
            <a:avLst/>
          </a:prstGeom>
          <a:noFill/>
        </p:spPr>
      </p:pic>
      <p:pic>
        <p:nvPicPr>
          <p:cNvPr id="1027" name="Picture 3" descr="IMG_1400"/>
          <p:cNvPicPr>
            <a:picLocks noChangeAspect="1" noChangeArrowheads="1"/>
          </p:cNvPicPr>
          <p:nvPr/>
        </p:nvPicPr>
        <p:blipFill>
          <a:blip r:embed="rId3" cstate="print"/>
          <a:srcRect/>
          <a:stretch>
            <a:fillRect/>
          </a:stretch>
        </p:blipFill>
        <p:spPr bwMode="auto">
          <a:xfrm>
            <a:off x="4000496" y="1571612"/>
            <a:ext cx="2786082" cy="2714644"/>
          </a:xfrm>
          <a:prstGeom prst="rect">
            <a:avLst/>
          </a:prstGeom>
          <a:noFill/>
        </p:spPr>
      </p:pic>
      <p:pic>
        <p:nvPicPr>
          <p:cNvPr id="1026" name="Picture 2" descr="IMG_1405"/>
          <p:cNvPicPr>
            <a:picLocks noChangeAspect="1" noChangeArrowheads="1"/>
          </p:cNvPicPr>
          <p:nvPr/>
        </p:nvPicPr>
        <p:blipFill>
          <a:blip r:embed="rId4" cstate="print"/>
          <a:srcRect/>
          <a:stretch>
            <a:fillRect/>
          </a:stretch>
        </p:blipFill>
        <p:spPr bwMode="auto">
          <a:xfrm>
            <a:off x="785786" y="4286256"/>
            <a:ext cx="3214710" cy="2337131"/>
          </a:xfrm>
          <a:prstGeom prst="rect">
            <a:avLst/>
          </a:prstGeom>
          <a:noFill/>
        </p:spPr>
      </p:pic>
      <p:pic>
        <p:nvPicPr>
          <p:cNvPr id="1025" name="Picture 1" descr="IMG_1408"/>
          <p:cNvPicPr>
            <a:picLocks noChangeAspect="1" noChangeArrowheads="1"/>
          </p:cNvPicPr>
          <p:nvPr/>
        </p:nvPicPr>
        <p:blipFill>
          <a:blip r:embed="rId5" cstate="print"/>
          <a:srcRect/>
          <a:stretch>
            <a:fillRect/>
          </a:stretch>
        </p:blipFill>
        <p:spPr bwMode="auto">
          <a:xfrm>
            <a:off x="4000496" y="4286255"/>
            <a:ext cx="2786082" cy="2346175"/>
          </a:xfrm>
          <a:prstGeom prst="rect">
            <a:avLst/>
          </a:prstGeom>
          <a:noFill/>
        </p:spPr>
      </p:pic>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1371600" y="3190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D0D0D"/>
                </a:solidFill>
                <a:effectLst/>
                <a:latin typeface="Arial" pitchFamily="34" charset="0"/>
                <a:ea typeface="Calibri" pitchFamily="34" charset="0"/>
                <a:cs typeface="Times New Roman" pitchFamily="18"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71406" y="592933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1371600" y="8791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D0D0D"/>
                </a:solidFill>
                <a:effectLst/>
                <a:latin typeface="Arial" pitchFamily="34" charset="0"/>
                <a:ea typeface="Calibri" pitchFamily="34" charset="0"/>
                <a:cs typeface="Times New Roman" pitchFamily="18"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1371600" y="11229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CasellaDiTesto 15"/>
          <p:cNvSpPr txBox="1"/>
          <p:nvPr/>
        </p:nvSpPr>
        <p:spPr>
          <a:xfrm>
            <a:off x="7143768" y="2357430"/>
            <a:ext cx="1643074" cy="369331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sz="2400" dirty="0" smtClean="0"/>
              <a:t>Ex mulino Caretta oggi trasformato nel ristorante “Le Macine” </a:t>
            </a:r>
            <a:r>
              <a:rPr lang="it-IT" sz="2400" dirty="0" err="1" smtClean="0"/>
              <a:t>Grantortino</a:t>
            </a:r>
            <a:endParaRPr lang="it-IT" sz="2400" dirty="0" smtClean="0"/>
          </a:p>
          <a:p>
            <a:endParaRPr lang="it-IT" dirty="0"/>
          </a:p>
        </p:txBody>
      </p:sp>
    </p:spTree>
  </p:cSld>
  <p:clrMapOvr>
    <a:masterClrMapping/>
  </p:clrMapOvr>
  <p:transition>
    <p:pull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it-IT" b="1" dirty="0" smtClean="0"/>
              <a:t>PARATOIA </a:t>
            </a:r>
            <a:r>
              <a:rPr lang="it-IT" b="1" dirty="0" err="1" smtClean="0"/>
              <a:t>DI</a:t>
            </a:r>
            <a:r>
              <a:rPr lang="it-IT" b="1" dirty="0" smtClean="0"/>
              <a:t> GASTONE</a:t>
            </a:r>
            <a:endParaRPr lang="it-IT" b="1" dirty="0"/>
          </a:p>
        </p:txBody>
      </p:sp>
      <p:sp>
        <p:nvSpPr>
          <p:cNvPr id="3" name="Segnaposto contenuto 2"/>
          <p:cNvSpPr>
            <a:spLocks noGrp="1"/>
          </p:cNvSpPr>
          <p:nvPr>
            <p:ph idx="1"/>
          </p:nvPr>
        </p:nvSpPr>
        <p:spPr>
          <a:xfrm>
            <a:off x="457200" y="1600201"/>
            <a:ext cx="3400420" cy="1685924"/>
          </a:xfrm>
        </p:spPr>
        <p:txBody>
          <a:bodyPr/>
          <a:lstStyle/>
          <a:p>
            <a:pPr>
              <a:buNone/>
            </a:pPr>
            <a:endParaRPr lang="it-IT" dirty="0"/>
          </a:p>
        </p:txBody>
      </p:sp>
      <p:pic>
        <p:nvPicPr>
          <p:cNvPr id="18434" name="Picture 2" descr="IMG_1439"/>
          <p:cNvPicPr>
            <a:picLocks noChangeAspect="1" noChangeArrowheads="1"/>
          </p:cNvPicPr>
          <p:nvPr/>
        </p:nvPicPr>
        <p:blipFill>
          <a:blip r:embed="rId2" cstate="print"/>
          <a:srcRect/>
          <a:stretch>
            <a:fillRect/>
          </a:stretch>
        </p:blipFill>
        <p:spPr bwMode="auto">
          <a:xfrm>
            <a:off x="428596" y="1571612"/>
            <a:ext cx="5159377" cy="4143404"/>
          </a:xfrm>
          <a:prstGeom prst="rect">
            <a:avLst/>
          </a:prstGeom>
          <a:noFill/>
        </p:spPr>
      </p:pic>
      <p:pic>
        <p:nvPicPr>
          <p:cNvPr id="18433" name="Picture 1" descr="IMG_1437"/>
          <p:cNvPicPr>
            <a:picLocks noChangeAspect="1" noChangeArrowheads="1"/>
          </p:cNvPicPr>
          <p:nvPr/>
        </p:nvPicPr>
        <p:blipFill>
          <a:blip r:embed="rId3" cstate="print"/>
          <a:srcRect/>
          <a:stretch>
            <a:fillRect/>
          </a:stretch>
        </p:blipFill>
        <p:spPr bwMode="auto">
          <a:xfrm>
            <a:off x="5786446" y="3929066"/>
            <a:ext cx="2357454" cy="1785950"/>
          </a:xfrm>
          <a:prstGeom prst="rect">
            <a:avLst/>
          </a:prstGeom>
          <a:noFill/>
        </p:spPr>
      </p:pic>
      <p:sp>
        <p:nvSpPr>
          <p:cNvPr id="18435" name="Rectangle 3"/>
          <p:cNvSpPr>
            <a:spLocks noChangeArrowheads="1"/>
          </p:cNvSpPr>
          <p:nvPr/>
        </p:nvSpPr>
        <p:spPr bwMode="auto">
          <a:xfrm>
            <a:off x="5786446" y="1571612"/>
            <a:ext cx="2352675" cy="2286015"/>
          </a:xfrm>
          <a:prstGeom prst="rect">
            <a:avLst/>
          </a:prstGeom>
          <a:solidFill>
            <a:srgbClr val="FFFFFF"/>
          </a:solidFill>
          <a:ln w="19050">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1" u="none" strike="noStrike" cap="none" normalizeH="0" baseline="0" dirty="0" smtClean="0">
                <a:ln>
                  <a:noFill/>
                </a:ln>
                <a:solidFill>
                  <a:srgbClr val="0D0D0D"/>
                </a:solidFill>
                <a:effectLst/>
                <a:latin typeface="Arial" pitchFamily="34" charset="0"/>
                <a:ea typeface="Calibri" pitchFamily="34" charset="0"/>
                <a:cs typeface="Times New Roman" pitchFamily="18" charset="0"/>
              </a:rPr>
              <a:t>PARATOIA</a:t>
            </a:r>
            <a:endParaRPr kumimoji="0" lang="it-IT" sz="6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dirty="0" smtClean="0">
                <a:ln>
                  <a:noFill/>
                </a:ln>
                <a:solidFill>
                  <a:srgbClr val="0D0D0D"/>
                </a:solidFill>
                <a:effectLst/>
                <a:latin typeface="Arial" pitchFamily="34" charset="0"/>
                <a:ea typeface="Calibri" pitchFamily="34" charset="0"/>
                <a:cs typeface="Times New Roman" pitchFamily="18" charset="0"/>
              </a:rPr>
              <a:t>Serve per rallentare il reflusso normale dell’acqua o per interromperlo in caso di forti piogge, costringendo così l’acqua a invadere i prati circostanti impedendo così l’allagamento del paese di </a:t>
            </a:r>
            <a:r>
              <a:rPr kumimoji="0" lang="it-IT" sz="1400" b="0" i="1" u="none" strike="noStrike" cap="none" normalizeH="0" baseline="0" dirty="0" err="1" smtClean="0">
                <a:ln>
                  <a:noFill/>
                </a:ln>
                <a:solidFill>
                  <a:srgbClr val="0D0D0D"/>
                </a:solidFill>
                <a:effectLst/>
                <a:latin typeface="Arial" pitchFamily="34" charset="0"/>
                <a:ea typeface="Calibri" pitchFamily="34" charset="0"/>
                <a:cs typeface="Times New Roman" pitchFamily="18" charset="0"/>
              </a:rPr>
              <a:t>Camisano</a:t>
            </a:r>
            <a:r>
              <a:rPr kumimoji="0" lang="it-IT" sz="1400" b="0" i="1" u="none" strike="noStrike" cap="none" normalizeH="0" baseline="0" dirty="0" smtClean="0">
                <a:ln>
                  <a:noFill/>
                </a:ln>
                <a:solidFill>
                  <a:srgbClr val="0D0D0D"/>
                </a:solidFill>
                <a:effectLst/>
                <a:latin typeface="Arial" pitchFamily="34" charset="0"/>
                <a:ea typeface="Calibri" pitchFamily="34" charset="0"/>
                <a:cs typeface="Times New Roman" pitchFamily="18" charset="0"/>
              </a:rPr>
              <a:t> vicentino.</a:t>
            </a:r>
            <a:endParaRPr kumimoji="0" lang="it-IT" sz="1800" b="0" i="1" u="none" strike="noStrike" cap="none" normalizeH="0" baseline="0" dirty="0" smtClean="0">
              <a:ln>
                <a:noFill/>
              </a:ln>
              <a:solidFill>
                <a:schemeClr val="tx1"/>
              </a:solidFill>
              <a:effectLst/>
              <a:latin typeface="Arial" pitchFamily="34" charset="0"/>
              <a:cs typeface="Arial" pitchFamily="34" charset="0"/>
            </a:endParaRPr>
          </a:p>
        </p:txBody>
      </p:sp>
      <p:sp>
        <p:nvSpPr>
          <p:cNvPr id="184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8438" name="Rectangle 6"/>
          <p:cNvSpPr>
            <a:spLocks noChangeArrowheads="1"/>
          </p:cNvSpPr>
          <p:nvPr/>
        </p:nvSpPr>
        <p:spPr bwMode="auto">
          <a:xfrm>
            <a:off x="13716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8439" name="Rectangle 7"/>
          <p:cNvSpPr>
            <a:spLocks noChangeArrowheads="1"/>
          </p:cNvSpPr>
          <p:nvPr/>
        </p:nvSpPr>
        <p:spPr bwMode="auto">
          <a:xfrm>
            <a:off x="1371600" y="2647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400" b="0" i="0" u="none" strike="noStrike" cap="none" normalizeH="0" baseline="0" smtClean="0">
              <a:ln>
                <a:noFill/>
              </a:ln>
              <a:solidFill>
                <a:srgbClr val="0D0D0D"/>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D0D0D"/>
                </a:solidFill>
                <a:effectLst/>
                <a:latin typeface="Arial" pitchFamily="34" charset="0"/>
                <a:ea typeface="Calibri" pitchFamily="34" charset="0"/>
                <a:cs typeface="Times New Roman" pitchFamily="18" charset="0"/>
              </a:rPr>
              <a:t>  </a:t>
            </a:r>
            <a:endParaRPr kumimoji="0" lang="it-IT"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8440" name="Rectangle 8"/>
          <p:cNvSpPr>
            <a:spLocks noChangeArrowheads="1"/>
          </p:cNvSpPr>
          <p:nvPr/>
        </p:nvSpPr>
        <p:spPr bwMode="auto">
          <a:xfrm>
            <a:off x="1371600" y="4914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it-IT" b="1" dirty="0" smtClean="0"/>
              <a:t>MULINO </a:t>
            </a:r>
            <a:r>
              <a:rPr lang="it-IT" b="1" dirty="0" err="1" smtClean="0"/>
              <a:t>DI</a:t>
            </a:r>
            <a:r>
              <a:rPr lang="it-IT" b="1" dirty="0" smtClean="0"/>
              <a:t> RAMPAZZO</a:t>
            </a:r>
            <a:endParaRPr lang="it-IT" b="1" dirty="0"/>
          </a:p>
        </p:txBody>
      </p:sp>
      <p:sp>
        <p:nvSpPr>
          <p:cNvPr id="3" name="Segnaposto contenuto 2"/>
          <p:cNvSpPr>
            <a:spLocks noGrp="1"/>
          </p:cNvSpPr>
          <p:nvPr>
            <p:ph idx="1"/>
          </p:nvPr>
        </p:nvSpPr>
        <p:spPr>
          <a:xfrm>
            <a:off x="928662" y="2714620"/>
            <a:ext cx="1500198" cy="785818"/>
          </a:xfrm>
        </p:spPr>
        <p:txBody>
          <a:bodyPr/>
          <a:lstStyle/>
          <a:p>
            <a:pPr>
              <a:buNone/>
            </a:pPr>
            <a:endParaRPr lang="it-IT" dirty="0" smtClean="0"/>
          </a:p>
        </p:txBody>
      </p:sp>
      <p:pic>
        <p:nvPicPr>
          <p:cNvPr id="19460" name="Picture 4" descr="IMG_1416"/>
          <p:cNvPicPr>
            <a:picLocks noChangeAspect="1" noChangeArrowheads="1"/>
          </p:cNvPicPr>
          <p:nvPr/>
        </p:nvPicPr>
        <p:blipFill>
          <a:blip r:embed="rId2" cstate="print"/>
          <a:srcRect/>
          <a:stretch>
            <a:fillRect/>
          </a:stretch>
        </p:blipFill>
        <p:spPr bwMode="auto">
          <a:xfrm>
            <a:off x="357158" y="2571744"/>
            <a:ext cx="3071834" cy="2143140"/>
          </a:xfrm>
          <a:prstGeom prst="rect">
            <a:avLst/>
          </a:prstGeom>
          <a:noFill/>
        </p:spPr>
      </p:pic>
      <p:pic>
        <p:nvPicPr>
          <p:cNvPr id="19459" name="Picture 3" descr="IMG_1420"/>
          <p:cNvPicPr>
            <a:picLocks noChangeAspect="1" noChangeArrowheads="1"/>
          </p:cNvPicPr>
          <p:nvPr/>
        </p:nvPicPr>
        <p:blipFill>
          <a:blip r:embed="rId3" cstate="print"/>
          <a:srcRect/>
          <a:stretch>
            <a:fillRect/>
          </a:stretch>
        </p:blipFill>
        <p:spPr bwMode="auto">
          <a:xfrm>
            <a:off x="3357554" y="2571744"/>
            <a:ext cx="2928958" cy="2143140"/>
          </a:xfrm>
          <a:prstGeom prst="rect">
            <a:avLst/>
          </a:prstGeom>
          <a:noFill/>
        </p:spPr>
      </p:pic>
      <p:sp>
        <p:nvSpPr>
          <p:cNvPr id="19458" name="Rectangle 2"/>
          <p:cNvSpPr>
            <a:spLocks noChangeArrowheads="1"/>
          </p:cNvSpPr>
          <p:nvPr/>
        </p:nvSpPr>
        <p:spPr bwMode="auto">
          <a:xfrm>
            <a:off x="6500826" y="3286124"/>
            <a:ext cx="2114550" cy="581025"/>
          </a:xfrm>
          <a:prstGeom prst="rect">
            <a:avLst/>
          </a:prstGeom>
          <a:solidFill>
            <a:srgbClr val="FFFFFF"/>
          </a:solidFill>
          <a:ln w="19050">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1" u="none" strike="noStrike" cap="none" normalizeH="0" baseline="0" dirty="0" smtClean="0">
                <a:ln>
                  <a:noFill/>
                </a:ln>
                <a:solidFill>
                  <a:srgbClr val="0D0D0D"/>
                </a:solidFill>
                <a:effectLst/>
                <a:latin typeface="Arial" pitchFamily="34" charset="0"/>
                <a:ea typeface="Calibri" pitchFamily="34" charset="0"/>
                <a:cs typeface="Times New Roman" pitchFamily="18" charset="0"/>
              </a:rPr>
              <a:t>M</a:t>
            </a:r>
            <a:r>
              <a:rPr lang="it-IT" sz="1400" i="1" dirty="0" smtClean="0">
                <a:solidFill>
                  <a:srgbClr val="0D0D0D"/>
                </a:solidFill>
                <a:latin typeface="Arial" pitchFamily="34" charset="0"/>
                <a:ea typeface="Calibri" pitchFamily="34" charset="0"/>
                <a:cs typeface="Times New Roman" pitchFamily="18" charset="0"/>
              </a:rPr>
              <a:t>u</a:t>
            </a:r>
            <a:r>
              <a:rPr kumimoji="0" lang="it-IT" sz="1400" b="0" i="1" u="none" strike="noStrike" cap="none" normalizeH="0" baseline="0" dirty="0" smtClean="0">
                <a:ln>
                  <a:noFill/>
                </a:ln>
                <a:solidFill>
                  <a:srgbClr val="0D0D0D"/>
                </a:solidFill>
                <a:effectLst/>
                <a:latin typeface="Arial" pitchFamily="34" charset="0"/>
                <a:ea typeface="Calibri" pitchFamily="34" charset="0"/>
                <a:cs typeface="Times New Roman" pitchFamily="18" charset="0"/>
              </a:rPr>
              <a:t>lino di </a:t>
            </a:r>
            <a:r>
              <a:rPr kumimoji="0" lang="it-IT" sz="1400" b="0" i="1" u="none" strike="noStrike" cap="none" normalizeH="0" baseline="0" dirty="0" err="1" smtClean="0">
                <a:ln>
                  <a:noFill/>
                </a:ln>
                <a:solidFill>
                  <a:srgbClr val="0D0D0D"/>
                </a:solidFill>
                <a:effectLst/>
                <a:latin typeface="Arial" pitchFamily="34" charset="0"/>
                <a:ea typeface="Calibri" pitchFamily="34" charset="0"/>
                <a:cs typeface="Times New Roman" pitchFamily="18" charset="0"/>
              </a:rPr>
              <a:t>Rampazzo</a:t>
            </a:r>
            <a:r>
              <a:rPr kumimoji="0" lang="it-IT" sz="1400" b="0" i="1" u="none" strike="noStrike" cap="none" normalizeH="0" baseline="0" dirty="0" smtClean="0">
                <a:ln>
                  <a:noFill/>
                </a:ln>
                <a:solidFill>
                  <a:srgbClr val="0D0D0D"/>
                </a:solidFill>
                <a:effectLst/>
                <a:latin typeface="Arial" pitchFamily="34" charset="0"/>
                <a:ea typeface="Calibri" pitchFamily="34" charset="0"/>
                <a:cs typeface="Times New Roman" pitchFamily="18" charset="0"/>
              </a:rPr>
              <a:t> funzionante fino al 1980</a:t>
            </a:r>
            <a:endParaRPr kumimoji="0" lang="it-IT" sz="1800" b="0" i="1" u="none" strike="noStrike" cap="none" normalizeH="0" baseline="0" dirty="0" smtClean="0">
              <a:ln>
                <a:noFill/>
              </a:ln>
              <a:solidFill>
                <a:schemeClr val="tx1"/>
              </a:solidFill>
              <a:effectLst/>
              <a:latin typeface="Arial" pitchFamily="34" charset="0"/>
              <a:cs typeface="Arial" pitchFamily="34" charset="0"/>
            </a:endParaRPr>
          </a:p>
        </p:txBody>
      </p:sp>
      <p:sp>
        <p:nvSpPr>
          <p:cNvPr id="1946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9462" name="Rectangle 6"/>
          <p:cNvSpPr>
            <a:spLocks noChangeArrowheads="1"/>
          </p:cNvSpPr>
          <p:nvPr/>
        </p:nvSpPr>
        <p:spPr bwMode="auto">
          <a:xfrm>
            <a:off x="1371600" y="2695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D0D0D"/>
                </a:solidFill>
                <a:effectLst/>
                <a:latin typeface="Arial" pitchFamily="34" charset="0"/>
                <a:ea typeface="Calibri" pitchFamily="34" charset="0"/>
                <a:cs typeface="Times New Roman" pitchFamily="18"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9463" name="Rectangle 7"/>
          <p:cNvSpPr>
            <a:spLocks noChangeArrowheads="1"/>
          </p:cNvSpPr>
          <p:nvPr/>
        </p:nvSpPr>
        <p:spPr bwMode="auto">
          <a:xfrm>
            <a:off x="1371600" y="494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52950" algn="l"/>
              </a:tabLst>
            </a:pPr>
            <a:r>
              <a:rPr kumimoji="0" lang="it-IT" sz="1400" b="0" i="0" u="none" strike="noStrike" cap="none" normalizeH="0" baseline="0" smtClean="0">
                <a:ln>
                  <a:noFill/>
                </a:ln>
                <a:solidFill>
                  <a:srgbClr val="0D0D0D"/>
                </a:solidFill>
                <a:effectLst/>
                <a:latin typeface="Arial" pitchFamily="34" charset="0"/>
                <a:ea typeface="Calibri" pitchFamily="34" charset="0"/>
                <a:cs typeface="Times New Roman" pitchFamily="18" charset="0"/>
              </a:rPr>
              <a:t>   </a:t>
            </a:r>
            <a:endParaRPr kumimoji="0" lang="it-IT"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52950" algn="l"/>
              </a:tabLst>
            </a:pPr>
            <a:r>
              <a:rPr kumimoji="0" lang="it-IT" sz="1400" b="0" i="0" u="none" strike="noStrike" cap="none" normalizeH="0" baseline="0" smtClean="0">
                <a:ln>
                  <a:noFill/>
                </a:ln>
                <a:solidFill>
                  <a:srgbClr val="0D0D0D"/>
                </a:solidFill>
                <a:effectLst/>
                <a:latin typeface="Arial" pitchFamily="34" charset="0"/>
                <a:ea typeface="Calibri" pitchFamily="34" charset="0"/>
                <a:cs typeface="Times New Roman" pitchFamily="18" charset="0"/>
              </a:rPr>
              <a:t>      	</a:t>
            </a:r>
            <a:endParaRPr kumimoji="0" lang="it-IT"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52950"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9465" name="Rectangle 9"/>
          <p:cNvSpPr>
            <a:spLocks noChangeArrowheads="1"/>
          </p:cNvSpPr>
          <p:nvPr/>
        </p:nvSpPr>
        <p:spPr bwMode="auto">
          <a:xfrm>
            <a:off x="1371600" y="494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Tree>
  </p:cSld>
  <p:clrMapOvr>
    <a:masterClrMapping/>
  </p:clrMapOvr>
  <p:transition>
    <p:checker dir="vert"/>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357</Words>
  <Application>Microsoft Office PowerPoint</Application>
  <PresentationFormat>Presentazione su schermo (4:3)</PresentationFormat>
  <Paragraphs>50</Paragraphs>
  <Slides>8</Slides>
  <Notes>0</Notes>
  <HiddenSlides>0</HiddenSlides>
  <MMClips>0</MMClips>
  <ScaleCrop>false</ScaleCrop>
  <HeadingPairs>
    <vt:vector size="4" baseType="variant">
      <vt:variant>
        <vt:lpstr>Tema</vt:lpstr>
      </vt:variant>
      <vt:variant>
        <vt:i4>1</vt:i4>
      </vt:variant>
      <vt:variant>
        <vt:lpstr>Titoli diapositive</vt:lpstr>
      </vt:variant>
      <vt:variant>
        <vt:i4>8</vt:i4>
      </vt:variant>
    </vt:vector>
  </HeadingPairs>
  <TitlesOfParts>
    <vt:vector size="9" baseType="lpstr">
      <vt:lpstr>Tema di Office</vt:lpstr>
      <vt:lpstr>LE ROGGE DI GAZZO</vt:lpstr>
      <vt:lpstr>ROGGE DEFINIZIONE</vt:lpstr>
      <vt:lpstr> ROGGIA MONEGHINA </vt:lpstr>
      <vt:lpstr>GARA DEI MASTEI</vt:lpstr>
      <vt:lpstr> ROGGIA ARMEDOLA </vt:lpstr>
      <vt:lpstr>LE MACINE</vt:lpstr>
      <vt:lpstr>PARATOIA DI GASTONE</vt:lpstr>
      <vt:lpstr>MULINO DI RAMPAZZO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3E</dc:creator>
  <cp:lastModifiedBy>3E</cp:lastModifiedBy>
  <cp:revision>14</cp:revision>
  <dcterms:created xsi:type="dcterms:W3CDTF">2018-11-19T08:13:41Z</dcterms:created>
  <dcterms:modified xsi:type="dcterms:W3CDTF">2018-11-19T11:45:57Z</dcterms:modified>
</cp:coreProperties>
</file>