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4" r:id="rId5"/>
    <p:sldId id="259" r:id="rId6"/>
    <p:sldId id="261" r:id="rId7"/>
    <p:sldId id="263" r:id="rId8"/>
    <p:sldId id="265" r:id="rId9"/>
    <p:sldId id="266" r:id="rId10"/>
    <p:sldId id="260" r:id="rId11"/>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8707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81" d="100"/>
          <a:sy n="81" d="100"/>
        </p:scale>
        <p:origin x="-78"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smtClean="0"/>
              <a:t>Fare clic per modificare lo stile del titolo</a:t>
            </a:r>
            <a:endParaRPr lang="it-IT"/>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80878E78-57A9-470E-942E-945CBCF712A8}" type="datetimeFigureOut">
              <a:rPr lang="it-IT" smtClean="0"/>
              <a:pPr/>
              <a:t>21/11/2018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24B3DF4-0AA9-47C7-B14B-E2FE246F3D30}" type="slidenum">
              <a:rPr lang="it-IT" smtClean="0"/>
              <a:pPr/>
              <a:t>‹N›</a:t>
            </a:fld>
            <a:endParaRPr lang="it-IT"/>
          </a:p>
        </p:txBody>
      </p:sp>
    </p:spTree>
    <p:extLst>
      <p:ext uri="{BB962C8B-B14F-4D97-AF65-F5344CB8AC3E}">
        <p14:creationId xmlns:p14="http://schemas.microsoft.com/office/powerpoint/2010/main" val="19957700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80878E78-57A9-470E-942E-945CBCF712A8}" type="datetimeFigureOut">
              <a:rPr lang="it-IT" smtClean="0"/>
              <a:pPr/>
              <a:t>21/11/2018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24B3DF4-0AA9-47C7-B14B-E2FE246F3D30}" type="slidenum">
              <a:rPr lang="it-IT" smtClean="0"/>
              <a:pPr/>
              <a:t>‹N›</a:t>
            </a:fld>
            <a:endParaRPr lang="it-IT"/>
          </a:p>
        </p:txBody>
      </p:sp>
    </p:spTree>
    <p:extLst>
      <p:ext uri="{BB962C8B-B14F-4D97-AF65-F5344CB8AC3E}">
        <p14:creationId xmlns:p14="http://schemas.microsoft.com/office/powerpoint/2010/main" val="3212900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80878E78-57A9-470E-942E-945CBCF712A8}" type="datetimeFigureOut">
              <a:rPr lang="it-IT" smtClean="0"/>
              <a:pPr/>
              <a:t>21/11/2018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24B3DF4-0AA9-47C7-B14B-E2FE246F3D30}" type="slidenum">
              <a:rPr lang="it-IT" smtClean="0"/>
              <a:pPr/>
              <a:t>‹N›</a:t>
            </a:fld>
            <a:endParaRPr lang="it-IT"/>
          </a:p>
        </p:txBody>
      </p:sp>
    </p:spTree>
    <p:extLst>
      <p:ext uri="{BB962C8B-B14F-4D97-AF65-F5344CB8AC3E}">
        <p14:creationId xmlns:p14="http://schemas.microsoft.com/office/powerpoint/2010/main" val="32629398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80878E78-57A9-470E-942E-945CBCF712A8}" type="datetimeFigureOut">
              <a:rPr lang="it-IT" smtClean="0"/>
              <a:pPr/>
              <a:t>21/11/2018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24B3DF4-0AA9-47C7-B14B-E2FE246F3D30}" type="slidenum">
              <a:rPr lang="it-IT" smtClean="0"/>
              <a:pPr/>
              <a:t>‹N›</a:t>
            </a:fld>
            <a:endParaRPr lang="it-IT"/>
          </a:p>
        </p:txBody>
      </p:sp>
    </p:spTree>
    <p:extLst>
      <p:ext uri="{BB962C8B-B14F-4D97-AF65-F5344CB8AC3E}">
        <p14:creationId xmlns:p14="http://schemas.microsoft.com/office/powerpoint/2010/main" val="3174124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smtClean="0"/>
              <a:t>Fare clic per modificare lo stile del titolo</a:t>
            </a:r>
            <a:endParaRPr lang="it-IT"/>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Modifica gli stili del testo dello schema</a:t>
            </a:r>
          </a:p>
        </p:txBody>
      </p:sp>
      <p:sp>
        <p:nvSpPr>
          <p:cNvPr id="4" name="Segnaposto data 3"/>
          <p:cNvSpPr>
            <a:spLocks noGrp="1"/>
          </p:cNvSpPr>
          <p:nvPr>
            <p:ph type="dt" sz="half" idx="10"/>
          </p:nvPr>
        </p:nvSpPr>
        <p:spPr/>
        <p:txBody>
          <a:bodyPr/>
          <a:lstStyle/>
          <a:p>
            <a:fld id="{80878E78-57A9-470E-942E-945CBCF712A8}" type="datetimeFigureOut">
              <a:rPr lang="it-IT" smtClean="0"/>
              <a:pPr/>
              <a:t>21/11/2018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24B3DF4-0AA9-47C7-B14B-E2FE246F3D30}" type="slidenum">
              <a:rPr lang="it-IT" smtClean="0"/>
              <a:pPr/>
              <a:t>‹N›</a:t>
            </a:fld>
            <a:endParaRPr lang="it-IT"/>
          </a:p>
        </p:txBody>
      </p:sp>
    </p:spTree>
    <p:extLst>
      <p:ext uri="{BB962C8B-B14F-4D97-AF65-F5344CB8AC3E}">
        <p14:creationId xmlns:p14="http://schemas.microsoft.com/office/powerpoint/2010/main" val="10613180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838200" y="1825625"/>
            <a:ext cx="5181600" cy="435133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6172200" y="1825625"/>
            <a:ext cx="5181600" cy="435133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80878E78-57A9-470E-942E-945CBCF712A8}" type="datetimeFigureOut">
              <a:rPr lang="it-IT" smtClean="0"/>
              <a:pPr/>
              <a:t>21/11/2018</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424B3DF4-0AA9-47C7-B14B-E2FE246F3D30}" type="slidenum">
              <a:rPr lang="it-IT" smtClean="0"/>
              <a:pPr/>
              <a:t>‹N›</a:t>
            </a:fld>
            <a:endParaRPr lang="it-IT"/>
          </a:p>
        </p:txBody>
      </p:sp>
    </p:spTree>
    <p:extLst>
      <p:ext uri="{BB962C8B-B14F-4D97-AF65-F5344CB8AC3E}">
        <p14:creationId xmlns:p14="http://schemas.microsoft.com/office/powerpoint/2010/main" val="13532895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smtClean="0"/>
              <a:t>Fare clic per modificare lo stile del titolo</a:t>
            </a:r>
            <a:endParaRPr lang="it-IT"/>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80878E78-57A9-470E-942E-945CBCF712A8}" type="datetimeFigureOut">
              <a:rPr lang="it-IT" smtClean="0"/>
              <a:pPr/>
              <a:t>21/11/2018</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424B3DF4-0AA9-47C7-B14B-E2FE246F3D30}" type="slidenum">
              <a:rPr lang="it-IT" smtClean="0"/>
              <a:pPr/>
              <a:t>‹N›</a:t>
            </a:fld>
            <a:endParaRPr lang="it-IT"/>
          </a:p>
        </p:txBody>
      </p:sp>
    </p:spTree>
    <p:extLst>
      <p:ext uri="{BB962C8B-B14F-4D97-AF65-F5344CB8AC3E}">
        <p14:creationId xmlns:p14="http://schemas.microsoft.com/office/powerpoint/2010/main" val="9810352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80878E78-57A9-470E-942E-945CBCF712A8}" type="datetimeFigureOut">
              <a:rPr lang="it-IT" smtClean="0"/>
              <a:pPr/>
              <a:t>21/11/2018</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424B3DF4-0AA9-47C7-B14B-E2FE246F3D30}" type="slidenum">
              <a:rPr lang="it-IT" smtClean="0"/>
              <a:pPr/>
              <a:t>‹N›</a:t>
            </a:fld>
            <a:endParaRPr lang="it-IT"/>
          </a:p>
        </p:txBody>
      </p:sp>
    </p:spTree>
    <p:extLst>
      <p:ext uri="{BB962C8B-B14F-4D97-AF65-F5344CB8AC3E}">
        <p14:creationId xmlns:p14="http://schemas.microsoft.com/office/powerpoint/2010/main" val="23592986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80878E78-57A9-470E-942E-945CBCF712A8}" type="datetimeFigureOut">
              <a:rPr lang="it-IT" smtClean="0"/>
              <a:pPr/>
              <a:t>21/11/2018</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424B3DF4-0AA9-47C7-B14B-E2FE246F3D30}" type="slidenum">
              <a:rPr lang="it-IT" smtClean="0"/>
              <a:pPr/>
              <a:t>‹N›</a:t>
            </a:fld>
            <a:endParaRPr lang="it-IT"/>
          </a:p>
        </p:txBody>
      </p:sp>
    </p:spTree>
    <p:extLst>
      <p:ext uri="{BB962C8B-B14F-4D97-AF65-F5344CB8AC3E}">
        <p14:creationId xmlns:p14="http://schemas.microsoft.com/office/powerpoint/2010/main" val="22729936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it-IT"/>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5" name="Segnaposto data 4"/>
          <p:cNvSpPr>
            <a:spLocks noGrp="1"/>
          </p:cNvSpPr>
          <p:nvPr>
            <p:ph type="dt" sz="half" idx="10"/>
          </p:nvPr>
        </p:nvSpPr>
        <p:spPr/>
        <p:txBody>
          <a:bodyPr/>
          <a:lstStyle/>
          <a:p>
            <a:fld id="{80878E78-57A9-470E-942E-945CBCF712A8}" type="datetimeFigureOut">
              <a:rPr lang="it-IT" smtClean="0"/>
              <a:pPr/>
              <a:t>21/11/2018</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424B3DF4-0AA9-47C7-B14B-E2FE246F3D30}" type="slidenum">
              <a:rPr lang="it-IT" smtClean="0"/>
              <a:pPr/>
              <a:t>‹N›</a:t>
            </a:fld>
            <a:endParaRPr lang="it-IT"/>
          </a:p>
        </p:txBody>
      </p:sp>
    </p:spTree>
    <p:extLst>
      <p:ext uri="{BB962C8B-B14F-4D97-AF65-F5344CB8AC3E}">
        <p14:creationId xmlns:p14="http://schemas.microsoft.com/office/powerpoint/2010/main" val="19014060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it-IT"/>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5" name="Segnaposto data 4"/>
          <p:cNvSpPr>
            <a:spLocks noGrp="1"/>
          </p:cNvSpPr>
          <p:nvPr>
            <p:ph type="dt" sz="half" idx="10"/>
          </p:nvPr>
        </p:nvSpPr>
        <p:spPr/>
        <p:txBody>
          <a:bodyPr/>
          <a:lstStyle/>
          <a:p>
            <a:fld id="{80878E78-57A9-470E-942E-945CBCF712A8}" type="datetimeFigureOut">
              <a:rPr lang="it-IT" smtClean="0"/>
              <a:pPr/>
              <a:t>21/11/2018</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424B3DF4-0AA9-47C7-B14B-E2FE246F3D30}" type="slidenum">
              <a:rPr lang="it-IT" smtClean="0"/>
              <a:pPr/>
              <a:t>‹N›</a:t>
            </a:fld>
            <a:endParaRPr lang="it-IT"/>
          </a:p>
        </p:txBody>
      </p:sp>
    </p:spTree>
    <p:extLst>
      <p:ext uri="{BB962C8B-B14F-4D97-AF65-F5344CB8AC3E}">
        <p14:creationId xmlns:p14="http://schemas.microsoft.com/office/powerpoint/2010/main" val="5181675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878E78-57A9-470E-942E-945CBCF712A8}" type="datetimeFigureOut">
              <a:rPr lang="it-IT" smtClean="0"/>
              <a:pPr/>
              <a:t>21/11/2018</a:t>
            </a:fld>
            <a:endParaRPr lang="it-IT"/>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4B3DF4-0AA9-47C7-B14B-E2FE246F3D30}" type="slidenum">
              <a:rPr lang="it-IT" smtClean="0"/>
              <a:pPr/>
              <a:t>‹N›</a:t>
            </a:fld>
            <a:endParaRPr lang="it-IT"/>
          </a:p>
        </p:txBody>
      </p:sp>
    </p:spTree>
    <p:extLst>
      <p:ext uri="{BB962C8B-B14F-4D97-AF65-F5344CB8AC3E}">
        <p14:creationId xmlns:p14="http://schemas.microsoft.com/office/powerpoint/2010/main" val="20156872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9.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a:xfrm>
            <a:off x="838200" y="365125"/>
            <a:ext cx="10515600" cy="6114052"/>
          </a:xfrm>
        </p:spPr>
        <p:txBody>
          <a:bodyPr>
            <a:noAutofit/>
          </a:bodyPr>
          <a:lstStyle/>
          <a:p>
            <a:pPr algn="ctr"/>
            <a:r>
              <a:rPr lang="it-IT" sz="9600" dirty="0" smtClean="0">
                <a:solidFill>
                  <a:srgbClr val="FF0000"/>
                </a:solidFill>
              </a:rPr>
              <a:t>I FIUMI DEL VENETO</a:t>
            </a:r>
            <a:br>
              <a:rPr lang="it-IT" sz="9600" dirty="0" smtClean="0">
                <a:solidFill>
                  <a:srgbClr val="FF0000"/>
                </a:solidFill>
              </a:rPr>
            </a:br>
            <a:r>
              <a:rPr lang="it-IT" sz="9600" smtClean="0">
                <a:solidFill>
                  <a:srgbClr val="FF0000"/>
                </a:solidFill>
              </a:rPr>
              <a:t>                             </a:t>
            </a:r>
            <a:r>
              <a:rPr lang="it-IT" sz="1400" smtClean="0"/>
              <a:t>ZANON, AMADIO </a:t>
            </a:r>
            <a:r>
              <a:rPr lang="it-IT" sz="1400" dirty="0" smtClean="0"/>
              <a:t>E CONZATO</a:t>
            </a:r>
            <a:endParaRPr lang="it-IT" sz="1400" dirty="0"/>
          </a:p>
        </p:txBody>
      </p:sp>
    </p:spTree>
    <p:extLst>
      <p:ext uri="{BB962C8B-B14F-4D97-AF65-F5344CB8AC3E}">
        <p14:creationId xmlns:p14="http://schemas.microsoft.com/office/powerpoint/2010/main" val="160418538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25910" y="365125"/>
            <a:ext cx="10527890" cy="1325563"/>
          </a:xfrm>
        </p:spPr>
        <p:txBody>
          <a:bodyPr/>
          <a:lstStyle/>
          <a:p>
            <a:pPr algn="ctr"/>
            <a:r>
              <a:rPr lang="it-IT" dirty="0" smtClean="0">
                <a:solidFill>
                  <a:srgbClr val="FF0000"/>
                </a:solidFill>
              </a:rPr>
              <a:t>CARTA IDROGRAFICA DEL VENETO</a:t>
            </a:r>
            <a:endParaRPr lang="it-IT" dirty="0">
              <a:solidFill>
                <a:srgbClr val="FF0000"/>
              </a:solidFill>
            </a:endParaRPr>
          </a:p>
        </p:txBody>
      </p:sp>
      <p:pic>
        <p:nvPicPr>
          <p:cNvPr id="4" name="Immagine 3"/>
          <p:cNvPicPr>
            <a:picLocks noChangeAspect="1"/>
          </p:cNvPicPr>
          <p:nvPr/>
        </p:nvPicPr>
        <p:blipFill>
          <a:blip r:embed="rId2" cstate="print"/>
          <a:stretch>
            <a:fillRect/>
          </a:stretch>
        </p:blipFill>
        <p:spPr>
          <a:xfrm>
            <a:off x="3919384" y="1509456"/>
            <a:ext cx="4353232" cy="4809620"/>
          </a:xfrm>
          <a:prstGeom prst="rect">
            <a:avLst/>
          </a:prstGeom>
        </p:spPr>
      </p:pic>
      <p:sp>
        <p:nvSpPr>
          <p:cNvPr id="5" name="CasellaDiTesto 4"/>
          <p:cNvSpPr txBox="1"/>
          <p:nvPr/>
        </p:nvSpPr>
        <p:spPr>
          <a:xfrm>
            <a:off x="8732108" y="2427456"/>
            <a:ext cx="2061813" cy="282793"/>
          </a:xfrm>
          <a:prstGeom prst="rect">
            <a:avLst/>
          </a:prstGeom>
          <a:noFill/>
        </p:spPr>
        <p:txBody>
          <a:bodyPr wrap="square" rtlCol="0">
            <a:spAutoFit/>
          </a:bodyPr>
          <a:lstStyle/>
          <a:p>
            <a:r>
              <a:rPr lang="it-IT" sz="1200" smtClean="0"/>
              <a:t>  </a:t>
            </a:r>
            <a:endParaRPr lang="it-IT" sz="1200" dirty="0"/>
          </a:p>
        </p:txBody>
      </p:sp>
      <p:sp>
        <p:nvSpPr>
          <p:cNvPr id="11" name="CasellaDiTesto 10"/>
          <p:cNvSpPr txBox="1"/>
          <p:nvPr/>
        </p:nvSpPr>
        <p:spPr>
          <a:xfrm>
            <a:off x="9287691" y="3233233"/>
            <a:ext cx="1632857" cy="587828"/>
          </a:xfrm>
          <a:prstGeom prst="rect">
            <a:avLst/>
          </a:prstGeom>
          <a:noFill/>
        </p:spPr>
        <p:txBody>
          <a:bodyPr wrap="square" rtlCol="0">
            <a:spAutoFit/>
          </a:bodyPr>
          <a:lstStyle/>
          <a:p>
            <a:endParaRPr lang="it-IT" dirty="0"/>
          </a:p>
        </p:txBody>
      </p:sp>
      <p:sp>
        <p:nvSpPr>
          <p:cNvPr id="6" name="CasellaDiTesto 5"/>
          <p:cNvSpPr txBox="1"/>
          <p:nvPr/>
        </p:nvSpPr>
        <p:spPr>
          <a:xfrm>
            <a:off x="7834185" y="2973859"/>
            <a:ext cx="1293340" cy="307777"/>
          </a:xfrm>
          <a:prstGeom prst="rect">
            <a:avLst/>
          </a:prstGeom>
          <a:noFill/>
        </p:spPr>
        <p:txBody>
          <a:bodyPr wrap="square" rtlCol="0">
            <a:spAutoFit/>
          </a:bodyPr>
          <a:lstStyle/>
          <a:p>
            <a:r>
              <a:rPr lang="it-IT" sz="1400" dirty="0" smtClean="0"/>
              <a:t>TAGLIAMENTO</a:t>
            </a:r>
            <a:endParaRPr lang="it-IT" sz="1400" dirty="0"/>
          </a:p>
        </p:txBody>
      </p:sp>
      <p:cxnSp>
        <p:nvCxnSpPr>
          <p:cNvPr id="8" name="Connettore 2 7"/>
          <p:cNvCxnSpPr>
            <a:stCxn id="6" idx="1"/>
          </p:cNvCxnSpPr>
          <p:nvPr/>
        </p:nvCxnSpPr>
        <p:spPr>
          <a:xfrm rot="10800000" flipV="1">
            <a:off x="7109259" y="3127748"/>
            <a:ext cx="724927" cy="79346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CasellaDiTesto 11"/>
          <p:cNvSpPr txBox="1"/>
          <p:nvPr/>
        </p:nvSpPr>
        <p:spPr>
          <a:xfrm>
            <a:off x="3838833" y="6367848"/>
            <a:ext cx="502508" cy="307777"/>
          </a:xfrm>
          <a:prstGeom prst="rect">
            <a:avLst/>
          </a:prstGeom>
          <a:noFill/>
        </p:spPr>
        <p:txBody>
          <a:bodyPr wrap="square" rtlCol="0">
            <a:spAutoFit/>
          </a:bodyPr>
          <a:lstStyle/>
          <a:p>
            <a:r>
              <a:rPr lang="it-IT" sz="1400" dirty="0" smtClean="0"/>
              <a:t>PO</a:t>
            </a:r>
            <a:endParaRPr lang="it-IT" sz="1400" dirty="0"/>
          </a:p>
        </p:txBody>
      </p:sp>
      <p:cxnSp>
        <p:nvCxnSpPr>
          <p:cNvPr id="14" name="Connettore 2 13"/>
          <p:cNvCxnSpPr>
            <a:stCxn id="12" idx="3"/>
          </p:cNvCxnSpPr>
          <p:nvPr/>
        </p:nvCxnSpPr>
        <p:spPr>
          <a:xfrm flipV="1">
            <a:off x="4341341" y="5981700"/>
            <a:ext cx="1056159" cy="54003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CasellaDiTesto 18"/>
          <p:cNvSpPr txBox="1"/>
          <p:nvPr/>
        </p:nvSpPr>
        <p:spPr>
          <a:xfrm>
            <a:off x="3064476" y="4613189"/>
            <a:ext cx="667265" cy="307777"/>
          </a:xfrm>
          <a:prstGeom prst="rect">
            <a:avLst/>
          </a:prstGeom>
          <a:noFill/>
        </p:spPr>
        <p:txBody>
          <a:bodyPr wrap="square" rtlCol="0">
            <a:spAutoFit/>
          </a:bodyPr>
          <a:lstStyle/>
          <a:p>
            <a:r>
              <a:rPr lang="it-IT" sz="1400" dirty="0" smtClean="0"/>
              <a:t>ADIGE</a:t>
            </a:r>
            <a:endParaRPr lang="it-IT" sz="1400" dirty="0"/>
          </a:p>
        </p:txBody>
      </p:sp>
      <p:cxnSp>
        <p:nvCxnSpPr>
          <p:cNvPr id="21" name="Connettore 2 20"/>
          <p:cNvCxnSpPr>
            <a:stCxn id="19" idx="3"/>
          </p:cNvCxnSpPr>
          <p:nvPr/>
        </p:nvCxnSpPr>
        <p:spPr>
          <a:xfrm>
            <a:off x="3731741" y="4767078"/>
            <a:ext cx="922637" cy="27447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CasellaDiTesto 24"/>
          <p:cNvSpPr txBox="1"/>
          <p:nvPr/>
        </p:nvSpPr>
        <p:spPr>
          <a:xfrm>
            <a:off x="3558746" y="2883243"/>
            <a:ext cx="757881" cy="307777"/>
          </a:xfrm>
          <a:prstGeom prst="rect">
            <a:avLst/>
          </a:prstGeom>
          <a:noFill/>
        </p:spPr>
        <p:txBody>
          <a:bodyPr wrap="square" rtlCol="0">
            <a:spAutoFit/>
          </a:bodyPr>
          <a:lstStyle/>
          <a:p>
            <a:r>
              <a:rPr lang="it-IT" sz="1400" dirty="0" smtClean="0"/>
              <a:t>BRENTA</a:t>
            </a:r>
            <a:endParaRPr lang="it-IT" sz="1400" dirty="0"/>
          </a:p>
        </p:txBody>
      </p:sp>
      <p:cxnSp>
        <p:nvCxnSpPr>
          <p:cNvPr id="27" name="Connettore 2 26"/>
          <p:cNvCxnSpPr>
            <a:stCxn id="25" idx="3"/>
          </p:cNvCxnSpPr>
          <p:nvPr/>
        </p:nvCxnSpPr>
        <p:spPr>
          <a:xfrm>
            <a:off x="4316627" y="3037132"/>
            <a:ext cx="1400432" cy="5298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8" name="CasellaDiTesto 27"/>
          <p:cNvSpPr txBox="1"/>
          <p:nvPr/>
        </p:nvSpPr>
        <p:spPr>
          <a:xfrm>
            <a:off x="8180173" y="2042984"/>
            <a:ext cx="980303" cy="307777"/>
          </a:xfrm>
          <a:prstGeom prst="rect">
            <a:avLst/>
          </a:prstGeom>
          <a:noFill/>
        </p:spPr>
        <p:txBody>
          <a:bodyPr wrap="square" rtlCol="0">
            <a:spAutoFit/>
          </a:bodyPr>
          <a:lstStyle/>
          <a:p>
            <a:r>
              <a:rPr lang="it-IT" sz="1400" dirty="0" smtClean="0"/>
              <a:t>PIAVE</a:t>
            </a:r>
            <a:endParaRPr lang="it-IT" sz="1400" dirty="0"/>
          </a:p>
        </p:txBody>
      </p:sp>
      <p:cxnSp>
        <p:nvCxnSpPr>
          <p:cNvPr id="31" name="Connettore 2 30"/>
          <p:cNvCxnSpPr/>
          <p:nvPr/>
        </p:nvCxnSpPr>
        <p:spPr>
          <a:xfrm rot="10800000" flipV="1">
            <a:off x="6886832" y="2207741"/>
            <a:ext cx="1260394" cy="6590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4" name="CasellaDiTesto 33"/>
          <p:cNvSpPr txBox="1"/>
          <p:nvPr/>
        </p:nvSpPr>
        <p:spPr>
          <a:xfrm>
            <a:off x="8493211" y="3987114"/>
            <a:ext cx="947351" cy="307777"/>
          </a:xfrm>
          <a:prstGeom prst="rect">
            <a:avLst/>
          </a:prstGeom>
          <a:noFill/>
        </p:spPr>
        <p:txBody>
          <a:bodyPr wrap="square" rtlCol="0">
            <a:spAutoFit/>
          </a:bodyPr>
          <a:lstStyle/>
          <a:p>
            <a:r>
              <a:rPr lang="it-IT" sz="1400" dirty="0" smtClean="0"/>
              <a:t>LIVENZA</a:t>
            </a:r>
            <a:endParaRPr lang="it-IT" sz="1400" dirty="0"/>
          </a:p>
        </p:txBody>
      </p:sp>
      <p:cxnSp>
        <p:nvCxnSpPr>
          <p:cNvPr id="38" name="Connettore 2 37"/>
          <p:cNvCxnSpPr>
            <a:stCxn id="34" idx="1"/>
          </p:cNvCxnSpPr>
          <p:nvPr/>
        </p:nvCxnSpPr>
        <p:spPr>
          <a:xfrm rot="10800000" flipV="1">
            <a:off x="7628239" y="4141002"/>
            <a:ext cx="864973" cy="1086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183192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dirty="0" smtClean="0">
                <a:solidFill>
                  <a:srgbClr val="FF0000"/>
                </a:solidFill>
              </a:rPr>
              <a:t>QUALI SONO I FIUMI DEL VENETO?</a:t>
            </a:r>
            <a:endParaRPr lang="it-IT" dirty="0">
              <a:solidFill>
                <a:srgbClr val="FF0000"/>
              </a:solidFill>
            </a:endParaRPr>
          </a:p>
        </p:txBody>
      </p:sp>
      <p:sp>
        <p:nvSpPr>
          <p:cNvPr id="4" name="Segnaposto testo 3"/>
          <p:cNvSpPr>
            <a:spLocks noGrp="1"/>
          </p:cNvSpPr>
          <p:nvPr>
            <p:ph sz="half" idx="1"/>
          </p:nvPr>
        </p:nvSpPr>
        <p:spPr/>
        <p:txBody>
          <a:bodyPr>
            <a:normAutofit fontScale="47500" lnSpcReduction="20000"/>
          </a:bodyPr>
          <a:lstStyle/>
          <a:p>
            <a:r>
              <a:rPr lang="it-IT" dirty="0" smtClean="0">
                <a:solidFill>
                  <a:srgbClr val="0070C0"/>
                </a:solidFill>
              </a:rPr>
              <a:t>I fiumi del Veneto sono :</a:t>
            </a:r>
          </a:p>
          <a:p>
            <a:pPr marL="285750" indent="-285750">
              <a:buFontTx/>
              <a:buChar char="-"/>
            </a:pPr>
            <a:r>
              <a:rPr lang="it-IT" dirty="0" smtClean="0"/>
              <a:t>PIAVE                                                                                                                                    </a:t>
            </a:r>
          </a:p>
          <a:p>
            <a:pPr marL="285750" indent="-285750">
              <a:buFontTx/>
              <a:buChar char="-"/>
            </a:pPr>
            <a:r>
              <a:rPr lang="it-IT" dirty="0" smtClean="0"/>
              <a:t>ADIGE                                                                                                  </a:t>
            </a:r>
          </a:p>
          <a:p>
            <a:pPr marL="285750" indent="-285750">
              <a:buFontTx/>
              <a:buChar char="-"/>
            </a:pPr>
            <a:r>
              <a:rPr lang="it-IT" dirty="0" smtClean="0"/>
              <a:t>BRENTA</a:t>
            </a:r>
          </a:p>
          <a:p>
            <a:pPr marL="285750" indent="-285750">
              <a:buFontTx/>
              <a:buChar char="-"/>
            </a:pPr>
            <a:r>
              <a:rPr lang="it-IT" dirty="0" smtClean="0"/>
              <a:t>PO</a:t>
            </a:r>
          </a:p>
          <a:p>
            <a:pPr marL="285750" indent="-285750">
              <a:buFontTx/>
              <a:buChar char="-"/>
            </a:pPr>
            <a:r>
              <a:rPr lang="it-IT" dirty="0" smtClean="0"/>
              <a:t>LIVENZA</a:t>
            </a:r>
          </a:p>
          <a:p>
            <a:pPr marL="285750" indent="-285750">
              <a:buFontTx/>
              <a:buChar char="-"/>
            </a:pPr>
            <a:r>
              <a:rPr lang="it-IT" dirty="0" smtClean="0"/>
              <a:t>SILE</a:t>
            </a:r>
          </a:p>
          <a:p>
            <a:pPr marL="285750" indent="-285750">
              <a:buFontTx/>
              <a:buChar char="-"/>
            </a:pPr>
            <a:r>
              <a:rPr lang="it-IT" dirty="0" smtClean="0"/>
              <a:t>TAGLIAMENTO</a:t>
            </a:r>
          </a:p>
          <a:p>
            <a:pPr marL="285750" indent="-285750">
              <a:buFontTx/>
              <a:buChar char="-"/>
            </a:pPr>
            <a:r>
              <a:rPr lang="it-IT" dirty="0" smtClean="0"/>
              <a:t>BACCHIGLIONE</a:t>
            </a:r>
          </a:p>
          <a:p>
            <a:pPr marL="285750" indent="-285750">
              <a:buFontTx/>
              <a:buChar char="-"/>
            </a:pPr>
            <a:r>
              <a:rPr lang="it-IT" dirty="0" smtClean="0"/>
              <a:t>LEMENE</a:t>
            </a:r>
          </a:p>
          <a:p>
            <a:pPr marL="285750" indent="-285750">
              <a:buFontTx/>
              <a:buChar char="-"/>
            </a:pPr>
            <a:r>
              <a:rPr lang="it-IT" dirty="0" smtClean="0"/>
              <a:t>GORZONE </a:t>
            </a:r>
          </a:p>
          <a:p>
            <a:pPr marL="285750" indent="-285750">
              <a:buFontTx/>
              <a:buChar char="-"/>
            </a:pPr>
            <a:r>
              <a:rPr lang="it-IT" dirty="0" smtClean="0"/>
              <a:t>FRATTA</a:t>
            </a:r>
          </a:p>
          <a:p>
            <a:pPr marL="285750" indent="-285750">
              <a:buFontTx/>
              <a:buChar char="-"/>
            </a:pPr>
            <a:r>
              <a:rPr lang="it-IT" dirty="0" smtClean="0"/>
              <a:t>MUSONE </a:t>
            </a:r>
          </a:p>
          <a:p>
            <a:pPr marL="285750" indent="-285750">
              <a:buFontTx/>
              <a:buChar char="-"/>
            </a:pPr>
            <a:r>
              <a:rPr lang="it-IT" dirty="0" smtClean="0"/>
              <a:t>TERGOLA</a:t>
            </a:r>
          </a:p>
          <a:p>
            <a:pPr marL="285750" indent="-285750">
              <a:buFontTx/>
              <a:buChar char="-"/>
            </a:pPr>
            <a:r>
              <a:rPr lang="it-IT" dirty="0" smtClean="0"/>
              <a:t>DESE</a:t>
            </a:r>
          </a:p>
          <a:p>
            <a:pPr marL="285750" indent="-285750">
              <a:buFontTx/>
              <a:buChar char="-"/>
            </a:pPr>
            <a:r>
              <a:rPr lang="it-IT" dirty="0" smtClean="0"/>
              <a:t>ZERO</a:t>
            </a:r>
          </a:p>
          <a:p>
            <a:pPr marL="285750" indent="-285750">
              <a:buFontTx/>
              <a:buChar char="-"/>
            </a:pPr>
            <a:endParaRPr lang="it-IT" dirty="0" smtClean="0"/>
          </a:p>
          <a:p>
            <a:endParaRPr lang="it-IT" dirty="0"/>
          </a:p>
        </p:txBody>
      </p:sp>
      <p:sp>
        <p:nvSpPr>
          <p:cNvPr id="5" name="Segnaposto contenuto 4"/>
          <p:cNvSpPr>
            <a:spLocks noGrp="1"/>
          </p:cNvSpPr>
          <p:nvPr>
            <p:ph sz="half" idx="2"/>
          </p:nvPr>
        </p:nvSpPr>
        <p:spPr>
          <a:xfrm>
            <a:off x="6172200" y="1690688"/>
            <a:ext cx="5181600" cy="4486275"/>
          </a:xfrm>
        </p:spPr>
        <p:txBody>
          <a:bodyPr>
            <a:normAutofit fontScale="47500" lnSpcReduction="20000"/>
          </a:bodyPr>
          <a:lstStyle/>
          <a:p>
            <a:pPr marL="285750" indent="-285750">
              <a:buFontTx/>
              <a:buChar char="-"/>
            </a:pPr>
            <a:endParaRPr lang="it-IT" dirty="0" smtClean="0"/>
          </a:p>
          <a:p>
            <a:pPr marL="0" indent="0">
              <a:buNone/>
            </a:pPr>
            <a:r>
              <a:rPr lang="it-IT" dirty="0" smtClean="0"/>
              <a:t>-      MARZENGO</a:t>
            </a:r>
          </a:p>
          <a:p>
            <a:pPr marL="285750" indent="-285750">
              <a:buFontTx/>
              <a:buChar char="-"/>
            </a:pPr>
            <a:r>
              <a:rPr lang="it-IT" dirty="0" smtClean="0"/>
              <a:t>TARTARO-CANALBIANCO-PO DI LEVANTE</a:t>
            </a:r>
          </a:p>
          <a:p>
            <a:pPr marL="285750" indent="-285750">
              <a:buFontTx/>
              <a:buChar char="-"/>
            </a:pPr>
            <a:r>
              <a:rPr lang="it-IT" dirty="0" smtClean="0"/>
              <a:t>REGHENA</a:t>
            </a:r>
          </a:p>
          <a:p>
            <a:pPr marL="285750" indent="-285750">
              <a:buFontTx/>
              <a:buChar char="-"/>
            </a:pPr>
            <a:r>
              <a:rPr lang="it-IT" dirty="0" smtClean="0"/>
              <a:t>FRASSINE</a:t>
            </a:r>
          </a:p>
          <a:p>
            <a:pPr marL="285750" indent="-285750">
              <a:buFontTx/>
              <a:buChar char="-"/>
            </a:pPr>
            <a:r>
              <a:rPr lang="it-IT" dirty="0" smtClean="0"/>
              <a:t>MINCIO</a:t>
            </a:r>
          </a:p>
          <a:p>
            <a:pPr marL="285750" indent="-285750">
              <a:buFontTx/>
              <a:buChar char="-"/>
            </a:pPr>
            <a:r>
              <a:rPr lang="it-IT" dirty="0" smtClean="0"/>
              <a:t>MUSON</a:t>
            </a:r>
          </a:p>
          <a:p>
            <a:pPr marL="285750" indent="-285750">
              <a:buFontTx/>
              <a:buChar char="-"/>
            </a:pPr>
            <a:r>
              <a:rPr lang="it-IT" dirty="0" smtClean="0"/>
              <a:t>LUSORE</a:t>
            </a:r>
          </a:p>
          <a:p>
            <a:pPr marL="285750" indent="-285750">
              <a:buFontTx/>
              <a:buChar char="-"/>
            </a:pPr>
            <a:r>
              <a:rPr lang="it-IT" dirty="0" smtClean="0"/>
              <a:t>VALLIO</a:t>
            </a:r>
          </a:p>
          <a:p>
            <a:pPr marL="285750" indent="-285750">
              <a:buFontTx/>
              <a:buChar char="-"/>
            </a:pPr>
            <a:r>
              <a:rPr lang="it-IT" dirty="0" smtClean="0"/>
              <a:t>PIOVEGO</a:t>
            </a:r>
          </a:p>
          <a:p>
            <a:pPr marL="285750" indent="-285750">
              <a:buFontTx/>
              <a:buChar char="-"/>
            </a:pPr>
            <a:r>
              <a:rPr lang="it-IT" dirty="0" smtClean="0"/>
              <a:t>NAVIGLIO DEL BRENTA</a:t>
            </a:r>
          </a:p>
          <a:p>
            <a:pPr marL="285750" indent="-285750">
              <a:buFontTx/>
              <a:buChar char="-"/>
            </a:pPr>
            <a:r>
              <a:rPr lang="it-IT" dirty="0" smtClean="0"/>
              <a:t>MUSON DEI SASSI</a:t>
            </a:r>
          </a:p>
          <a:p>
            <a:pPr marL="285750" indent="-285750">
              <a:buFontTx/>
              <a:buChar char="-"/>
            </a:pPr>
            <a:r>
              <a:rPr lang="it-IT" dirty="0" smtClean="0"/>
              <a:t>GUA’</a:t>
            </a:r>
          </a:p>
          <a:p>
            <a:pPr marL="285750" indent="-285750">
              <a:buFontTx/>
              <a:buChar char="-"/>
            </a:pPr>
            <a:r>
              <a:rPr lang="it-IT" dirty="0" smtClean="0"/>
              <a:t>TESINA </a:t>
            </a:r>
          </a:p>
          <a:p>
            <a:pPr marL="285750" indent="-285750">
              <a:buFontTx/>
              <a:buChar char="-"/>
            </a:pPr>
            <a:r>
              <a:rPr lang="it-IT" dirty="0" smtClean="0"/>
              <a:t>MONTICANO</a:t>
            </a:r>
          </a:p>
          <a:p>
            <a:pPr marL="285750" indent="-285750">
              <a:buFontTx/>
              <a:buChar char="-"/>
            </a:pPr>
            <a:r>
              <a:rPr lang="it-IT" dirty="0" smtClean="0"/>
              <a:t>CANALE BISATTO</a:t>
            </a:r>
          </a:p>
          <a:p>
            <a:endParaRPr lang="it-IT" dirty="0"/>
          </a:p>
        </p:txBody>
      </p:sp>
    </p:spTree>
    <p:extLst>
      <p:ext uri="{BB962C8B-B14F-4D97-AF65-F5344CB8AC3E}">
        <p14:creationId xmlns:p14="http://schemas.microsoft.com/office/powerpoint/2010/main" val="11359500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lstStyle/>
          <a:p>
            <a:pPr algn="ctr"/>
            <a:r>
              <a:rPr lang="it-IT" dirty="0" smtClean="0">
                <a:solidFill>
                  <a:srgbClr val="FF0000"/>
                </a:solidFill>
              </a:rPr>
              <a:t>CONTINUAZIONE…</a:t>
            </a:r>
            <a:endParaRPr lang="it-IT" dirty="0">
              <a:solidFill>
                <a:srgbClr val="FF0000"/>
              </a:solidFill>
            </a:endParaRPr>
          </a:p>
        </p:txBody>
      </p:sp>
      <p:sp>
        <p:nvSpPr>
          <p:cNvPr id="4" name="Segnaposto testo 3"/>
          <p:cNvSpPr>
            <a:spLocks noGrp="1"/>
          </p:cNvSpPr>
          <p:nvPr>
            <p:ph sz="half" idx="1"/>
          </p:nvPr>
        </p:nvSpPr>
        <p:spPr/>
        <p:txBody>
          <a:bodyPr>
            <a:normAutofit fontScale="55000" lnSpcReduction="20000"/>
          </a:bodyPr>
          <a:lstStyle/>
          <a:p>
            <a:pPr marL="285750" indent="-285750">
              <a:buFontTx/>
              <a:buChar char="-"/>
            </a:pPr>
            <a:r>
              <a:rPr lang="it-IT" dirty="0" smtClean="0"/>
              <a:t>LONCON</a:t>
            </a:r>
          </a:p>
          <a:p>
            <a:pPr marL="285750" indent="-285750">
              <a:buFontTx/>
              <a:buChar char="-"/>
            </a:pPr>
            <a:r>
              <a:rPr lang="it-IT" dirty="0" smtClean="0"/>
              <a:t>ASTICO</a:t>
            </a:r>
          </a:p>
          <a:p>
            <a:pPr marL="285750" indent="-285750">
              <a:buFontTx/>
              <a:buChar char="-"/>
            </a:pPr>
            <a:r>
              <a:rPr lang="it-IT" dirty="0" smtClean="0"/>
              <a:t>MESCHIO </a:t>
            </a:r>
          </a:p>
          <a:p>
            <a:pPr marL="285750" indent="-285750">
              <a:buFontTx/>
              <a:buChar char="-"/>
            </a:pPr>
            <a:r>
              <a:rPr lang="it-IT" dirty="0" smtClean="0"/>
              <a:t>CISMON</a:t>
            </a:r>
          </a:p>
          <a:p>
            <a:pPr marL="285750" indent="-285750">
              <a:buFontTx/>
              <a:buChar char="-"/>
            </a:pPr>
            <a:r>
              <a:rPr lang="it-IT" dirty="0" smtClean="0"/>
              <a:t>CANALE BATTAGLIA</a:t>
            </a:r>
          </a:p>
          <a:p>
            <a:pPr marL="285750" indent="-285750">
              <a:buFontTx/>
              <a:buChar char="-"/>
            </a:pPr>
            <a:r>
              <a:rPr lang="it-IT" dirty="0" smtClean="0"/>
              <a:t>SOLIGO</a:t>
            </a:r>
          </a:p>
          <a:p>
            <a:pPr marL="285750" indent="-285750">
              <a:buFontTx/>
              <a:buChar char="-"/>
            </a:pPr>
            <a:r>
              <a:rPr lang="it-IT" dirty="0" smtClean="0"/>
              <a:t>CORDEVOLE</a:t>
            </a:r>
          </a:p>
          <a:p>
            <a:pPr marL="285750" indent="-285750">
              <a:buFontTx/>
              <a:buChar char="-"/>
            </a:pPr>
            <a:r>
              <a:rPr lang="it-IT" dirty="0" smtClean="0"/>
              <a:t>BOITE</a:t>
            </a:r>
          </a:p>
          <a:p>
            <a:pPr marL="285750" indent="-285750">
              <a:buFontTx/>
              <a:buChar char="-"/>
            </a:pPr>
            <a:r>
              <a:rPr lang="it-IT" dirty="0" smtClean="0"/>
              <a:t>ADIGETTO</a:t>
            </a:r>
          </a:p>
          <a:p>
            <a:pPr marL="285750" indent="-285750">
              <a:buFontTx/>
              <a:buChar char="-"/>
            </a:pPr>
            <a:r>
              <a:rPr lang="it-IT" dirty="0" smtClean="0"/>
              <a:t>REVEDOLI</a:t>
            </a:r>
          </a:p>
          <a:p>
            <a:pPr marL="285750" indent="-285750">
              <a:buFontTx/>
              <a:buChar char="-"/>
            </a:pPr>
            <a:r>
              <a:rPr lang="it-IT" dirty="0" smtClean="0"/>
              <a:t>RETRONE</a:t>
            </a:r>
          </a:p>
          <a:p>
            <a:pPr marL="285750" indent="-285750">
              <a:buFontTx/>
              <a:buChar char="-"/>
            </a:pPr>
            <a:r>
              <a:rPr lang="it-IT" dirty="0" smtClean="0"/>
              <a:t>AGNO </a:t>
            </a:r>
          </a:p>
          <a:p>
            <a:pPr marL="285750" indent="-285750">
              <a:buFontTx/>
              <a:buChar char="-"/>
            </a:pPr>
            <a:r>
              <a:rPr lang="it-IT" dirty="0" smtClean="0"/>
              <a:t>MENAGO</a:t>
            </a:r>
          </a:p>
          <a:p>
            <a:pPr marL="285750" indent="-285750">
              <a:buFontTx/>
              <a:buChar char="-"/>
            </a:pPr>
            <a:r>
              <a:rPr lang="it-IT" dirty="0" smtClean="0"/>
              <a:t>TOGNA </a:t>
            </a:r>
          </a:p>
          <a:p>
            <a:pPr marL="285750" indent="-285750">
              <a:buFontTx/>
              <a:buChar char="-"/>
            </a:pPr>
            <a:r>
              <a:rPr lang="it-IT" dirty="0" smtClean="0"/>
              <a:t>CHIAMPO</a:t>
            </a:r>
          </a:p>
          <a:p>
            <a:pPr marL="285750" indent="-285750">
              <a:buFontTx/>
              <a:buChar char="-"/>
            </a:pPr>
            <a:endParaRPr lang="it-IT" dirty="0" smtClean="0"/>
          </a:p>
        </p:txBody>
      </p:sp>
      <p:sp>
        <p:nvSpPr>
          <p:cNvPr id="6" name="Segnaposto contenuto 5"/>
          <p:cNvSpPr>
            <a:spLocks noGrp="1"/>
          </p:cNvSpPr>
          <p:nvPr>
            <p:ph sz="half" idx="2"/>
          </p:nvPr>
        </p:nvSpPr>
        <p:spPr/>
        <p:txBody>
          <a:bodyPr>
            <a:normAutofit fontScale="55000" lnSpcReduction="20000"/>
          </a:bodyPr>
          <a:lstStyle/>
          <a:p>
            <a:pPr marL="285750" indent="-285750">
              <a:buFontTx/>
              <a:buChar char="-"/>
            </a:pPr>
            <a:r>
              <a:rPr lang="it-IT" dirty="0" smtClean="0"/>
              <a:t>CANAL GRANDE</a:t>
            </a:r>
          </a:p>
          <a:p>
            <a:pPr marL="285750" indent="-285750">
              <a:buFontTx/>
              <a:buChar char="-"/>
            </a:pPr>
            <a:r>
              <a:rPr lang="it-IT" dirty="0" smtClean="0"/>
              <a:t>ARDO</a:t>
            </a:r>
          </a:p>
          <a:p>
            <a:pPr marL="285750" indent="-285750">
              <a:buFontTx/>
              <a:buChar char="-"/>
            </a:pPr>
            <a:r>
              <a:rPr lang="it-IT" dirty="0" smtClean="0"/>
              <a:t> MUSESTRE</a:t>
            </a:r>
          </a:p>
          <a:p>
            <a:pPr marL="285750" indent="-285750">
              <a:buFontTx/>
              <a:buChar char="-"/>
            </a:pPr>
            <a:r>
              <a:rPr lang="it-IT" dirty="0" smtClean="0"/>
              <a:t>OROLO</a:t>
            </a:r>
          </a:p>
          <a:p>
            <a:pPr marL="285750" indent="-285750">
              <a:buFontTx/>
              <a:buChar char="-"/>
            </a:pPr>
            <a:r>
              <a:rPr lang="it-IT" dirty="0" smtClean="0"/>
              <a:t> PEGORILE</a:t>
            </a:r>
          </a:p>
          <a:p>
            <a:pPr marL="285750" indent="-285750">
              <a:buFontTx/>
              <a:buChar char="-"/>
            </a:pPr>
            <a:r>
              <a:rPr lang="it-IT" dirty="0" smtClean="0"/>
              <a:t>MEOLO</a:t>
            </a:r>
          </a:p>
          <a:p>
            <a:endParaRPr lang="it-IT" dirty="0"/>
          </a:p>
        </p:txBody>
      </p:sp>
    </p:spTree>
    <p:extLst>
      <p:ext uri="{BB962C8B-B14F-4D97-AF65-F5344CB8AC3E}">
        <p14:creationId xmlns:p14="http://schemas.microsoft.com/office/powerpoint/2010/main" val="58171204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dirty="0" smtClean="0">
                <a:solidFill>
                  <a:srgbClr val="FF0000"/>
                </a:solidFill>
              </a:rPr>
              <a:t>IL FIUME PIU’ CORTO DEL MONDO</a:t>
            </a:r>
            <a:endParaRPr lang="it-IT" dirty="0"/>
          </a:p>
        </p:txBody>
      </p:sp>
      <p:sp>
        <p:nvSpPr>
          <p:cNvPr id="4" name="Segnaposto testo 3"/>
          <p:cNvSpPr>
            <a:spLocks noGrp="1"/>
          </p:cNvSpPr>
          <p:nvPr>
            <p:ph type="body" sz="half" idx="2"/>
          </p:nvPr>
        </p:nvSpPr>
        <p:spPr/>
        <p:txBody>
          <a:bodyPr>
            <a:normAutofit fontScale="92500" lnSpcReduction="20000"/>
          </a:bodyPr>
          <a:lstStyle/>
          <a:p>
            <a:r>
              <a:rPr lang="it-IT" dirty="0" smtClean="0"/>
              <a:t>Il fiume </a:t>
            </a:r>
            <a:r>
              <a:rPr lang="it-IT" b="1" dirty="0" err="1" smtClean="0"/>
              <a:t>Aril</a:t>
            </a:r>
            <a:r>
              <a:rPr lang="it-IT" dirty="0" smtClean="0"/>
              <a:t>, localmente chiamato anche </a:t>
            </a:r>
            <a:r>
              <a:rPr lang="it-IT" b="1" dirty="0" err="1" smtClean="0"/>
              <a:t>Ri</a:t>
            </a:r>
            <a:r>
              <a:rPr lang="it-IT" dirty="0" smtClean="0"/>
              <a:t>, è uno degli immissari del lago di Garda. Scorre interamente attraverso la frazione di Cassone del Comune di Malcesine in provincia di Verona.</a:t>
            </a:r>
          </a:p>
          <a:p>
            <a:r>
              <a:rPr lang="it-IT" dirty="0" smtClean="0"/>
              <a:t>È lungo solo 175 metri e il Comune di </a:t>
            </a:r>
            <a:r>
              <a:rPr lang="it-IT" dirty="0" err="1" smtClean="0"/>
              <a:t>Malcesine</a:t>
            </a:r>
            <a:r>
              <a:rPr lang="it-IT" dirty="0" smtClean="0"/>
              <a:t>, nonostante non si tratti di un dato geografico determinabile in modo assoluto, ha apposto un cartello in prossimità del corso d'acqua recante la scritta "Il fiume più corto del mondo" in diverse lingue.</a:t>
            </a:r>
            <a:r>
              <a:rPr lang="it-IT" baseline="30000" dirty="0" smtClean="0"/>
              <a:t> </a:t>
            </a:r>
            <a:r>
              <a:rPr lang="it-IT" dirty="0" smtClean="0"/>
              <a:t>Lungo il suo breve percorso è attraversato da tre ponti e forma una piccola cascata.</a:t>
            </a:r>
          </a:p>
          <a:p>
            <a:r>
              <a:rPr lang="it-IT" dirty="0" smtClean="0"/>
              <a:t>Il fiume nasce nel cuore del paese da un laghetto alimentato da una polla, riserva protetta di pesca, dove le trote, risalendo il corso del fiume, depongono le uova. Al termine del suo breve corso il fiume riversa le proprie acque nel versante orientale del lago di Garda.</a:t>
            </a:r>
          </a:p>
          <a:p>
            <a:endParaRPr lang="it-IT" dirty="0"/>
          </a:p>
        </p:txBody>
      </p:sp>
      <p:pic>
        <p:nvPicPr>
          <p:cNvPr id="5" name="Picture 4" descr="Aril.jpg"/>
          <p:cNvPicPr>
            <a:picLocks noGrp="1" noChangeAspect="1" noChangeArrowheads="1"/>
          </p:cNvPicPr>
          <p:nvPr>
            <p:ph type="pic" idx="1"/>
          </p:nvPr>
        </p:nvPicPr>
        <p:blipFill>
          <a:blip r:embed="rId2"/>
          <a:srcRect l="2508" r="2508"/>
          <a:stretch>
            <a:fillRect/>
          </a:stretch>
        </p:blipFill>
        <p:spPr bwMode="auto">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dirty="0" smtClean="0">
                <a:solidFill>
                  <a:srgbClr val="FF0000"/>
                </a:solidFill>
              </a:rPr>
              <a:t>CARATTERISTICHE DEI FIUMI DEL VENETO</a:t>
            </a:r>
            <a:endParaRPr lang="it-IT" dirty="0">
              <a:solidFill>
                <a:srgbClr val="FF0000"/>
              </a:solidFill>
            </a:endParaRPr>
          </a:p>
        </p:txBody>
      </p:sp>
      <p:sp>
        <p:nvSpPr>
          <p:cNvPr id="5" name="Segnaposto contenuto 4"/>
          <p:cNvSpPr>
            <a:spLocks noGrp="1"/>
          </p:cNvSpPr>
          <p:nvPr>
            <p:ph idx="1"/>
          </p:nvPr>
        </p:nvSpPr>
        <p:spPr>
          <a:xfrm>
            <a:off x="838200" y="1342768"/>
            <a:ext cx="10515600" cy="5354593"/>
          </a:xfrm>
        </p:spPr>
        <p:txBody>
          <a:bodyPr>
            <a:normAutofit fontScale="70000" lnSpcReduction="20000"/>
          </a:bodyPr>
          <a:lstStyle/>
          <a:p>
            <a:pPr algn="just"/>
            <a:r>
              <a:rPr lang="it-IT" dirty="0" smtClean="0">
                <a:solidFill>
                  <a:srgbClr val="00B050"/>
                </a:solidFill>
              </a:rPr>
              <a:t>CONFINI TERRITORIALI</a:t>
            </a:r>
          </a:p>
          <a:p>
            <a:pPr algn="just"/>
            <a:r>
              <a:rPr lang="it-IT" dirty="0" smtClean="0"/>
              <a:t>I fiumi principali del Veneto sono il Brenta, il </a:t>
            </a:r>
            <a:r>
              <a:rPr lang="it-IT" dirty="0" err="1" smtClean="0"/>
              <a:t>Bacchiglione</a:t>
            </a:r>
            <a:r>
              <a:rPr lang="it-IT" dirty="0" smtClean="0"/>
              <a:t>, l'Adige, il Po (che delimita il confine con l'Emilia-Romagna), il Fratta-Gorzone, il Sile, il Tagliamento, il Livenza e il Piave.</a:t>
            </a:r>
          </a:p>
          <a:p>
            <a:pPr algn="just"/>
            <a:endParaRPr lang="it-IT" dirty="0" smtClean="0"/>
          </a:p>
          <a:p>
            <a:pPr algn="just"/>
            <a:endParaRPr lang="it-IT" dirty="0" smtClean="0"/>
          </a:p>
          <a:p>
            <a:pPr algn="just"/>
            <a:r>
              <a:rPr lang="it-IT" dirty="0" smtClean="0"/>
              <a:t>Grazie ad un elevato innevamento della zona montuosa, da dove nascono molti di questi fiumi, i loro alvei hanno una costante presenza di acqua. Per quanto riguarda il Po e l’Adige che bagnano il Veneto nella parte terminale del loro corso, essi risentono delle caratteristiche dei fiumi dai bacini ampi e complessi, dove la presenza di ghiacci perenni favorisce la costante abbondanza di acqua fino all’estate. </a:t>
            </a:r>
          </a:p>
          <a:p>
            <a:pPr algn="just"/>
            <a:endParaRPr lang="it-IT" dirty="0" smtClean="0"/>
          </a:p>
          <a:p>
            <a:pPr algn="just"/>
            <a:endParaRPr lang="it-IT" dirty="0" smtClean="0"/>
          </a:p>
          <a:p>
            <a:pPr algn="just"/>
            <a:r>
              <a:rPr lang="it-IT" dirty="0" smtClean="0"/>
              <a:t>I fiumi come il Piave o il Brenta, che nascono rispettivamente nelle Alpi di Veneto e Trentino-Alto Adige, essi alternano periodi di piena a periodi di magra. Tali fiumi, dopo che hanno lasciato le valli alpine, entrando nella parte alta della pianura, formano degli ampi conoidi ghiaiosi, detti "</a:t>
            </a:r>
            <a:r>
              <a:rPr lang="it-IT" b="1" dirty="0" smtClean="0"/>
              <a:t>grave</a:t>
            </a:r>
            <a:r>
              <a:rPr lang="it-IT" dirty="0" smtClean="0"/>
              <a:t>", che solo nei periodi più piovosi dell'anno si riempiono d'acqua.</a:t>
            </a:r>
          </a:p>
          <a:p>
            <a:pPr algn="just"/>
            <a:endParaRPr lang="it-IT" b="1" dirty="0" smtClean="0"/>
          </a:p>
          <a:p>
            <a:pPr algn="just">
              <a:buNone/>
            </a:pPr>
            <a:r>
              <a:rPr lang="it-IT" dirty="0" smtClean="0"/>
              <a:t>   </a:t>
            </a:r>
          </a:p>
          <a:p>
            <a:pPr algn="just"/>
            <a:endParaRPr lang="it-IT" dirty="0"/>
          </a:p>
        </p:txBody>
      </p:sp>
    </p:spTree>
    <p:extLst>
      <p:ext uri="{BB962C8B-B14F-4D97-AF65-F5344CB8AC3E}">
        <p14:creationId xmlns:p14="http://schemas.microsoft.com/office/powerpoint/2010/main" val="4031355703"/>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p:nvPr>
        </p:nvSpPr>
        <p:spPr/>
        <p:txBody>
          <a:bodyPr/>
          <a:lstStyle/>
          <a:p>
            <a:pPr algn="ctr"/>
            <a:r>
              <a:rPr lang="it-IT" dirty="0" smtClean="0">
                <a:solidFill>
                  <a:srgbClr val="FF0000"/>
                </a:solidFill>
              </a:rPr>
              <a:t>A VALLE</a:t>
            </a:r>
            <a:endParaRPr lang="it-IT" dirty="0">
              <a:solidFill>
                <a:srgbClr val="FF0000"/>
              </a:solidFill>
            </a:endParaRPr>
          </a:p>
        </p:txBody>
      </p:sp>
      <p:sp>
        <p:nvSpPr>
          <p:cNvPr id="7" name="Segnaposto contenuto 6"/>
          <p:cNvSpPr>
            <a:spLocks noGrp="1"/>
          </p:cNvSpPr>
          <p:nvPr>
            <p:ph idx="1"/>
          </p:nvPr>
        </p:nvSpPr>
        <p:spPr/>
        <p:txBody>
          <a:bodyPr/>
          <a:lstStyle/>
          <a:p>
            <a:pPr algn="just"/>
            <a:r>
              <a:rPr lang="it-IT" sz="2000" dirty="0" smtClean="0"/>
              <a:t>Più a valle si formano i </a:t>
            </a:r>
            <a:r>
              <a:rPr lang="it-IT" sz="2000" b="1" dirty="0" smtClean="0"/>
              <a:t>fontanili</a:t>
            </a:r>
            <a:r>
              <a:rPr lang="it-IT" sz="2000" dirty="0" smtClean="0"/>
              <a:t>, dai quali, per risorgiva, hanno origine molti dei corsi d'acqua minori, dal corso breve, che caratterizzano </a:t>
            </a:r>
            <a:r>
              <a:rPr lang="it-IT" sz="2000" smtClean="0"/>
              <a:t>la </a:t>
            </a:r>
            <a:r>
              <a:rPr lang="it-IT" sz="2000" smtClean="0"/>
              <a:t>Pianura </a:t>
            </a:r>
            <a:r>
              <a:rPr lang="it-IT" sz="2000" dirty="0"/>
              <a:t>V</a:t>
            </a:r>
            <a:r>
              <a:rPr lang="it-IT" sz="2000" smtClean="0"/>
              <a:t>eneta </a:t>
            </a:r>
            <a:r>
              <a:rPr lang="it-IT" sz="2000" dirty="0" smtClean="0"/>
              <a:t>e la rendono una delle regioni agrarie più fertili d'Europa.</a:t>
            </a:r>
            <a:endParaRPr lang="it-IT" sz="2000" dirty="0"/>
          </a:p>
        </p:txBody>
      </p:sp>
      <p:pic>
        <p:nvPicPr>
          <p:cNvPr id="2052" name="Picture 4" descr="Immagine correlata"/>
          <p:cNvPicPr>
            <a:picLocks noChangeAspect="1" noChangeArrowheads="1"/>
          </p:cNvPicPr>
          <p:nvPr/>
        </p:nvPicPr>
        <p:blipFill>
          <a:blip r:embed="rId2" cstate="print"/>
          <a:srcRect/>
          <a:stretch>
            <a:fillRect/>
          </a:stretch>
        </p:blipFill>
        <p:spPr bwMode="auto">
          <a:xfrm>
            <a:off x="838200" y="2874942"/>
            <a:ext cx="5207511" cy="3436958"/>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94760" y="457200"/>
            <a:ext cx="3932237" cy="1600200"/>
          </a:xfrm>
        </p:spPr>
        <p:txBody>
          <a:bodyPr>
            <a:normAutofit/>
          </a:bodyPr>
          <a:lstStyle/>
          <a:p>
            <a:pPr algn="ctr"/>
            <a:r>
              <a:rPr lang="it-IT" dirty="0" smtClean="0">
                <a:solidFill>
                  <a:srgbClr val="FF0000"/>
                </a:solidFill>
              </a:rPr>
              <a:t> FAUNA DEI FIUMI VENETI</a:t>
            </a:r>
            <a:endParaRPr lang="it-IT" dirty="0">
              <a:solidFill>
                <a:srgbClr val="FF0000"/>
              </a:solidFill>
            </a:endParaRPr>
          </a:p>
        </p:txBody>
      </p:sp>
      <p:sp>
        <p:nvSpPr>
          <p:cNvPr id="4" name="Segnaposto testo 3"/>
          <p:cNvSpPr>
            <a:spLocks noGrp="1"/>
          </p:cNvSpPr>
          <p:nvPr>
            <p:ph type="body" sz="half" idx="2"/>
          </p:nvPr>
        </p:nvSpPr>
        <p:spPr>
          <a:xfrm>
            <a:off x="595711" y="2057400"/>
            <a:ext cx="3932237" cy="3811588"/>
          </a:xfrm>
        </p:spPr>
        <p:txBody>
          <a:bodyPr>
            <a:normAutofit/>
          </a:bodyPr>
          <a:lstStyle/>
          <a:p>
            <a:endParaRPr lang="it-IT" dirty="0" smtClean="0"/>
          </a:p>
          <a:p>
            <a:r>
              <a:rPr lang="it-IT" dirty="0" smtClean="0"/>
              <a:t>Sono </a:t>
            </a:r>
            <a:r>
              <a:rPr lang="it-IT" dirty="0"/>
              <a:t>state rinvenute la </a:t>
            </a:r>
            <a:r>
              <a:rPr lang="it-IT" b="1" dirty="0"/>
              <a:t>trota </a:t>
            </a:r>
            <a:r>
              <a:rPr lang="it-IT" b="1" dirty="0" err="1" smtClean="0"/>
              <a:t>fario</a:t>
            </a:r>
            <a:r>
              <a:rPr lang="it-IT" dirty="0" smtClean="0"/>
              <a:t>, </a:t>
            </a:r>
            <a:r>
              <a:rPr lang="it-IT" dirty="0"/>
              <a:t>la</a:t>
            </a:r>
            <a:r>
              <a:rPr lang="it-IT" b="1" dirty="0"/>
              <a:t> trota </a:t>
            </a:r>
            <a:r>
              <a:rPr lang="it-IT" b="1" dirty="0" smtClean="0"/>
              <a:t>marmorata</a:t>
            </a:r>
            <a:r>
              <a:rPr lang="it-IT" dirty="0" smtClean="0"/>
              <a:t>, </a:t>
            </a:r>
            <a:r>
              <a:rPr lang="it-IT" dirty="0"/>
              <a:t>la</a:t>
            </a:r>
            <a:r>
              <a:rPr lang="it-IT" b="1" dirty="0"/>
              <a:t> trota </a:t>
            </a:r>
            <a:r>
              <a:rPr lang="it-IT" b="1" dirty="0" smtClean="0"/>
              <a:t>iridea</a:t>
            </a:r>
            <a:r>
              <a:rPr lang="it-IT" dirty="0" smtClean="0"/>
              <a:t>, </a:t>
            </a:r>
            <a:r>
              <a:rPr lang="it-IT" dirty="0"/>
              <a:t>lo </a:t>
            </a:r>
            <a:r>
              <a:rPr lang="it-IT" b="1" dirty="0" smtClean="0"/>
              <a:t>scazzone</a:t>
            </a:r>
            <a:r>
              <a:rPr lang="it-IT" dirty="0" smtClean="0"/>
              <a:t>, </a:t>
            </a:r>
            <a:r>
              <a:rPr lang="it-IT" dirty="0"/>
              <a:t>il </a:t>
            </a:r>
            <a:r>
              <a:rPr lang="it-IT" b="1" dirty="0" smtClean="0"/>
              <a:t>temolo</a:t>
            </a:r>
            <a:r>
              <a:rPr lang="it-IT" dirty="0" smtClean="0"/>
              <a:t>, l'</a:t>
            </a:r>
            <a:r>
              <a:rPr lang="it-IT" b="1" dirty="0" smtClean="0"/>
              <a:t>anguilla</a:t>
            </a:r>
            <a:r>
              <a:rPr lang="it-IT" dirty="0" smtClean="0"/>
              <a:t>, </a:t>
            </a:r>
            <a:r>
              <a:rPr lang="it-IT" dirty="0"/>
              <a:t>il </a:t>
            </a:r>
            <a:r>
              <a:rPr lang="it-IT" b="1" dirty="0"/>
              <a:t>barbo </a:t>
            </a:r>
            <a:r>
              <a:rPr lang="it-IT" b="1" dirty="0" smtClean="0"/>
              <a:t>comune</a:t>
            </a:r>
            <a:r>
              <a:rPr lang="it-IT" dirty="0" smtClean="0"/>
              <a:t>, </a:t>
            </a:r>
            <a:r>
              <a:rPr lang="it-IT" dirty="0"/>
              <a:t>il </a:t>
            </a:r>
            <a:r>
              <a:rPr lang="it-IT" b="1" dirty="0"/>
              <a:t>barbo</a:t>
            </a:r>
            <a:r>
              <a:rPr lang="it-IT" dirty="0"/>
              <a:t> </a:t>
            </a:r>
            <a:r>
              <a:rPr lang="it-IT" b="1" dirty="0" smtClean="0"/>
              <a:t>canino</a:t>
            </a:r>
            <a:r>
              <a:rPr lang="it-IT" dirty="0" smtClean="0"/>
              <a:t>, </a:t>
            </a:r>
            <a:r>
              <a:rPr lang="it-IT" dirty="0"/>
              <a:t>la </a:t>
            </a:r>
            <a:r>
              <a:rPr lang="it-IT" b="1" dirty="0" smtClean="0"/>
              <a:t>sanguinerola</a:t>
            </a:r>
            <a:r>
              <a:rPr lang="it-IT" dirty="0" smtClean="0"/>
              <a:t>, </a:t>
            </a:r>
            <a:r>
              <a:rPr lang="it-IT" dirty="0"/>
              <a:t>il </a:t>
            </a:r>
            <a:r>
              <a:rPr lang="it-IT" b="1" dirty="0" smtClean="0"/>
              <a:t>cavedano</a:t>
            </a:r>
            <a:r>
              <a:rPr lang="it-IT" dirty="0" smtClean="0"/>
              <a:t>, </a:t>
            </a:r>
            <a:r>
              <a:rPr lang="it-IT" dirty="0"/>
              <a:t>il </a:t>
            </a:r>
            <a:r>
              <a:rPr lang="it-IT" b="1" dirty="0" smtClean="0"/>
              <a:t>ghiozzo</a:t>
            </a:r>
            <a:r>
              <a:rPr lang="it-IT" dirty="0" smtClean="0"/>
              <a:t>, </a:t>
            </a:r>
            <a:r>
              <a:rPr lang="it-IT" dirty="0"/>
              <a:t>il </a:t>
            </a:r>
            <a:r>
              <a:rPr lang="it-IT" b="1" dirty="0" err="1" smtClean="0"/>
              <a:t>panzarolo</a:t>
            </a:r>
            <a:r>
              <a:rPr lang="it-IT" dirty="0" smtClean="0"/>
              <a:t>, </a:t>
            </a:r>
            <a:r>
              <a:rPr lang="it-IT" dirty="0"/>
              <a:t>lo </a:t>
            </a:r>
            <a:r>
              <a:rPr lang="it-IT" b="1" dirty="0" smtClean="0"/>
              <a:t>spinarello</a:t>
            </a:r>
            <a:r>
              <a:rPr lang="it-IT" dirty="0" smtClean="0"/>
              <a:t>, </a:t>
            </a:r>
            <a:r>
              <a:rPr lang="it-IT" dirty="0"/>
              <a:t>la </a:t>
            </a:r>
            <a:r>
              <a:rPr lang="it-IT" b="1" dirty="0" smtClean="0"/>
              <a:t>lasca</a:t>
            </a:r>
            <a:r>
              <a:rPr lang="it-IT" dirty="0" smtClean="0"/>
              <a:t> </a:t>
            </a:r>
            <a:r>
              <a:rPr lang="it-IT" dirty="0"/>
              <a:t>ed il </a:t>
            </a:r>
            <a:r>
              <a:rPr lang="it-IT" b="1" dirty="0"/>
              <a:t>persico reale</a:t>
            </a:r>
            <a:r>
              <a:rPr lang="it-IT" dirty="0" smtClean="0"/>
              <a:t>.</a:t>
            </a:r>
          </a:p>
          <a:p>
            <a:r>
              <a:rPr lang="it-IT" dirty="0"/>
              <a:t> In più si trovano il </a:t>
            </a:r>
            <a:r>
              <a:rPr lang="it-IT" b="1" dirty="0"/>
              <a:t>salmerino alpino</a:t>
            </a:r>
            <a:r>
              <a:rPr lang="it-IT" dirty="0"/>
              <a:t> (nei laghi d’alta quota), il </a:t>
            </a:r>
            <a:r>
              <a:rPr lang="it-IT" b="1" dirty="0"/>
              <a:t>carpione</a:t>
            </a:r>
            <a:r>
              <a:rPr lang="it-IT" dirty="0"/>
              <a:t> (nel Lago di Garda), il </a:t>
            </a:r>
            <a:r>
              <a:rPr lang="it-IT" b="1" dirty="0"/>
              <a:t>coregone lavarello</a:t>
            </a:r>
            <a:r>
              <a:rPr lang="it-IT" dirty="0"/>
              <a:t>, il </a:t>
            </a:r>
            <a:r>
              <a:rPr lang="it-IT" b="1" dirty="0"/>
              <a:t>luccio</a:t>
            </a:r>
            <a:r>
              <a:rPr lang="it-IT" dirty="0"/>
              <a:t> ed altre specie </a:t>
            </a:r>
            <a:r>
              <a:rPr lang="it-IT" dirty="0" smtClean="0"/>
              <a:t>come la </a:t>
            </a:r>
            <a:r>
              <a:rPr lang="it-IT" b="1" dirty="0" smtClean="0"/>
              <a:t>carpa</a:t>
            </a:r>
            <a:r>
              <a:rPr lang="it-IT" dirty="0"/>
              <a:t>, </a:t>
            </a:r>
            <a:r>
              <a:rPr lang="it-IT" dirty="0" smtClean="0"/>
              <a:t>la </a:t>
            </a:r>
            <a:r>
              <a:rPr lang="it-IT" b="1" dirty="0" smtClean="0"/>
              <a:t>tinca</a:t>
            </a:r>
            <a:r>
              <a:rPr lang="it-IT" dirty="0"/>
              <a:t>, </a:t>
            </a:r>
            <a:r>
              <a:rPr lang="it-IT" dirty="0" smtClean="0"/>
              <a:t>l’</a:t>
            </a:r>
            <a:r>
              <a:rPr lang="it-IT" b="1" dirty="0" smtClean="0"/>
              <a:t>alborella</a:t>
            </a:r>
            <a:endParaRPr lang="it-IT" dirty="0"/>
          </a:p>
        </p:txBody>
      </p:sp>
      <p:sp>
        <p:nvSpPr>
          <p:cNvPr id="5" name="Segnaposto immagine 2"/>
          <p:cNvSpPr txBox="1">
            <a:spLocks/>
          </p:cNvSpPr>
          <p:nvPr/>
        </p:nvSpPr>
        <p:spPr>
          <a:xfrm>
            <a:off x="5257329" y="987425"/>
            <a:ext cx="6172200" cy="4873625"/>
          </a:xfrm>
          <a:prstGeom prst="rect">
            <a:avLst/>
          </a:prstGeom>
        </p:spPr>
      </p:sp>
      <p:pic>
        <p:nvPicPr>
          <p:cNvPr id="7" name="Immagine 6"/>
          <p:cNvPicPr>
            <a:picLocks noChangeAspect="1"/>
          </p:cNvPicPr>
          <p:nvPr/>
        </p:nvPicPr>
        <p:blipFill>
          <a:blip r:embed="rId2"/>
          <a:stretch>
            <a:fillRect/>
          </a:stretch>
        </p:blipFill>
        <p:spPr>
          <a:xfrm>
            <a:off x="4526046" y="457200"/>
            <a:ext cx="2301829" cy="1726372"/>
          </a:xfrm>
          <a:prstGeom prst="rect">
            <a:avLst/>
          </a:prstGeom>
        </p:spPr>
      </p:pic>
      <p:pic>
        <p:nvPicPr>
          <p:cNvPr id="14" name="Segnaposto immagine 13"/>
          <p:cNvPicPr>
            <a:picLocks noGrp="1" noChangeAspect="1"/>
          </p:cNvPicPr>
          <p:nvPr>
            <p:ph type="pic" idx="1"/>
          </p:nvPr>
        </p:nvPicPr>
        <p:blipFill>
          <a:blip r:embed="rId3"/>
          <a:srcRect l="2607" r="2607"/>
          <a:stretch>
            <a:fillRect/>
          </a:stretch>
        </p:blipFill>
        <p:spPr>
          <a:xfrm>
            <a:off x="6827875" y="457200"/>
            <a:ext cx="2181497" cy="1722530"/>
          </a:xfrm>
          <a:prstGeom prst="rect">
            <a:avLst/>
          </a:prstGeom>
        </p:spPr>
      </p:pic>
      <p:pic>
        <p:nvPicPr>
          <p:cNvPr id="15" name="Immagine 14"/>
          <p:cNvPicPr>
            <a:picLocks noChangeAspect="1"/>
          </p:cNvPicPr>
          <p:nvPr/>
        </p:nvPicPr>
        <p:blipFill>
          <a:blip r:embed="rId4"/>
          <a:stretch>
            <a:fillRect/>
          </a:stretch>
        </p:blipFill>
        <p:spPr>
          <a:xfrm>
            <a:off x="9009372" y="457199"/>
            <a:ext cx="2591554" cy="1726374"/>
          </a:xfrm>
          <a:prstGeom prst="rect">
            <a:avLst/>
          </a:prstGeom>
        </p:spPr>
      </p:pic>
      <p:pic>
        <p:nvPicPr>
          <p:cNvPr id="17" name="Immagine 16"/>
          <p:cNvPicPr>
            <a:picLocks noChangeAspect="1"/>
          </p:cNvPicPr>
          <p:nvPr/>
        </p:nvPicPr>
        <p:blipFill>
          <a:blip r:embed="rId5"/>
          <a:stretch>
            <a:fillRect/>
          </a:stretch>
        </p:blipFill>
        <p:spPr>
          <a:xfrm>
            <a:off x="4526046" y="2179730"/>
            <a:ext cx="2710855" cy="1209458"/>
          </a:xfrm>
          <a:prstGeom prst="rect">
            <a:avLst/>
          </a:prstGeom>
        </p:spPr>
      </p:pic>
      <p:pic>
        <p:nvPicPr>
          <p:cNvPr id="18" name="Immagine 17"/>
          <p:cNvPicPr>
            <a:picLocks noChangeAspect="1"/>
          </p:cNvPicPr>
          <p:nvPr/>
        </p:nvPicPr>
        <p:blipFill>
          <a:blip r:embed="rId6"/>
          <a:stretch>
            <a:fillRect/>
          </a:stretch>
        </p:blipFill>
        <p:spPr>
          <a:xfrm>
            <a:off x="7223630" y="2179730"/>
            <a:ext cx="2446410" cy="1223205"/>
          </a:xfrm>
          <a:prstGeom prst="rect">
            <a:avLst/>
          </a:prstGeom>
        </p:spPr>
      </p:pic>
      <p:pic>
        <p:nvPicPr>
          <p:cNvPr id="20" name="Immagine 19"/>
          <p:cNvPicPr>
            <a:picLocks noChangeAspect="1"/>
          </p:cNvPicPr>
          <p:nvPr/>
        </p:nvPicPr>
        <p:blipFill>
          <a:blip r:embed="rId7"/>
          <a:stretch>
            <a:fillRect/>
          </a:stretch>
        </p:blipFill>
        <p:spPr>
          <a:xfrm>
            <a:off x="4526046" y="3389188"/>
            <a:ext cx="2326418" cy="1548522"/>
          </a:xfrm>
          <a:prstGeom prst="rect">
            <a:avLst/>
          </a:prstGeom>
        </p:spPr>
      </p:pic>
      <p:pic>
        <p:nvPicPr>
          <p:cNvPr id="22" name="Immagine 21"/>
          <p:cNvPicPr>
            <a:picLocks noChangeAspect="1"/>
          </p:cNvPicPr>
          <p:nvPr/>
        </p:nvPicPr>
        <p:blipFill>
          <a:blip r:embed="rId8"/>
          <a:stretch>
            <a:fillRect/>
          </a:stretch>
        </p:blipFill>
        <p:spPr>
          <a:xfrm>
            <a:off x="9670040" y="2179730"/>
            <a:ext cx="1653482" cy="1240111"/>
          </a:xfrm>
          <a:prstGeom prst="rect">
            <a:avLst/>
          </a:prstGeom>
        </p:spPr>
      </p:pic>
      <p:pic>
        <p:nvPicPr>
          <p:cNvPr id="23" name="Immagine 22"/>
          <p:cNvPicPr>
            <a:picLocks noChangeAspect="1"/>
          </p:cNvPicPr>
          <p:nvPr/>
        </p:nvPicPr>
        <p:blipFill>
          <a:blip r:embed="rId9"/>
          <a:stretch>
            <a:fillRect/>
          </a:stretch>
        </p:blipFill>
        <p:spPr>
          <a:xfrm>
            <a:off x="6839830" y="3386810"/>
            <a:ext cx="2303422" cy="1553065"/>
          </a:xfrm>
          <a:prstGeom prst="rect">
            <a:avLst/>
          </a:prstGeom>
        </p:spPr>
      </p:pic>
      <p:pic>
        <p:nvPicPr>
          <p:cNvPr id="24" name="Immagine 23"/>
          <p:cNvPicPr>
            <a:picLocks noChangeAspect="1"/>
          </p:cNvPicPr>
          <p:nvPr/>
        </p:nvPicPr>
        <p:blipFill>
          <a:blip r:embed="rId10"/>
          <a:stretch>
            <a:fillRect/>
          </a:stretch>
        </p:blipFill>
        <p:spPr>
          <a:xfrm>
            <a:off x="9148254" y="3402829"/>
            <a:ext cx="2046367" cy="1534775"/>
          </a:xfrm>
          <a:prstGeom prst="rect">
            <a:avLst/>
          </a:prstGeom>
        </p:spPr>
      </p:pic>
      <p:pic>
        <p:nvPicPr>
          <p:cNvPr id="25" name="Immagine 24"/>
          <p:cNvPicPr>
            <a:picLocks noChangeAspect="1"/>
          </p:cNvPicPr>
          <p:nvPr/>
        </p:nvPicPr>
        <p:blipFill>
          <a:blip r:embed="rId11"/>
          <a:stretch>
            <a:fillRect/>
          </a:stretch>
        </p:blipFill>
        <p:spPr>
          <a:xfrm>
            <a:off x="4519465" y="4937710"/>
            <a:ext cx="2308410" cy="1533810"/>
          </a:xfrm>
          <a:prstGeom prst="rect">
            <a:avLst/>
          </a:prstGeom>
        </p:spPr>
      </p:pic>
      <p:pic>
        <p:nvPicPr>
          <p:cNvPr id="26" name="Immagine 25"/>
          <p:cNvPicPr>
            <a:picLocks noChangeAspect="1"/>
          </p:cNvPicPr>
          <p:nvPr/>
        </p:nvPicPr>
        <p:blipFill>
          <a:blip r:embed="rId12"/>
          <a:stretch>
            <a:fillRect/>
          </a:stretch>
        </p:blipFill>
        <p:spPr>
          <a:xfrm>
            <a:off x="6806782" y="4937497"/>
            <a:ext cx="2296841" cy="1534236"/>
          </a:xfrm>
          <a:prstGeom prst="rect">
            <a:avLst/>
          </a:prstGeom>
        </p:spPr>
      </p:pic>
      <p:pic>
        <p:nvPicPr>
          <p:cNvPr id="27" name="Immagine 26"/>
          <p:cNvPicPr>
            <a:picLocks noChangeAspect="1"/>
          </p:cNvPicPr>
          <p:nvPr/>
        </p:nvPicPr>
        <p:blipFill>
          <a:blip r:embed="rId13"/>
          <a:stretch>
            <a:fillRect/>
          </a:stretch>
        </p:blipFill>
        <p:spPr>
          <a:xfrm>
            <a:off x="9063843" y="4937710"/>
            <a:ext cx="2045080" cy="1533810"/>
          </a:xfrm>
          <a:prstGeom prst="rect">
            <a:avLst/>
          </a:prstGeom>
        </p:spPr>
      </p:pic>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3250">
        <p15:prstTrans prst="origami"/>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dirty="0" smtClean="0">
                <a:solidFill>
                  <a:srgbClr val="FF0000"/>
                </a:solidFill>
              </a:rPr>
              <a:t>SPECIE ITTICHE PO: </a:t>
            </a:r>
            <a:r>
              <a:rPr lang="it-IT" b="1" dirty="0" smtClean="0">
                <a:solidFill>
                  <a:srgbClr val="FF0000"/>
                </a:solidFill>
              </a:rPr>
              <a:t>SILURO</a:t>
            </a:r>
            <a:r>
              <a:rPr lang="it-IT" dirty="0" smtClean="0">
                <a:solidFill>
                  <a:srgbClr val="FF0000"/>
                </a:solidFill>
              </a:rPr>
              <a:t> e </a:t>
            </a:r>
            <a:r>
              <a:rPr lang="it-IT" b="1" dirty="0" smtClean="0">
                <a:solidFill>
                  <a:srgbClr val="FF0000"/>
                </a:solidFill>
              </a:rPr>
              <a:t>PESCE GATTO</a:t>
            </a:r>
            <a:endParaRPr lang="it-IT" b="1" dirty="0">
              <a:solidFill>
                <a:srgbClr val="FF0000"/>
              </a:solidFill>
            </a:endParaRPr>
          </a:p>
        </p:txBody>
      </p:sp>
      <p:sp>
        <p:nvSpPr>
          <p:cNvPr id="4" name="Segnaposto testo 3"/>
          <p:cNvSpPr>
            <a:spLocks noGrp="1"/>
          </p:cNvSpPr>
          <p:nvPr>
            <p:ph sz="half" idx="1"/>
          </p:nvPr>
        </p:nvSpPr>
        <p:spPr/>
        <p:txBody>
          <a:bodyPr>
            <a:normAutofit fontScale="62500" lnSpcReduction="20000"/>
          </a:bodyPr>
          <a:lstStyle/>
          <a:p>
            <a:r>
              <a:rPr lang="it-IT" b="1" dirty="0"/>
              <a:t>Descrizione:</a:t>
            </a:r>
            <a:endParaRPr lang="it-IT" dirty="0"/>
          </a:p>
          <a:p>
            <a:pPr algn="just"/>
            <a:r>
              <a:rPr lang="it-IT" dirty="0"/>
              <a:t>Specie di grandi dimensioni, in grado di raggiungere nei paesi </a:t>
            </a:r>
            <a:r>
              <a:rPr lang="it-IT" dirty="0" smtClean="0"/>
              <a:t>d’origine </a:t>
            </a:r>
            <a:r>
              <a:rPr lang="it-IT" dirty="0"/>
              <a:t>i 4 m di lunghezza totale ed il peso di oltre 250 Kg .</a:t>
            </a:r>
          </a:p>
          <a:p>
            <a:pPr algn="just"/>
            <a:r>
              <a:rPr lang="it-IT" dirty="0"/>
              <a:t>Il corpo è anguilliforme, privo di squame, con una livrea marmorizzata, tendente al verde oliva sul dorso ed al bianco-giallastro sul ventre.</a:t>
            </a:r>
          </a:p>
          <a:p>
            <a:pPr algn="just"/>
            <a:r>
              <a:rPr lang="it-IT" dirty="0"/>
              <a:t>La testa è grande ed appiattita, con bocca mediana ampia, dotata di tre paia di barbigli di differente lunghezza.</a:t>
            </a:r>
          </a:p>
          <a:p>
            <a:pPr algn="just"/>
            <a:r>
              <a:rPr lang="it-IT" dirty="0"/>
              <a:t>Numerosissimi i denti (raspanti), di piccole dimensioni, distribuiti sia sul palato che sulle robuste mascelle.</a:t>
            </a:r>
          </a:p>
          <a:p>
            <a:pPr algn="just"/>
            <a:r>
              <a:rPr lang="it-IT" dirty="0"/>
              <a:t>Caratteristiche sono le pinne, in particolare sono molto piccole le pettorali, la dorsale e la caudale, quest’ultima con bordo arrotondato, mentre l’anale è assai lunga sviluppata.</a:t>
            </a:r>
          </a:p>
          <a:p>
            <a:endParaRPr lang="it-IT" dirty="0"/>
          </a:p>
        </p:txBody>
      </p:sp>
      <p:sp>
        <p:nvSpPr>
          <p:cNvPr id="5" name="Segnaposto contenuto 4"/>
          <p:cNvSpPr>
            <a:spLocks noGrp="1"/>
          </p:cNvSpPr>
          <p:nvPr>
            <p:ph sz="half" idx="2"/>
          </p:nvPr>
        </p:nvSpPr>
        <p:spPr/>
        <p:txBody>
          <a:bodyPr>
            <a:normAutofit fontScale="62500" lnSpcReduction="20000"/>
          </a:bodyPr>
          <a:lstStyle/>
          <a:p>
            <a:r>
              <a:rPr lang="it-IT" b="1" dirty="0"/>
              <a:t>Descrizione:</a:t>
            </a:r>
            <a:endParaRPr lang="it-IT" dirty="0"/>
          </a:p>
          <a:p>
            <a:r>
              <a:rPr lang="it-IT" dirty="0"/>
              <a:t>Corpo nudo, privo di squame, tozzo e con profilo del dorso arcuato. </a:t>
            </a:r>
            <a:endParaRPr lang="it-IT" dirty="0" smtClean="0"/>
          </a:p>
          <a:p>
            <a:r>
              <a:rPr lang="it-IT" dirty="0" smtClean="0"/>
              <a:t>La </a:t>
            </a:r>
            <a:r>
              <a:rPr lang="it-IT" dirty="0"/>
              <a:t>testa è grande ed appiattita, con bocca mediana ampia provvista di 4 paia di barbigli</a:t>
            </a:r>
            <a:r>
              <a:rPr lang="it-IT" dirty="0" smtClean="0"/>
              <a:t>.</a:t>
            </a:r>
          </a:p>
          <a:p>
            <a:r>
              <a:rPr lang="it-IT" dirty="0" smtClean="0"/>
              <a:t> </a:t>
            </a:r>
            <a:r>
              <a:rPr lang="it-IT" dirty="0"/>
              <a:t>La livrea è verde oliva sui fianchi, più scura sul dorso e di un bel giallo oro sul ventre. </a:t>
            </a:r>
            <a:endParaRPr lang="it-IT" dirty="0" smtClean="0"/>
          </a:p>
          <a:p>
            <a:r>
              <a:rPr lang="it-IT" dirty="0" smtClean="0"/>
              <a:t>Le </a:t>
            </a:r>
            <a:r>
              <a:rPr lang="it-IT" dirty="0"/>
              <a:t>pinne sono scure con tonalità rossastre. La dorsale e quelle pettorali sono caratterizzate per avere il primo raggio (spinoso) acuminato</a:t>
            </a:r>
            <a:r>
              <a:rPr lang="it-IT" dirty="0" smtClean="0"/>
              <a:t>.</a:t>
            </a:r>
          </a:p>
          <a:p>
            <a:r>
              <a:rPr lang="it-IT" dirty="0" smtClean="0"/>
              <a:t> </a:t>
            </a:r>
            <a:r>
              <a:rPr lang="it-IT" dirty="0"/>
              <a:t>Presente anche una pinna adiposa, come nei salmonidi.  La pinna caudale ha il margine posteriore poco inciso. </a:t>
            </a:r>
            <a:endParaRPr lang="it-IT" dirty="0" smtClean="0"/>
          </a:p>
          <a:p>
            <a:r>
              <a:rPr lang="it-IT" dirty="0" smtClean="0"/>
              <a:t>Le </a:t>
            </a:r>
            <a:r>
              <a:rPr lang="it-IT" dirty="0"/>
              <a:t>taglie massime sono di circa 40 cm di lunghezza totale e di 1,5 kg di peso corporeo, per altro difficilmente raggiungibili nelle nostre acque interne.</a:t>
            </a:r>
          </a:p>
          <a:p>
            <a:endParaRPr lang="it-IT" dirty="0"/>
          </a:p>
        </p:txBody>
      </p:sp>
    </p:spTree>
    <p:extLst>
      <p:ext uri="{BB962C8B-B14F-4D97-AF65-F5344CB8AC3E}">
        <p14:creationId xmlns:p14="http://schemas.microsoft.com/office/powerpoint/2010/main" val="613170307"/>
      </p:ext>
    </p:extLst>
  </p:cSld>
  <p:clrMapOvr>
    <a:masterClrMapping/>
  </p:clrMapOvr>
  <p:transition spd="slow">
    <p:wheel spokes="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p:cNvPicPr>
            <a:picLocks noGrp="1" noChangeAspect="1"/>
          </p:cNvPicPr>
          <p:nvPr>
            <p:ph sz="half" idx="4294967295"/>
          </p:nvPr>
        </p:nvPicPr>
        <p:blipFill>
          <a:blip r:embed="rId2"/>
          <a:stretch>
            <a:fillRect/>
          </a:stretch>
        </p:blipFill>
        <p:spPr>
          <a:xfrm>
            <a:off x="179161" y="928855"/>
            <a:ext cx="5645781" cy="4235108"/>
          </a:xfrm>
          <a:prstGeom prst="rect">
            <a:avLst/>
          </a:prstGeom>
        </p:spPr>
      </p:pic>
      <p:pic>
        <p:nvPicPr>
          <p:cNvPr id="6" name="Segnaposto contenuto 5"/>
          <p:cNvPicPr>
            <a:picLocks noGrp="1" noChangeAspect="1"/>
          </p:cNvPicPr>
          <p:nvPr>
            <p:ph sz="half" idx="4294967295"/>
          </p:nvPr>
        </p:nvPicPr>
        <p:blipFill>
          <a:blip r:embed="rId3"/>
          <a:stretch>
            <a:fillRect/>
          </a:stretch>
        </p:blipFill>
        <p:spPr>
          <a:xfrm>
            <a:off x="5979886" y="1330322"/>
            <a:ext cx="6096000" cy="3432175"/>
          </a:xfrm>
          <a:prstGeom prst="rect">
            <a:avLst/>
          </a:prstGeom>
        </p:spPr>
      </p:pic>
      <p:sp>
        <p:nvSpPr>
          <p:cNvPr id="7" name="CasellaDiTesto 6"/>
          <p:cNvSpPr txBox="1"/>
          <p:nvPr/>
        </p:nvSpPr>
        <p:spPr>
          <a:xfrm>
            <a:off x="1727200" y="5341257"/>
            <a:ext cx="2380343" cy="369332"/>
          </a:xfrm>
          <a:prstGeom prst="rect">
            <a:avLst/>
          </a:prstGeom>
          <a:noFill/>
        </p:spPr>
        <p:txBody>
          <a:bodyPr wrap="square" rtlCol="0">
            <a:spAutoFit/>
          </a:bodyPr>
          <a:lstStyle/>
          <a:p>
            <a:pPr algn="ctr"/>
            <a:r>
              <a:rPr lang="it-IT" dirty="0" smtClean="0"/>
              <a:t>SILURO</a:t>
            </a:r>
            <a:endParaRPr lang="it-IT" dirty="0"/>
          </a:p>
        </p:txBody>
      </p:sp>
      <p:sp>
        <p:nvSpPr>
          <p:cNvPr id="8" name="CasellaDiTesto 7"/>
          <p:cNvSpPr txBox="1"/>
          <p:nvPr/>
        </p:nvSpPr>
        <p:spPr>
          <a:xfrm>
            <a:off x="7576457" y="4905829"/>
            <a:ext cx="2583543" cy="369332"/>
          </a:xfrm>
          <a:prstGeom prst="rect">
            <a:avLst/>
          </a:prstGeom>
          <a:noFill/>
        </p:spPr>
        <p:txBody>
          <a:bodyPr wrap="square" rtlCol="0">
            <a:spAutoFit/>
          </a:bodyPr>
          <a:lstStyle/>
          <a:p>
            <a:pPr algn="ctr"/>
            <a:r>
              <a:rPr lang="it-IT" dirty="0" smtClean="0"/>
              <a:t>PESCE GATTO</a:t>
            </a:r>
            <a:endParaRPr lang="it-IT" dirty="0"/>
          </a:p>
        </p:txBody>
      </p:sp>
    </p:spTree>
    <p:extLst>
      <p:ext uri="{BB962C8B-B14F-4D97-AF65-F5344CB8AC3E}">
        <p14:creationId xmlns:p14="http://schemas.microsoft.com/office/powerpoint/2010/main" val="7206030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631</TotalTime>
  <Words>662</Words>
  <Application>Microsoft Office PowerPoint</Application>
  <PresentationFormat>Personalizzato</PresentationFormat>
  <Paragraphs>101</Paragraphs>
  <Slides>10</Slides>
  <Notes>0</Notes>
  <HiddenSlides>0</HiddenSlides>
  <MMClips>0</MMClips>
  <ScaleCrop>false</ScaleCrop>
  <HeadingPairs>
    <vt:vector size="4" baseType="variant">
      <vt:variant>
        <vt:lpstr>Tema</vt:lpstr>
      </vt:variant>
      <vt:variant>
        <vt:i4>1</vt:i4>
      </vt:variant>
      <vt:variant>
        <vt:lpstr>Titoli diapositive</vt:lpstr>
      </vt:variant>
      <vt:variant>
        <vt:i4>10</vt:i4>
      </vt:variant>
    </vt:vector>
  </HeadingPairs>
  <TitlesOfParts>
    <vt:vector size="11" baseType="lpstr">
      <vt:lpstr>Tema di Office</vt:lpstr>
      <vt:lpstr>I FIUMI DEL VENETO                              ZANON, AMADIO E CONZATO</vt:lpstr>
      <vt:lpstr>QUALI SONO I FIUMI DEL VENETO?</vt:lpstr>
      <vt:lpstr>CONTINUAZIONE…</vt:lpstr>
      <vt:lpstr>IL FIUME PIU’ CORTO DEL MONDO</vt:lpstr>
      <vt:lpstr>CARATTERISTICHE DEI FIUMI DEL VENETO</vt:lpstr>
      <vt:lpstr>A VALLE</vt:lpstr>
      <vt:lpstr> FAUNA DEI FIUMI VENETI</vt:lpstr>
      <vt:lpstr>SPECIE ITTICHE PO: SILURO e PESCE GATTO</vt:lpstr>
      <vt:lpstr>Presentazione standard di PowerPoint</vt:lpstr>
      <vt:lpstr>CARTA IDROGRAFICA DEL VENETO</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 FIUMI DEL VENETO</dc:title>
  <dc:creator>Utente Windows</dc:creator>
  <cp:lastModifiedBy>Utente</cp:lastModifiedBy>
  <cp:revision>80</cp:revision>
  <dcterms:created xsi:type="dcterms:W3CDTF">2018-11-14T14:21:32Z</dcterms:created>
  <dcterms:modified xsi:type="dcterms:W3CDTF">2018-11-21T18:22:13Z</dcterms:modified>
</cp:coreProperties>
</file>