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1894-844D-469E-BCEF-B6F17ACD092F}" type="datetimeFigureOut">
              <a:rPr lang="it-IT" smtClean="0"/>
              <a:t>19/11/2018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E0AF-AE0F-4875-A740-C6E0777D1A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0947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1894-844D-469E-BCEF-B6F17ACD092F}" type="datetimeFigureOut">
              <a:rPr lang="it-IT" smtClean="0"/>
              <a:t>19/11/2018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E0AF-AE0F-4875-A740-C6E0777D1A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7688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1894-844D-469E-BCEF-B6F17ACD092F}" type="datetimeFigureOut">
              <a:rPr lang="it-IT" smtClean="0"/>
              <a:t>19/11/2018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E0AF-AE0F-4875-A740-C6E0777D1A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935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1894-844D-469E-BCEF-B6F17ACD092F}" type="datetimeFigureOut">
              <a:rPr lang="it-IT" smtClean="0"/>
              <a:t>19/11/2018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E0AF-AE0F-4875-A740-C6E0777D1A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265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1894-844D-469E-BCEF-B6F17ACD092F}" type="datetimeFigureOut">
              <a:rPr lang="it-IT" smtClean="0"/>
              <a:t>19/11/2018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E0AF-AE0F-4875-A740-C6E0777D1A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976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1894-844D-469E-BCEF-B6F17ACD092F}" type="datetimeFigureOut">
              <a:rPr lang="it-IT" smtClean="0"/>
              <a:t>19/11/2018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E0AF-AE0F-4875-A740-C6E0777D1A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348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1894-844D-469E-BCEF-B6F17ACD092F}" type="datetimeFigureOut">
              <a:rPr lang="it-IT" smtClean="0"/>
              <a:t>19/11/2018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E0AF-AE0F-4875-A740-C6E0777D1A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8789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1894-844D-469E-BCEF-B6F17ACD092F}" type="datetimeFigureOut">
              <a:rPr lang="it-IT" smtClean="0"/>
              <a:t>19/11/2018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E0AF-AE0F-4875-A740-C6E0777D1A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1927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1894-844D-469E-BCEF-B6F17ACD092F}" type="datetimeFigureOut">
              <a:rPr lang="it-IT" smtClean="0"/>
              <a:t>19/11/2018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E0AF-AE0F-4875-A740-C6E0777D1A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528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1894-844D-469E-BCEF-B6F17ACD092F}" type="datetimeFigureOut">
              <a:rPr lang="it-IT" smtClean="0"/>
              <a:t>19/11/2018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E0AF-AE0F-4875-A740-C6E0777D1A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082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1894-844D-469E-BCEF-B6F17ACD092F}" type="datetimeFigureOut">
              <a:rPr lang="it-IT" smtClean="0"/>
              <a:t>19/11/2018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E0AF-AE0F-4875-A740-C6E0777D1A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9987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C1894-844D-469E-BCEF-B6F17ACD092F}" type="datetimeFigureOut">
              <a:rPr lang="it-IT" smtClean="0"/>
              <a:t>19/11/2018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9E0AF-AE0F-4875-A740-C6E0777D1A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32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t-IT" sz="9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I FIUMI</a:t>
            </a:r>
            <a:endParaRPr lang="it-IT" sz="9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  <a:latin typeface="Broadway" panose="04040905080B02020502" pitchFamily="82" charset="0"/>
              </a:rPr>
              <a:t>Di Letizia, </a:t>
            </a:r>
            <a:r>
              <a:rPr lang="it-IT" dirty="0" err="1" smtClean="0">
                <a:solidFill>
                  <a:schemeClr val="tx2"/>
                </a:solidFill>
                <a:latin typeface="Broadway" panose="04040905080B02020502" pitchFamily="82" charset="0"/>
              </a:rPr>
              <a:t>Viktoria</a:t>
            </a:r>
            <a:r>
              <a:rPr lang="it-IT" dirty="0" smtClean="0">
                <a:solidFill>
                  <a:schemeClr val="tx2"/>
                </a:solidFill>
                <a:latin typeface="Broadway" panose="04040905080B02020502" pitchFamily="82" charset="0"/>
              </a:rPr>
              <a:t> e Giovanna</a:t>
            </a:r>
            <a:endParaRPr lang="it-IT" dirty="0">
              <a:solidFill>
                <a:schemeClr val="tx2"/>
              </a:solidFill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306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600" dirty="0" smtClean="0">
                <a:solidFill>
                  <a:schemeClr val="tx2"/>
                </a:solidFill>
                <a:latin typeface="Broadway" panose="04040905080B02020502" pitchFamily="82" charset="0"/>
                <a:cs typeface="Arabic Typesetting" panose="03020402040406030203" pitchFamily="66" charset="-78"/>
              </a:rPr>
              <a:t>COS’È IL FIUME</a:t>
            </a:r>
            <a:endParaRPr lang="it-IT" sz="6600" dirty="0">
              <a:solidFill>
                <a:schemeClr val="tx2"/>
              </a:solidFill>
              <a:latin typeface="Broadway" panose="04040905080B02020502" pitchFamily="82" charset="0"/>
              <a:cs typeface="Arabic Typesetting" panose="03020402040406030203" pitchFamily="66" charset="-7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00807"/>
            <a:ext cx="4038600" cy="43924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b="1" i="1" u="sng" dirty="0" smtClean="0">
                <a:solidFill>
                  <a:schemeClr val="tx2"/>
                </a:solidFill>
              </a:rPr>
              <a:t>Il fiume </a:t>
            </a:r>
            <a:r>
              <a:rPr lang="it-IT" dirty="0" smtClean="0"/>
              <a:t>è un corso d'acqua perenne che scorre sulla superficie terrestre, può essere alimentato dalle precipitazioni piovose, dallo scioglimento di nevi o ghiacciai o dalle falde idriche sotterranee. Termina il suo corso in un mare, in un oceano, in un lago oppure in un altro fiume.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it-IT" dirty="0"/>
          </a:p>
        </p:txBody>
      </p:sp>
      <p:pic>
        <p:nvPicPr>
          <p:cNvPr id="1026" name="Picture 2" descr="C:\Users\3E\Desktop\bass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3960440" cy="44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808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dirty="0" smtClean="0">
                <a:solidFill>
                  <a:schemeClr val="tx2"/>
                </a:solidFill>
                <a:latin typeface="Broadway" panose="04040905080B02020502" pitchFamily="82" charset="0"/>
                <a:cs typeface="Arabic Typesetting" panose="03020402040406030203" pitchFamily="66" charset="-78"/>
              </a:rPr>
              <a:t>DOVE NASCE UN FIUME</a:t>
            </a:r>
            <a:endParaRPr lang="it-IT" dirty="0">
              <a:solidFill>
                <a:schemeClr val="tx2"/>
              </a:solidFill>
              <a:latin typeface="Broadway" panose="04040905080B02020502" pitchFamily="82" charset="0"/>
              <a:cs typeface="Arabic Typesetting" panose="03020402040406030203" pitchFamily="66" charset="-7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3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 smtClean="0"/>
              <a:t>Un </a:t>
            </a:r>
            <a:r>
              <a:rPr lang="it-IT" sz="2400" b="1" i="1" u="sng" dirty="0" smtClean="0">
                <a:solidFill>
                  <a:schemeClr val="tx2"/>
                </a:solidFill>
              </a:rPr>
              <a:t>fiume</a:t>
            </a:r>
            <a:r>
              <a:rPr lang="it-IT" sz="2400" dirty="0" smtClean="0"/>
              <a:t> generalmente nasce da una sorgente, scorre lungo un alveo e termina con una (o più di una foce) foce. Al fiume si possono unire, lungo il suo percorso, altri corsi d'acqua, gli affluenti. L'insieme del fiume e di tutti i suoi affluenti forma il reticolo idrografico. </a:t>
            </a:r>
            <a:endParaRPr lang="it-IT" sz="240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2050" name="Picture 2" descr="C:\Users\3E\Desktop\P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3" y="1556823"/>
            <a:ext cx="3993331" cy="331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501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dirty="0" smtClean="0">
                <a:solidFill>
                  <a:schemeClr val="tx2"/>
                </a:solidFill>
                <a:latin typeface="Broadway" panose="04040905080B02020502" pitchFamily="82" charset="0"/>
                <a:cs typeface="Arabic Typesetting" panose="03020402040406030203" pitchFamily="66" charset="-78"/>
              </a:rPr>
              <a:t>COM’È FATTO UN FIUME</a:t>
            </a:r>
            <a:endParaRPr lang="it-IT" dirty="0">
              <a:solidFill>
                <a:schemeClr val="tx2"/>
              </a:solidFill>
              <a:latin typeface="Broadway" panose="04040905080B02020502" pitchFamily="82" charset="0"/>
              <a:cs typeface="Arabic Typesetting" panose="03020402040406030203" pitchFamily="66" charset="-7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 smtClean="0"/>
              <a:t>In un fiume è possibile individuare: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000" dirty="0" smtClean="0"/>
              <a:t>l'</a:t>
            </a:r>
            <a:r>
              <a:rPr lang="it-IT" sz="2000" b="1" i="1" u="sng" dirty="0" smtClean="0">
                <a:solidFill>
                  <a:schemeClr val="tx2"/>
                </a:solidFill>
              </a:rPr>
              <a:t>alveo</a:t>
            </a:r>
            <a:r>
              <a:rPr lang="it-IT" sz="2000" dirty="0" smtClean="0"/>
              <a:t>, o letto del fiume, è la parte della sezione trasversale occupata dal flusso dell'acqua;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000" dirty="0" smtClean="0"/>
              <a:t>gli </a:t>
            </a:r>
            <a:r>
              <a:rPr lang="it-IT" sz="2000" b="1" i="1" u="sng" dirty="0" smtClean="0">
                <a:solidFill>
                  <a:schemeClr val="tx2"/>
                </a:solidFill>
              </a:rPr>
              <a:t>argini</a:t>
            </a:r>
            <a:r>
              <a:rPr lang="it-IT" sz="2000" dirty="0" smtClean="0"/>
              <a:t> sono due rilievi del terreno paralleli all'alveo, che lo delimitano; possono essere naturali o artificiali, costruiti per contenere il flusso al loro interno ed evitare che inondi le zone circostanti;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000" dirty="0" smtClean="0"/>
              <a:t>la </a:t>
            </a:r>
            <a:r>
              <a:rPr lang="it-IT" sz="2000" b="1" i="1" u="sng" dirty="0" smtClean="0">
                <a:solidFill>
                  <a:schemeClr val="tx2"/>
                </a:solidFill>
              </a:rPr>
              <a:t>valle o la pianura alluvionale</a:t>
            </a:r>
            <a:r>
              <a:rPr lang="it-IT" sz="2000" dirty="0" smtClean="0"/>
              <a:t>, è il territorio nel quale il fiume scorre;</a:t>
            </a:r>
            <a:endParaRPr lang="it-IT" sz="200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3074" name="Picture 2" descr="C:\Users\3E\Desktop\reno-un-fiume-nel-cuore-delleuropa-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84784"/>
            <a:ext cx="453650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091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8000" b="1" i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LE DIVERSE FOCI </a:t>
            </a:r>
            <a:endParaRPr lang="it-IT" sz="8000" b="1" i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2" name="Sottotitolo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A DELTA ED A ESTUARIO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9109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6600" dirty="0" smtClean="0">
                <a:solidFill>
                  <a:schemeClr val="tx2"/>
                </a:solidFill>
                <a:latin typeface="Broadway" panose="04040905080B02020502" pitchFamily="82" charset="0"/>
                <a:cs typeface="Arabic Typesetting" panose="03020402040406030203" pitchFamily="66" charset="-78"/>
              </a:rPr>
              <a:t>FOCE AD ESTUARIO</a:t>
            </a:r>
            <a:endParaRPr lang="it-IT" sz="6600" dirty="0">
              <a:solidFill>
                <a:schemeClr val="tx2"/>
              </a:solidFill>
              <a:latin typeface="Broadway" panose="04040905080B02020502" pitchFamily="82" charset="0"/>
              <a:cs typeface="Arabic Typesetting" panose="03020402040406030203" pitchFamily="66" charset="-7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La </a:t>
            </a:r>
            <a:r>
              <a:rPr lang="it-IT" sz="2400" b="1" i="1" u="sng" dirty="0" smtClean="0">
                <a:solidFill>
                  <a:schemeClr val="tx2"/>
                </a:solidFill>
              </a:rPr>
              <a:t>foce ad estuario </a:t>
            </a:r>
            <a:r>
              <a:rPr lang="it-IT" sz="2400" dirty="0" smtClean="0"/>
              <a:t>è quella in cui le sponde del </a:t>
            </a:r>
            <a:r>
              <a:rPr lang="it-IT" sz="2400" i="1" u="sng" dirty="0" smtClean="0">
                <a:solidFill>
                  <a:schemeClr val="tx2"/>
                </a:solidFill>
              </a:rPr>
              <a:t>fiume si allargano ad imbuto</a:t>
            </a:r>
            <a:r>
              <a:rPr lang="it-IT" sz="2400" dirty="0" smtClean="0"/>
              <a:t> </a:t>
            </a:r>
            <a:r>
              <a:rPr lang="it-IT" sz="2400" dirty="0" smtClean="0"/>
              <a:t>e </a:t>
            </a:r>
            <a:r>
              <a:rPr lang="it-IT" sz="2400" dirty="0" smtClean="0"/>
              <a:t>si forma quando la forza del mare </a:t>
            </a:r>
            <a:r>
              <a:rPr lang="it-IT" sz="2400" dirty="0" smtClean="0"/>
              <a:t>è </a:t>
            </a:r>
            <a:r>
              <a:rPr lang="it-IT" sz="2400" dirty="0" smtClean="0"/>
              <a:t>così violenta che spazza subito via i sedimenti del fiume. Il mare col tempo allarga sempre di più la foce e abbassa il letto del </a:t>
            </a:r>
            <a:r>
              <a:rPr lang="it-IT" sz="2400" dirty="0" smtClean="0"/>
              <a:t>fiume.</a:t>
            </a:r>
            <a:endParaRPr lang="it-IT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02811"/>
            <a:ext cx="4038600" cy="272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915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600" dirty="0" smtClean="0">
                <a:solidFill>
                  <a:schemeClr val="tx2"/>
                </a:solidFill>
                <a:latin typeface="Broadway" panose="04040905080B02020502" pitchFamily="82" charset="0"/>
                <a:cs typeface="Arabic Typesetting" panose="03020402040406030203" pitchFamily="66" charset="-78"/>
              </a:rPr>
              <a:t>FOCE A DELTA</a:t>
            </a:r>
            <a:endParaRPr lang="it-IT" sz="6600" dirty="0">
              <a:solidFill>
                <a:schemeClr val="tx2"/>
              </a:solidFill>
              <a:latin typeface="Broadway" panose="04040905080B02020502" pitchFamily="82" charset="0"/>
              <a:cs typeface="Arabic Typesetting" panose="03020402040406030203" pitchFamily="66" charset="-7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La </a:t>
            </a:r>
            <a:r>
              <a:rPr lang="it-IT" sz="2400" b="1" i="1" u="sng" dirty="0" smtClean="0">
                <a:solidFill>
                  <a:schemeClr val="tx2"/>
                </a:solidFill>
              </a:rPr>
              <a:t>foce a delta </a:t>
            </a:r>
            <a:r>
              <a:rPr lang="it-IT" sz="2400" dirty="0" smtClean="0"/>
              <a:t>è la foce nella quale le acque del fiume</a:t>
            </a:r>
            <a:r>
              <a:rPr lang="it-IT" sz="2400" i="1" u="sng" dirty="0" smtClean="0">
                <a:solidFill>
                  <a:schemeClr val="tx2"/>
                </a:solidFill>
              </a:rPr>
              <a:t> si dividono in due o più rami</a:t>
            </a:r>
            <a:r>
              <a:rPr lang="it-IT" sz="2400" dirty="0" smtClean="0"/>
              <a:t>. Essa si forma quando l'azione erosiva del mare è così debole che non riesce a portar via i sedimenti trasportati dal fiume, le sabbie si depositano e ostacolano il percorso verso il mare del fiume, che quindi si divide in più rami.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176" y="2134815"/>
            <a:ext cx="3956647" cy="345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422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 smtClean="0">
                <a:solidFill>
                  <a:schemeClr val="tx2"/>
                </a:solidFill>
                <a:latin typeface="Broadway" panose="04040905080B02020502" pitchFamily="82" charset="0"/>
                <a:cs typeface="Arabic Typesetting" panose="03020402040406030203" pitchFamily="66" charset="-78"/>
              </a:rPr>
              <a:t>CARATTERISTICHE IDROLOGICHE DI UN FIUME</a:t>
            </a:r>
            <a:endParaRPr lang="it-IT" sz="3600" dirty="0">
              <a:solidFill>
                <a:schemeClr val="tx2"/>
              </a:solidFill>
              <a:latin typeface="Broadway" panose="04040905080B02020502" pitchFamily="82" charset="0"/>
              <a:cs typeface="Arabic Typesetting" panose="03020402040406030203" pitchFamily="66" charset="-7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/>
              <a:t>Le caratteristiche idrologiche che possono descrivere un fiume sono: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la</a:t>
            </a:r>
            <a:r>
              <a:rPr lang="it-IT" b="1" i="1" u="sng" dirty="0">
                <a:solidFill>
                  <a:schemeClr val="tx2"/>
                </a:solidFill>
              </a:rPr>
              <a:t> portata</a:t>
            </a:r>
            <a:r>
              <a:rPr lang="it-IT" dirty="0"/>
              <a:t>, ovvero il volume d'acqua che passa in una sezione del fiume in un'unità di tempo</a:t>
            </a:r>
          </a:p>
          <a:p>
            <a:r>
              <a:rPr lang="it-IT" dirty="0"/>
              <a:t>il </a:t>
            </a:r>
            <a:r>
              <a:rPr lang="it-IT" b="1" i="1" u="sng" dirty="0">
                <a:solidFill>
                  <a:schemeClr val="tx2"/>
                </a:solidFill>
              </a:rPr>
              <a:t>regime</a:t>
            </a:r>
            <a:r>
              <a:rPr lang="it-IT" dirty="0"/>
              <a:t> ovvero l'insieme delle variazioni della portata durante un periodo annuale</a:t>
            </a:r>
          </a:p>
          <a:p>
            <a:r>
              <a:rPr lang="it-IT" dirty="0"/>
              <a:t>il </a:t>
            </a:r>
            <a:r>
              <a:rPr lang="it-IT" b="1" i="1" u="sng" dirty="0">
                <a:solidFill>
                  <a:schemeClr val="tx2"/>
                </a:solidFill>
              </a:rPr>
              <a:t>coefficiente di deflusso</a:t>
            </a:r>
            <a:r>
              <a:rPr lang="it-IT" dirty="0"/>
              <a:t>, che è il rapporto fra il deflusso, ossia il volume di acqua che esce attraverso una sezione nell'unità di tempo, e l'afflusso meteorico, ossia le precipitazioni</a:t>
            </a:r>
          </a:p>
          <a:p>
            <a:r>
              <a:rPr lang="it-IT" dirty="0"/>
              <a:t>la </a:t>
            </a:r>
            <a:r>
              <a:rPr lang="it-IT" b="1" i="1" u="sng" dirty="0">
                <a:solidFill>
                  <a:schemeClr val="tx2"/>
                </a:solidFill>
              </a:rPr>
              <a:t>velocità della </a:t>
            </a:r>
            <a:r>
              <a:rPr lang="it-IT" b="1" i="1" u="sng" dirty="0" smtClean="0">
                <a:solidFill>
                  <a:schemeClr val="tx2"/>
                </a:solidFill>
              </a:rPr>
              <a:t>corrente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92896"/>
            <a:ext cx="4038600" cy="219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178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dirty="0" smtClean="0">
                <a:solidFill>
                  <a:schemeClr val="tx2"/>
                </a:solidFill>
                <a:latin typeface="Broadway" panose="04040905080B02020502" pitchFamily="82" charset="0"/>
                <a:cs typeface="Arabic Typesetting" panose="03020402040406030203" pitchFamily="66" charset="-78"/>
              </a:rPr>
              <a:t>PORTATA DI UN FIUME</a:t>
            </a:r>
            <a:endParaRPr lang="it-IT" sz="4800" dirty="0">
              <a:solidFill>
                <a:schemeClr val="tx2"/>
              </a:solidFill>
              <a:latin typeface="Broadway" panose="04040905080B02020502" pitchFamily="82" charset="0"/>
              <a:cs typeface="Arabic Typesetting" panose="03020402040406030203" pitchFamily="66" charset="-7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dirty="0"/>
              <a:t>Difficilmente la portata di un fiume è costante nel corso dell'anno, nella maggior parte dei casi si possono distinguere tre situazioni:</a:t>
            </a:r>
          </a:p>
          <a:p>
            <a:endParaRPr lang="it-IT" dirty="0"/>
          </a:p>
          <a:p>
            <a:r>
              <a:rPr lang="it-IT" b="1" i="1" u="sng" dirty="0">
                <a:solidFill>
                  <a:schemeClr val="tx2"/>
                </a:solidFill>
              </a:rPr>
              <a:t>magra</a:t>
            </a:r>
            <a:r>
              <a:rPr lang="it-IT" dirty="0"/>
              <a:t>, nei periodi più secchi, quando nel fiume scorre poca </a:t>
            </a:r>
            <a:r>
              <a:rPr lang="it-IT" dirty="0" smtClean="0"/>
              <a:t>acqua;</a:t>
            </a:r>
            <a:endParaRPr lang="it-IT" dirty="0"/>
          </a:p>
          <a:p>
            <a:r>
              <a:rPr lang="it-IT" b="1" i="1" u="sng" dirty="0">
                <a:solidFill>
                  <a:schemeClr val="tx2"/>
                </a:solidFill>
              </a:rPr>
              <a:t>morbida</a:t>
            </a:r>
            <a:r>
              <a:rPr lang="it-IT" dirty="0"/>
              <a:t>, nei periodi umidi, in cui nel fiume scorre abbondante </a:t>
            </a:r>
            <a:r>
              <a:rPr lang="it-IT" dirty="0" smtClean="0"/>
              <a:t>acqua;</a:t>
            </a:r>
            <a:endParaRPr lang="it-IT" dirty="0"/>
          </a:p>
          <a:p>
            <a:r>
              <a:rPr lang="it-IT" b="1" i="1" u="sng" dirty="0">
                <a:solidFill>
                  <a:schemeClr val="tx2"/>
                </a:solidFill>
              </a:rPr>
              <a:t>piena</a:t>
            </a:r>
            <a:r>
              <a:rPr lang="it-IT" dirty="0"/>
              <a:t>, quando scorre una quantità eccezionale di acqua tale da inondare aree che normalmente sono </a:t>
            </a:r>
            <a:r>
              <a:rPr lang="it-IT" dirty="0" smtClean="0"/>
              <a:t>asciutte;</a:t>
            </a:r>
          </a:p>
          <a:p>
            <a:endParaRPr lang="it-IT" sz="3200" dirty="0"/>
          </a:p>
          <a:p>
            <a:pPr marL="0" indent="0">
              <a:buNone/>
            </a:pPr>
            <a:r>
              <a:rPr lang="it-IT" sz="3200" b="1" dirty="0" smtClean="0">
                <a:solidFill>
                  <a:schemeClr val="accent5">
                    <a:lumMod val="75000"/>
                  </a:schemeClr>
                </a:solidFill>
              </a:rPr>
              <a:t>Il fiume, a differenza del torrente non è mai in secca.</a:t>
            </a:r>
            <a:endParaRPr lang="it-IT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16832"/>
            <a:ext cx="4038600" cy="286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319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509</Words>
  <Application>Microsoft Office PowerPoint</Application>
  <PresentationFormat>Presentazione su schermo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I FIUMI</vt:lpstr>
      <vt:lpstr>COS’È IL FIUME</vt:lpstr>
      <vt:lpstr>DOVE NASCE UN FIUME</vt:lpstr>
      <vt:lpstr>COM’È FATTO UN FIUME</vt:lpstr>
      <vt:lpstr>LE DIVERSE FOCI </vt:lpstr>
      <vt:lpstr>FOCE AD ESTUARIO</vt:lpstr>
      <vt:lpstr>FOCE A DELTA</vt:lpstr>
      <vt:lpstr>CARATTERISTICHE IDROLOGICHE DI UN FIUME</vt:lpstr>
      <vt:lpstr>PORTATA DI UN FIUME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FIUMI</dc:title>
  <dc:creator>3E</dc:creator>
  <cp:lastModifiedBy>3E</cp:lastModifiedBy>
  <cp:revision>10</cp:revision>
  <dcterms:created xsi:type="dcterms:W3CDTF">2018-11-19T07:56:24Z</dcterms:created>
  <dcterms:modified xsi:type="dcterms:W3CDTF">2018-11-19T11:38:55Z</dcterms:modified>
</cp:coreProperties>
</file>