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60" r:id="rId5"/>
    <p:sldId id="263" r:id="rId6"/>
    <p:sldId id="262" r:id="rId7"/>
    <p:sldId id="261" r:id="rId8"/>
    <p:sldId id="259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smtClean="0"/>
              <a:t>Clic pentru a edita stilul de subtitlu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61B4-AC35-40ED-B15A-7BA0418E55EF}" type="datetimeFigureOut">
              <a:rPr lang="ro-RO" smtClean="0"/>
              <a:t>25.11.2018</a:t>
            </a:fld>
            <a:endParaRPr lang="ro-RO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8C8F52-217C-45B8-A671-BF35454040CF}" type="slidenum">
              <a:rPr lang="ro-RO" smtClean="0"/>
              <a:t>‹#›</a:t>
            </a:fld>
            <a:endParaRPr lang="ro-RO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o-RO"/>
          </a:p>
        </p:txBody>
      </p:sp>
    </p:spTree>
  </p:cSld>
  <p:clrMapOvr>
    <a:masterClrMapping/>
  </p:clrMapOvr>
  <p:transition advClick="0" advTm="10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61B4-AC35-40ED-B15A-7BA0418E55EF}" type="datetimeFigureOut">
              <a:rPr lang="ro-RO" smtClean="0"/>
              <a:t>25.11.2018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8F52-217C-45B8-A671-BF35454040CF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  <p:transition advClick="0" advTm="10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61B4-AC35-40ED-B15A-7BA0418E55EF}" type="datetimeFigureOut">
              <a:rPr lang="ro-RO" smtClean="0"/>
              <a:t>25.11.2018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8F52-217C-45B8-A671-BF35454040CF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  <p:transition advClick="0" advTm="10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61B4-AC35-40ED-B15A-7BA0418E55EF}" type="datetimeFigureOut">
              <a:rPr lang="ro-RO" smtClean="0"/>
              <a:t>25.11.2018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8F52-217C-45B8-A671-BF35454040CF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  <p:transition advClick="0" advTm="10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61B4-AC35-40ED-B15A-7BA0418E55EF}" type="datetimeFigureOut">
              <a:rPr lang="ro-RO" smtClean="0"/>
              <a:t>25.11.2018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8F52-217C-45B8-A671-BF35454040CF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  <p:transition advClick="0" advTm="10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61B4-AC35-40ED-B15A-7BA0418E55EF}" type="datetimeFigureOut">
              <a:rPr lang="ro-RO" smtClean="0"/>
              <a:t>25.11.2018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8F52-217C-45B8-A671-BF35454040CF}" type="slidenum">
              <a:rPr lang="ro-RO" smtClean="0"/>
              <a:t>‹#›</a:t>
            </a:fld>
            <a:endParaRPr lang="ro-RO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</p:spTree>
  </p:cSld>
  <p:clrMapOvr>
    <a:masterClrMapping/>
  </p:clrMapOvr>
  <p:transition advClick="0" advTm="10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61B4-AC35-40ED-B15A-7BA0418E55EF}" type="datetimeFigureOut">
              <a:rPr lang="ro-RO" smtClean="0"/>
              <a:t>25.11.2018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8F52-217C-45B8-A671-BF35454040CF}" type="slidenum">
              <a:rPr lang="ro-RO" smtClean="0"/>
              <a:t>‹#›</a:t>
            </a:fld>
            <a:endParaRPr lang="ro-RO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</p:spTree>
  </p:cSld>
  <p:clrMapOvr>
    <a:masterClrMapping/>
  </p:clrMapOvr>
  <p:transition advClick="0" advTm="10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61B4-AC35-40ED-B15A-7BA0418E55EF}" type="datetimeFigureOut">
              <a:rPr lang="ro-RO" smtClean="0"/>
              <a:t>25.11.2018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8F52-217C-45B8-A671-BF35454040CF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  <p:transition advClick="0" advTm="10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61B4-AC35-40ED-B15A-7BA0418E55EF}" type="datetimeFigureOut">
              <a:rPr lang="ro-RO" smtClean="0"/>
              <a:t>25.11.2018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8F52-217C-45B8-A671-BF35454040CF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  <p:transition advClick="0" advTm="10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61B4-AC35-40ED-B15A-7BA0418E55EF}" type="datetimeFigureOut">
              <a:rPr lang="ro-RO" smtClean="0"/>
              <a:t>25.11.2018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8F52-217C-45B8-A671-BF35454040CF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  <p:transition advClick="0" advTm="10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 smtClean="0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61B4-AC35-40ED-B15A-7BA0418E55EF}" type="datetimeFigureOut">
              <a:rPr lang="ro-RO" smtClean="0"/>
              <a:t>25.11.2018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8F52-217C-45B8-A671-BF35454040CF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  <p:transition advClick="0" advTm="10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1E6061B4-AC35-40ED-B15A-7BA0418E55EF}" type="datetimeFigureOut">
              <a:rPr lang="ro-RO" smtClean="0"/>
              <a:t>25.11.2018</a:t>
            </a:fld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78C8F52-217C-45B8-A671-BF35454040CF}" type="slidenum">
              <a:rPr lang="ro-RO" smtClean="0"/>
              <a:t>‹#›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o-R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advClick="0" advTm="10000">
    <p:pull/>
  </p:transition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1403648" y="1340768"/>
            <a:ext cx="6400800" cy="1872208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BUCAREST </a:t>
            </a:r>
            <a:br>
              <a:rPr lang="fr-FR" b="1" dirty="0" smtClean="0"/>
            </a:br>
            <a:r>
              <a:rPr lang="fr-FR" b="1" dirty="0" smtClean="0"/>
              <a:t>et </a:t>
            </a:r>
            <a:br>
              <a:rPr lang="fr-FR" b="1" dirty="0" smtClean="0"/>
            </a:br>
            <a:r>
              <a:rPr lang="fr-FR" b="1" dirty="0" smtClean="0"/>
              <a:t>ses rivières</a:t>
            </a:r>
            <a:endParaRPr lang="ro-RO" b="1" dirty="0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115616" y="4293096"/>
            <a:ext cx="7120880" cy="762000"/>
          </a:xfrm>
        </p:spPr>
        <p:txBody>
          <a:bodyPr>
            <a:normAutofit/>
          </a:bodyPr>
          <a:lstStyle/>
          <a:p>
            <a:r>
              <a:rPr lang="fr-FR" dirty="0" smtClean="0"/>
              <a:t>Histoire, Géographie, Mathématiques, Physique, Chimie, Technologie et Langues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55456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pull/>
      </p:transition>
    </mc:Choice>
    <mc:Fallback xmlns="">
      <p:transition advClick="0" advTm="5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99592" y="764705"/>
            <a:ext cx="7315200" cy="936104"/>
          </a:xfrm>
        </p:spPr>
        <p:txBody>
          <a:bodyPr>
            <a:normAutofit/>
          </a:bodyPr>
          <a:lstStyle/>
          <a:p>
            <a:r>
              <a:rPr lang="fr-FR" dirty="0"/>
              <a:t>Il était une </a:t>
            </a:r>
            <a:r>
              <a:rPr lang="fr-FR" dirty="0" smtClean="0"/>
              <a:t>fois la </a:t>
            </a:r>
            <a:r>
              <a:rPr lang="fr-FR" dirty="0" err="1" smtClean="0"/>
              <a:t>Colentina</a:t>
            </a:r>
            <a:endParaRPr lang="ro-RO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51" y="3933056"/>
            <a:ext cx="3857753" cy="275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reptunghi 2"/>
          <p:cNvSpPr/>
          <p:nvPr/>
        </p:nvSpPr>
        <p:spPr>
          <a:xfrm>
            <a:off x="971600" y="1916832"/>
            <a:ext cx="5652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/>
              <a:t>La rivière </a:t>
            </a:r>
            <a:r>
              <a:rPr lang="fr-FR" b="1" dirty="0" err="1"/>
              <a:t>Colentina</a:t>
            </a:r>
            <a:r>
              <a:rPr lang="fr-FR" dirty="0"/>
              <a:t> </a:t>
            </a:r>
            <a:r>
              <a:rPr lang="fr-FR" dirty="0" smtClean="0"/>
              <a:t>se </a:t>
            </a:r>
            <a:r>
              <a:rPr lang="fr-FR" dirty="0"/>
              <a:t>déverse dans la </a:t>
            </a:r>
            <a:r>
              <a:rPr lang="fr-FR" dirty="0" smtClean="0"/>
              <a:t>D</a:t>
            </a:r>
            <a:r>
              <a:rPr lang="ro-RO" dirty="0" err="1" smtClean="0"/>
              <a:t>âmbovița</a:t>
            </a:r>
            <a:endParaRPr lang="ro-RO" dirty="0"/>
          </a:p>
        </p:txBody>
      </p:sp>
      <p:sp>
        <p:nvSpPr>
          <p:cNvPr id="4" name="Dreptunghi 3"/>
          <p:cNvSpPr/>
          <p:nvPr/>
        </p:nvSpPr>
        <p:spPr>
          <a:xfrm>
            <a:off x="2123728" y="2324817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/>
              <a:t>15 lacs ont été aménagés entre </a:t>
            </a:r>
            <a:r>
              <a:rPr lang="ro-RO" dirty="0" smtClean="0"/>
              <a:t>Buftea</a:t>
            </a:r>
            <a:r>
              <a:rPr lang="fr-FR" dirty="0"/>
              <a:t> et </a:t>
            </a:r>
            <a:r>
              <a:rPr lang="fr-FR" dirty="0" err="1"/>
              <a:t>Cernica</a:t>
            </a:r>
            <a:r>
              <a:rPr lang="fr-FR" dirty="0"/>
              <a:t>, dont 10 sur le territoire administratif de </a:t>
            </a:r>
            <a:r>
              <a:rPr lang="fr-FR" dirty="0" smtClean="0"/>
              <a:t>Bucarest</a:t>
            </a:r>
            <a:endParaRPr lang="ro-RO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409" y="3249518"/>
            <a:ext cx="4619625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8006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3000">
        <p14:gallery dir="l"/>
      </p:transition>
    </mc:Choice>
    <mc:Fallback>
      <p:transition spd="slow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38817"/>
            <a:ext cx="5760640" cy="6133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2141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0">
        <p14:gallery dir="l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u 5"/>
          <p:cNvSpPr>
            <a:spLocks noGrp="1"/>
          </p:cNvSpPr>
          <p:nvPr>
            <p:ph type="title"/>
          </p:nvPr>
        </p:nvSpPr>
        <p:spPr>
          <a:xfrm>
            <a:off x="611560" y="404664"/>
            <a:ext cx="7315200" cy="1154097"/>
          </a:xfrm>
        </p:spPr>
        <p:txBody>
          <a:bodyPr/>
          <a:lstStyle/>
          <a:p>
            <a:r>
              <a:rPr lang="ro-RO" dirty="0" smtClean="0"/>
              <a:t>Le </a:t>
            </a:r>
            <a:r>
              <a:rPr lang="ro-RO" dirty="0" smtClean="0"/>
              <a:t>Lac </a:t>
            </a:r>
            <a:r>
              <a:rPr lang="ro-RO" dirty="0" smtClean="0"/>
              <a:t>Herăstrău</a:t>
            </a:r>
            <a:endParaRPr lang="ro-RO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772" y="1959174"/>
            <a:ext cx="51149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20" y="3356992"/>
            <a:ext cx="3589761" cy="2812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392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3000">
        <p14:gallery dir="l"/>
      </p:transition>
    </mc:Choice>
    <mc:Fallback>
      <p:transition spd="slow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967" y="1017264"/>
            <a:ext cx="532447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521" y="4221088"/>
            <a:ext cx="4131365" cy="2194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5528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3000">
        <p14:gallery dir="l"/>
      </p:transition>
    </mc:Choice>
    <mc:Fallback>
      <p:transition spd="slow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3188">
            <a:off x="4907529" y="980709"/>
            <a:ext cx="3744416" cy="2420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384" y="3764001"/>
            <a:ext cx="4520063" cy="2822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0336">
            <a:off x="292106" y="3941673"/>
            <a:ext cx="372427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554360" y="42655"/>
            <a:ext cx="7315200" cy="1154097"/>
          </a:xfrm>
        </p:spPr>
        <p:txBody>
          <a:bodyPr/>
          <a:lstStyle/>
          <a:p>
            <a:r>
              <a:rPr lang="en-GB" dirty="0" smtClean="0"/>
              <a:t>Le </a:t>
            </a:r>
            <a:r>
              <a:rPr lang="ro-RO" dirty="0" smtClean="0"/>
              <a:t>L</a:t>
            </a:r>
            <a:r>
              <a:rPr lang="en-GB" dirty="0" smtClean="0"/>
              <a:t>ac </a:t>
            </a:r>
            <a:r>
              <a:rPr lang="en-GB" dirty="0" err="1" smtClean="0"/>
              <a:t>Mogo</a:t>
            </a:r>
            <a:r>
              <a:rPr lang="ro-RO" dirty="0" err="1" smtClean="0"/>
              <a:t>șoaia</a:t>
            </a:r>
            <a:endParaRPr lang="ro-RO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76117" y="1484784"/>
            <a:ext cx="4644009" cy="8309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o-RO" dirty="0" smtClean="0">
                <a:solidFill>
                  <a:srgbClr val="212121"/>
                </a:solidFill>
                <a:latin typeface="inherit"/>
                <a:cs typeface="Arial" pitchFamily="34" charset="0"/>
              </a:rPr>
              <a:t>Est u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n lac anthropique situé sur la rivière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Colentina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, à 15 km en amont de Bucarest, à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Mogoşoaia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, dans le comté d’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Ilfov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. </a:t>
            </a:r>
            <a:endParaRPr kumimoji="0" lang="ro-RO" b="0" i="0" u="none" strike="noStrike" cap="none" normalizeH="0" baseline="0" dirty="0" smtClean="0">
              <a:ln>
                <a:noFill/>
              </a:ln>
              <a:solidFill>
                <a:srgbClr val="212121"/>
              </a:solidFill>
              <a:effectLst/>
              <a:latin typeface="inherit"/>
              <a:cs typeface="Arial" pitchFamily="34" charset="0"/>
            </a:endParaRPr>
          </a:p>
        </p:txBody>
      </p:sp>
      <p:sp>
        <p:nvSpPr>
          <p:cNvPr id="4" name="Dreptunghi 3"/>
          <p:cNvSpPr/>
          <p:nvPr/>
        </p:nvSpPr>
        <p:spPr>
          <a:xfrm>
            <a:off x="176117" y="239858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effectLst/>
                <a:latin typeface="inherit"/>
                <a:cs typeface="Arial" pitchFamily="34" charset="0"/>
              </a:rPr>
              <a:t>Il a une superficie de 100 ha, un volume de 2 000 000 m³, un débit de 2,5 m / s, une longueur de 4,6 km, une largeur comprise entre 50 et 500 m et une profondeur de 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effectLst/>
                <a:latin typeface="inherit"/>
                <a:cs typeface="Arial" pitchFamily="34" charset="0"/>
              </a:rPr>
              <a:t>0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effectLst/>
                <a:latin typeface="inherit"/>
                <a:cs typeface="Arial" pitchFamily="34" charset="0"/>
              </a:rPr>
              <a:t>,5 à 4 m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o-RO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046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3000">
        <p14:prism isInverted="1"/>
      </p:transition>
    </mc:Choice>
    <mc:Fallback>
      <p:transition spd="slow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27584" y="548680"/>
            <a:ext cx="7488832" cy="138499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À la suite des analyses de l'eau effectuées par l'Administration nationale des eaux roumaines (A.N.A.R.) et de l'Administration des lacs, des parcs et des accords de Bucarest (A.L.P.A.B.),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ro-RO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entre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2007 et 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2010</a:t>
            </a:r>
            <a:r>
              <a:rPr kumimoji="0" lang="ro-RO" b="0" i="0" u="none" strike="noStrike" cap="none" normalizeH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on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t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été trouvées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ro-RO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les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ro-RO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valeurs</a:t>
            </a:r>
            <a:r>
              <a:rPr kumimoji="0" lang="ro-RO" b="0" i="0" u="none" strike="noStrike" cap="none" normalizeH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ro-RO" b="0" i="0" u="none" strike="noStrike" cap="none" normalizeH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suivantes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: </a:t>
            </a:r>
            <a:endParaRPr kumimoji="0" lang="ro-RO" b="0" i="0" u="none" strike="noStrike" cap="none" normalizeH="0" baseline="0" dirty="0" smtClean="0">
              <a:ln>
                <a:noFill/>
              </a:ln>
              <a:solidFill>
                <a:srgbClr val="212121"/>
              </a:solidFill>
              <a:effectLst/>
              <a:latin typeface="inheri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o-RO" dirty="0">
              <a:solidFill>
                <a:srgbClr val="212121"/>
              </a:solidFill>
              <a:latin typeface="inherit"/>
              <a:cs typeface="Arial" pitchFamily="34" charset="0"/>
            </a:endParaRPr>
          </a:p>
        </p:txBody>
      </p:sp>
      <p:sp>
        <p:nvSpPr>
          <p:cNvPr id="4" name="Dreptunghi 3"/>
          <p:cNvSpPr/>
          <p:nvPr/>
        </p:nvSpPr>
        <p:spPr>
          <a:xfrm>
            <a:off x="729208" y="2267580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effectLst/>
                <a:latin typeface="inherit"/>
                <a:cs typeface="Arial" pitchFamily="34" charset="0"/>
              </a:rPr>
              <a:t>le lac présente des valeurs de pH normales</a:t>
            </a:r>
            <a:endParaRPr kumimoji="0" lang="ro-RO" b="0" i="0" u="none" strike="noStrike" cap="none" normalizeH="0" baseline="0" dirty="0" smtClean="0">
              <a:ln>
                <a:noFill/>
              </a:ln>
              <a:effectLst/>
              <a:latin typeface="inherit"/>
              <a:cs typeface="Arial" pitchFamily="34" charset="0"/>
            </a:endParaRPr>
          </a:p>
        </p:txBody>
      </p:sp>
      <p:sp>
        <p:nvSpPr>
          <p:cNvPr id="5" name="Dreptunghi 4"/>
          <p:cNvSpPr/>
          <p:nvPr/>
        </p:nvSpPr>
        <p:spPr>
          <a:xfrm>
            <a:off x="1556792" y="5832366"/>
            <a:ext cx="6030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o-RO" dirty="0" smtClean="0">
                <a:latin typeface="inherit"/>
                <a:cs typeface="Arial" pitchFamily="34" charset="0"/>
              </a:rPr>
              <a:t>l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effectLst/>
                <a:latin typeface="inherit"/>
                <a:cs typeface="Arial" pitchFamily="34" charset="0"/>
              </a:rPr>
              <a:t>e zinc se situe dans les limites de la normale tout au long de l’analyse</a:t>
            </a:r>
            <a:endParaRPr kumimoji="0" lang="fr-FR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reptunghi 5"/>
          <p:cNvSpPr/>
          <p:nvPr/>
        </p:nvSpPr>
        <p:spPr>
          <a:xfrm>
            <a:off x="2195736" y="2736503"/>
            <a:ext cx="58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effectLst/>
                <a:latin typeface="inherit"/>
                <a:cs typeface="Arial" pitchFamily="34" charset="0"/>
              </a:rPr>
              <a:t>les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  <a:cs typeface="Arial" pitchFamily="34" charset="0"/>
              </a:rPr>
              <a:t>nitr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effectLst/>
                <a:latin typeface="inherit"/>
                <a:cs typeface="Arial" pitchFamily="34" charset="0"/>
              </a:rPr>
              <a:t>i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effectLst/>
                <a:latin typeface="inherit"/>
                <a:cs typeface="Arial" pitchFamily="34" charset="0"/>
              </a:rPr>
              <a:t>tes dépassent la limite, atteignant 1,32 mg / l</a:t>
            </a:r>
            <a:endParaRPr kumimoji="0" lang="ro-RO" b="0" i="0" u="none" strike="noStrike" cap="none" normalizeH="0" baseline="0" dirty="0" smtClean="0">
              <a:ln>
                <a:noFill/>
              </a:ln>
              <a:effectLst/>
              <a:latin typeface="inherit"/>
              <a:cs typeface="Arial" pitchFamily="34" charset="0"/>
            </a:endParaRPr>
          </a:p>
        </p:txBody>
      </p:sp>
      <p:sp>
        <p:nvSpPr>
          <p:cNvPr id="7" name="Dreptunghi 6"/>
          <p:cNvSpPr/>
          <p:nvPr/>
        </p:nvSpPr>
        <p:spPr>
          <a:xfrm>
            <a:off x="1184207" y="3120968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effectLst/>
                <a:latin typeface="inherit"/>
                <a:cs typeface="Arial" pitchFamily="34" charset="0"/>
              </a:rPr>
              <a:t>les nitrates dépassent leur limite, atteignant 13,25 mg / l, mais seulement de façon sporadique</a:t>
            </a:r>
            <a:endParaRPr kumimoji="0" lang="ro-RO" b="0" i="0" u="none" strike="noStrike" cap="none" normalizeH="0" baseline="0" dirty="0" smtClean="0">
              <a:ln>
                <a:noFill/>
              </a:ln>
              <a:effectLst/>
              <a:latin typeface="inherit"/>
              <a:cs typeface="Arial" pitchFamily="34" charset="0"/>
            </a:endParaRPr>
          </a:p>
        </p:txBody>
      </p:sp>
      <p:sp>
        <p:nvSpPr>
          <p:cNvPr id="8" name="Dreptunghi 7"/>
          <p:cNvSpPr/>
          <p:nvPr/>
        </p:nvSpPr>
        <p:spPr>
          <a:xfrm>
            <a:off x="549188" y="3822679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o-RO" b="0" i="0" u="none" strike="noStrike" cap="none" normalizeH="0" baseline="0" dirty="0" smtClean="0">
                <a:ln>
                  <a:noFill/>
                </a:ln>
                <a:effectLst/>
                <a:latin typeface="inherit"/>
                <a:cs typeface="Arial" pitchFamily="34" charset="0"/>
              </a:rPr>
              <a:t>l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effectLst/>
                <a:latin typeface="inherit"/>
                <a:cs typeface="Arial" pitchFamily="34" charset="0"/>
              </a:rPr>
              <a:t>es métaux lourds dépassent souvent les limites dans le cas du cadmium à des valeurs de 10, voire 18 fois les limites maximales admissibles</a:t>
            </a:r>
            <a:endParaRPr kumimoji="0" lang="ro-RO" b="0" i="0" u="none" strike="noStrike" cap="none" normalizeH="0" baseline="0" dirty="0" smtClean="0">
              <a:ln>
                <a:noFill/>
              </a:ln>
              <a:effectLst/>
              <a:latin typeface="inherit"/>
              <a:cs typeface="Arial" pitchFamily="34" charset="0"/>
            </a:endParaRPr>
          </a:p>
        </p:txBody>
      </p:sp>
      <p:sp>
        <p:nvSpPr>
          <p:cNvPr id="9" name="Dreptunghi 8"/>
          <p:cNvSpPr/>
          <p:nvPr/>
        </p:nvSpPr>
        <p:spPr>
          <a:xfrm>
            <a:off x="728317" y="4469010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o-RO" b="0" i="0" u="none" strike="noStrike" cap="none" normalizeH="0" baseline="0" dirty="0" smtClean="0">
                <a:ln>
                  <a:noFill/>
                </a:ln>
                <a:effectLst/>
                <a:latin typeface="inherit"/>
                <a:cs typeface="Arial" pitchFamily="34" charset="0"/>
              </a:rPr>
              <a:t>l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effectLst/>
                <a:latin typeface="inherit"/>
                <a:cs typeface="Arial" pitchFamily="34" charset="0"/>
              </a:rPr>
              <a:t>e plomb dépasse souvent la limite maximale, avec un pic de 2218 µg / l, soit 44 fois la limite maximale admissible</a:t>
            </a:r>
            <a:endParaRPr kumimoji="0" lang="ro-RO" b="0" i="0" u="none" strike="noStrike" cap="none" normalizeH="0" baseline="0" dirty="0" smtClean="0">
              <a:ln>
                <a:noFill/>
              </a:ln>
              <a:effectLst/>
              <a:latin typeface="inherit"/>
              <a:cs typeface="Arial" pitchFamily="34" charset="0"/>
            </a:endParaRPr>
          </a:p>
        </p:txBody>
      </p:sp>
      <p:sp>
        <p:nvSpPr>
          <p:cNvPr id="10" name="Dreptunghi 9"/>
          <p:cNvSpPr/>
          <p:nvPr/>
        </p:nvSpPr>
        <p:spPr>
          <a:xfrm>
            <a:off x="1871317" y="5186035"/>
            <a:ext cx="63696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effectLst/>
                <a:latin typeface="inherit"/>
                <a:cs typeface="Arial" pitchFamily="34" charset="0"/>
              </a:rPr>
              <a:t>le cuivre dépasse 12 fois la limite maximale autorisée en mars 2007</a:t>
            </a:r>
            <a:endParaRPr kumimoji="0" lang="ro-RO" b="0" i="0" u="none" strike="noStrike" cap="none" normalizeH="0" baseline="0" dirty="0" smtClean="0">
              <a:ln>
                <a:noFill/>
              </a:ln>
              <a:effectLst/>
              <a:latin typeface="inheri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012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30000">
        <p14:gallery dir="l"/>
      </p:transition>
    </mc:Choice>
    <mc:Fallback>
      <p:transition spd="slow"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25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12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834064" cy="4332557"/>
          </a:xfrm>
        </p:spPr>
        <p:txBody>
          <a:bodyPr>
            <a:normAutofit/>
          </a:bodyPr>
          <a:lstStyle/>
          <a:p>
            <a:pPr algn="ctr"/>
            <a:r>
              <a:rPr lang="ro-RO" dirty="0" smtClean="0"/>
              <a:t>MERCI DE VOTRE ATTENTION!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ro-RO" dirty="0"/>
              <a:t/>
            </a:r>
            <a:br>
              <a:rPr lang="ro-RO" dirty="0"/>
            </a:br>
            <a:r>
              <a:rPr lang="ro-RO" dirty="0" smtClean="0"/>
              <a:t>Nous </a:t>
            </a:r>
            <a:r>
              <a:rPr lang="ro-RO" dirty="0" err="1" smtClean="0"/>
              <a:t>vous</a:t>
            </a:r>
            <a:r>
              <a:rPr lang="ro-RO" dirty="0" smtClean="0"/>
              <a:t> </a:t>
            </a:r>
            <a:r>
              <a:rPr lang="ro-RO" dirty="0" err="1" smtClean="0"/>
              <a:t>attendons</a:t>
            </a:r>
            <a:r>
              <a:rPr lang="ro-RO" dirty="0" smtClean="0"/>
              <a:t> </a:t>
            </a:r>
            <a:r>
              <a:rPr lang="fr-FR" dirty="0" smtClean="0"/>
              <a:t>à Bucarest du 24 au 29 mars</a:t>
            </a:r>
            <a:br>
              <a:rPr lang="fr-FR" dirty="0" smtClean="0"/>
            </a:br>
            <a:r>
              <a:rPr lang="fr-FR" dirty="0" smtClean="0"/>
              <a:t>à bientôt!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89265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0">
        <p14:vortex dir="r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Il était une fois…</a:t>
            </a:r>
            <a:br>
              <a:rPr lang="fr-FR" dirty="0" smtClean="0"/>
            </a:br>
            <a:r>
              <a:rPr lang="fr-FR" sz="3200" dirty="0" smtClean="0"/>
              <a:t>la D</a:t>
            </a:r>
            <a:r>
              <a:rPr lang="ro-RO" sz="3200" dirty="0" err="1" smtClean="0"/>
              <a:t>âmbovița</a:t>
            </a:r>
            <a:endParaRPr lang="ro-RO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6" y="3272571"/>
            <a:ext cx="4734997" cy="33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u 2"/>
          <p:cNvSpPr txBox="1">
            <a:spLocks/>
          </p:cNvSpPr>
          <p:nvPr/>
        </p:nvSpPr>
        <p:spPr>
          <a:xfrm>
            <a:off x="3347864" y="1916832"/>
            <a:ext cx="5472608" cy="88139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dirty="0" smtClean="0"/>
              <a:t>une rivière qui prend sa source dans les Monts F</a:t>
            </a:r>
            <a:r>
              <a:rPr lang="ro-RO" dirty="0" err="1" smtClean="0"/>
              <a:t>ăgăraș</a:t>
            </a:r>
            <a:r>
              <a:rPr lang="fr-FR" dirty="0" smtClean="0"/>
              <a:t>, surnommés les Alpes de la Transylvanie.   </a:t>
            </a:r>
            <a:endParaRPr lang="ro-RO" dirty="0"/>
          </a:p>
        </p:txBody>
      </p:sp>
      <p:sp>
        <p:nvSpPr>
          <p:cNvPr id="6" name="Subtitlu 2"/>
          <p:cNvSpPr txBox="1">
            <a:spLocks/>
          </p:cNvSpPr>
          <p:nvPr/>
        </p:nvSpPr>
        <p:spPr>
          <a:xfrm>
            <a:off x="5292080" y="3501008"/>
            <a:ext cx="3528392" cy="8813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o-RO" dirty="0"/>
          </a:p>
        </p:txBody>
      </p:sp>
      <p:sp>
        <p:nvSpPr>
          <p:cNvPr id="7" name="Subtitlu 2"/>
          <p:cNvSpPr txBox="1">
            <a:spLocks/>
          </p:cNvSpPr>
          <p:nvPr/>
        </p:nvSpPr>
        <p:spPr>
          <a:xfrm>
            <a:off x="5476591" y="5301208"/>
            <a:ext cx="3528392" cy="72008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dirty="0" smtClean="0"/>
              <a:t>qui est la principale source d’alimentation en eau potable de la capitale </a:t>
            </a:r>
            <a:endParaRPr lang="ro-RO" dirty="0"/>
          </a:p>
        </p:txBody>
      </p:sp>
      <p:sp>
        <p:nvSpPr>
          <p:cNvPr id="8" name="Subtitlu 2"/>
          <p:cNvSpPr txBox="1">
            <a:spLocks/>
          </p:cNvSpPr>
          <p:nvPr/>
        </p:nvSpPr>
        <p:spPr>
          <a:xfrm>
            <a:off x="5476591" y="4382407"/>
            <a:ext cx="3528392" cy="576064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dirty="0" smtClean="0"/>
              <a:t>qui traverse Bucarest  sur </a:t>
            </a:r>
          </a:p>
          <a:p>
            <a:pPr marL="45720" indent="0" algn="r">
              <a:buNone/>
            </a:pPr>
            <a:r>
              <a:rPr lang="fr-FR" dirty="0" smtClean="0"/>
              <a:t>22 km du nord-ouest au sud-est</a:t>
            </a:r>
            <a:endParaRPr lang="ro-RO" dirty="0"/>
          </a:p>
        </p:txBody>
      </p:sp>
      <p:sp>
        <p:nvSpPr>
          <p:cNvPr id="9" name="Subtitlu 2"/>
          <p:cNvSpPr txBox="1">
            <a:spLocks/>
          </p:cNvSpPr>
          <p:nvPr/>
        </p:nvSpPr>
        <p:spPr>
          <a:xfrm>
            <a:off x="5476591" y="3437384"/>
            <a:ext cx="3528392" cy="57606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dirty="0"/>
              <a:t>d</a:t>
            </a:r>
            <a:r>
              <a:rPr lang="fr-FR" dirty="0" smtClean="0"/>
              <a:t>ont le nom est d’origine slave signifiant </a:t>
            </a:r>
            <a:r>
              <a:rPr lang="en-GB" dirty="0" smtClean="0"/>
              <a:t>“</a:t>
            </a:r>
            <a:r>
              <a:rPr lang="en-GB" dirty="0" err="1" smtClean="0"/>
              <a:t>chêne</a:t>
            </a:r>
            <a:r>
              <a:rPr lang="en-GB" dirty="0"/>
              <a:t>”</a:t>
            </a:r>
            <a:endParaRPr lang="ro-RO" dirty="0"/>
          </a:p>
        </p:txBody>
      </p:sp>
      <p:sp>
        <p:nvSpPr>
          <p:cNvPr id="12" name="Subtitlu 2"/>
          <p:cNvSpPr txBox="1">
            <a:spLocks/>
          </p:cNvSpPr>
          <p:nvPr/>
        </p:nvSpPr>
        <p:spPr>
          <a:xfrm>
            <a:off x="2699792" y="2821836"/>
            <a:ext cx="6120680" cy="45073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900" dirty="0" smtClean="0"/>
              <a:t>un sous-affluent du Danube par l’</a:t>
            </a:r>
            <a:r>
              <a:rPr lang="fr-FR" sz="1900" dirty="0" err="1" smtClean="0"/>
              <a:t>Arge</a:t>
            </a:r>
            <a:r>
              <a:rPr lang="ro-RO" sz="1900" dirty="0" smtClean="0"/>
              <a:t>ș</a:t>
            </a:r>
            <a:endParaRPr lang="ro-RO" sz="1900" dirty="0"/>
          </a:p>
        </p:txBody>
      </p:sp>
    </p:spTree>
    <p:extLst>
      <p:ext uri="{BB962C8B-B14F-4D97-AF65-F5344CB8AC3E}">
        <p14:creationId xmlns:p14="http://schemas.microsoft.com/office/powerpoint/2010/main" val="561144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5000">
        <p14:gallery dir="l"/>
      </p:transition>
    </mc:Choice>
    <mc:Fallback>
      <p:transition spd="slow" advClick="0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95" y="3212976"/>
            <a:ext cx="7019925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ubtitlu 2"/>
          <p:cNvSpPr txBox="1">
            <a:spLocks/>
          </p:cNvSpPr>
          <p:nvPr/>
        </p:nvSpPr>
        <p:spPr>
          <a:xfrm>
            <a:off x="763960" y="900068"/>
            <a:ext cx="5472608" cy="8813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dirty="0" smtClean="0"/>
              <a:t>Au cours du temps la D</a:t>
            </a:r>
            <a:r>
              <a:rPr lang="ro-RO" dirty="0" err="1" smtClean="0"/>
              <a:t>âmbovița</a:t>
            </a:r>
            <a:r>
              <a:rPr lang="fr-FR" dirty="0" smtClean="0"/>
              <a:t> a inondé plusieurs fois la ville de Bucarest.   </a:t>
            </a:r>
            <a:endParaRPr lang="ro-RO" dirty="0"/>
          </a:p>
        </p:txBody>
      </p:sp>
      <p:sp>
        <p:nvSpPr>
          <p:cNvPr id="7" name="Subtitlu 2"/>
          <p:cNvSpPr txBox="1">
            <a:spLocks/>
          </p:cNvSpPr>
          <p:nvPr/>
        </p:nvSpPr>
        <p:spPr>
          <a:xfrm>
            <a:off x="2267744" y="1781467"/>
            <a:ext cx="5472608" cy="128749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dirty="0"/>
              <a:t>Dans les années 1970-1980, suite à de nouvelles inondations spectaculaires </a:t>
            </a:r>
            <a:r>
              <a:rPr lang="fr-FR" dirty="0" smtClean="0"/>
              <a:t>la </a:t>
            </a:r>
            <a:r>
              <a:rPr lang="fr-FR" dirty="0"/>
              <a:t>rivière est déviée dans une conduite d'eau </a:t>
            </a:r>
            <a:r>
              <a:rPr lang="fr-FR" dirty="0" smtClean="0"/>
              <a:t>souterraine.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349659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18000">
        <p14:gallery dir="l"/>
      </p:transition>
    </mc:Choice>
    <mc:Fallback>
      <p:transition spd="slow" advClick="0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u 2"/>
          <p:cNvSpPr txBox="1">
            <a:spLocks/>
          </p:cNvSpPr>
          <p:nvPr/>
        </p:nvSpPr>
        <p:spPr>
          <a:xfrm>
            <a:off x="827584" y="778423"/>
            <a:ext cx="7560840" cy="119098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dirty="0" smtClean="0"/>
              <a:t>… et </a:t>
            </a:r>
            <a:r>
              <a:rPr lang="fr-FR" dirty="0"/>
              <a:t>deux grands </a:t>
            </a:r>
            <a:r>
              <a:rPr lang="fr-FR" dirty="0" smtClean="0"/>
              <a:t>réservoirs – le Lac </a:t>
            </a:r>
            <a:r>
              <a:rPr lang="fr-FR" dirty="0" err="1" smtClean="0"/>
              <a:t>Morii</a:t>
            </a:r>
            <a:r>
              <a:rPr lang="fr-FR" dirty="0" smtClean="0"/>
              <a:t> et le Lac </a:t>
            </a:r>
            <a:r>
              <a:rPr lang="fr-FR" dirty="0" err="1" smtClean="0"/>
              <a:t>Văcărești</a:t>
            </a:r>
            <a:r>
              <a:rPr lang="fr-FR" dirty="0"/>
              <a:t> </a:t>
            </a:r>
            <a:r>
              <a:rPr lang="fr-FR" dirty="0" smtClean="0"/>
              <a:t>- ont </a:t>
            </a:r>
            <a:r>
              <a:rPr lang="fr-FR" dirty="0"/>
              <a:t>été aménagés en amont et en aval de la </a:t>
            </a:r>
            <a:r>
              <a:rPr lang="fr-FR" dirty="0" smtClean="0"/>
              <a:t>capitale.</a:t>
            </a:r>
            <a:endParaRPr lang="ro-RO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63" y="2780928"/>
            <a:ext cx="4499310" cy="3304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reptunghi 2"/>
          <p:cNvSpPr/>
          <p:nvPr/>
        </p:nvSpPr>
        <p:spPr>
          <a:xfrm>
            <a:off x="713472" y="1935975"/>
            <a:ext cx="18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le Lac </a:t>
            </a:r>
            <a:r>
              <a:rPr lang="fr-FR" sz="2400" dirty="0" err="1" smtClean="0"/>
              <a:t>Morii</a:t>
            </a:r>
            <a:endParaRPr lang="ro-RO" sz="24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672" y="2166808"/>
            <a:ext cx="3288752" cy="214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1292">
            <a:off x="5281603" y="4425182"/>
            <a:ext cx="2749801" cy="176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reptunghi 3"/>
          <p:cNvSpPr/>
          <p:nvPr/>
        </p:nvSpPr>
        <p:spPr>
          <a:xfrm>
            <a:off x="3984105" y="6517778"/>
            <a:ext cx="51216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600" dirty="0" smtClean="0"/>
              <a:t>https://www.youtube.com/watch?v=yIw-GXrICUA</a:t>
            </a:r>
            <a:endParaRPr lang="ro-RO" sz="1600" dirty="0"/>
          </a:p>
        </p:txBody>
      </p:sp>
    </p:spTree>
    <p:extLst>
      <p:ext uri="{BB962C8B-B14F-4D97-AF65-F5344CB8AC3E}">
        <p14:creationId xmlns:p14="http://schemas.microsoft.com/office/powerpoint/2010/main" val="2375754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13000">
        <p14:prism isInverted="1"/>
      </p:transition>
    </mc:Choice>
    <mc:Fallback>
      <p:transition spd="slow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664956" y="692696"/>
            <a:ext cx="597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Les légendes du Lac </a:t>
            </a:r>
            <a:r>
              <a:rPr lang="fr-FR" sz="2400" dirty="0" err="1" smtClean="0"/>
              <a:t>Morii</a:t>
            </a:r>
            <a:endParaRPr lang="ro-RO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149080"/>
            <a:ext cx="5953125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95641" y="1822099"/>
            <a:ext cx="7692783" cy="7386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212121"/>
                </a:solidFill>
                <a:latin typeface="inherit"/>
                <a:cs typeface="Arial" pitchFamily="34" charset="0"/>
              </a:rPr>
              <a:t>T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out un quartier a été rasé de la surface de la terre pour faire</a:t>
            </a:r>
            <a:r>
              <a:rPr kumimoji="0" lang="fr-FR" sz="1600" b="0" i="0" u="none" strike="noStrike" cap="none" normalizeH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place au 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lac.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Pour pouvoir élever le barrage ici, il a été décidé que le cimetière (11 000 personnes) soit déplacé et l'église Saint Nicolas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détruite un</a:t>
            </a:r>
            <a:r>
              <a:rPr kumimoji="0" lang="fr-FR" sz="1600" b="0" i="0" u="none" strike="noStrike" cap="none" normalizeH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jour de fête religieuse.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619672" y="2780928"/>
            <a:ext cx="7497042" cy="123110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Immédiatement après la fin des travaux, les légendes des âmes qui ne pouvaient pas trouver leur paix à cause de leurs tombes profanées ont commencé. Il y a beaucoup d'histoires, en particulier de pêcheurs, qui disent qu'il y a différentes lumières, silhouettes et sons étranges la nuit. En outre, on attribue</a:t>
            </a:r>
            <a:r>
              <a:rPr kumimoji="0" lang="fr-FR" sz="1600" b="0" i="0" u="none" strike="noStrike" cap="none" normalizeH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le grand nombre d'accidents à une certaine idée de malédiction.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2877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45000">
        <p14:prism isInverted="1"/>
      </p:transition>
    </mc:Choice>
    <mc:Fallback>
      <p:transition spd="slow" advClick="0" advTm="4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055" y="4302606"/>
            <a:ext cx="2664295" cy="2200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u 1"/>
          <p:cNvSpPr>
            <a:spLocks noGrp="1"/>
          </p:cNvSpPr>
          <p:nvPr>
            <p:ph type="title" idx="4294967295"/>
          </p:nvPr>
        </p:nvSpPr>
        <p:spPr>
          <a:xfrm>
            <a:off x="0" y="1544638"/>
            <a:ext cx="7956376" cy="732234"/>
          </a:xfrm>
        </p:spPr>
        <p:txBody>
          <a:bodyPr>
            <a:normAutofit fontScale="90000"/>
          </a:bodyPr>
          <a:lstStyle/>
          <a:p>
            <a:r>
              <a:rPr lang="ro-RO" dirty="0"/>
              <a:t/>
            </a:r>
            <a:br>
              <a:rPr lang="ro-RO" dirty="0"/>
            </a:br>
            <a:endParaRPr lang="ro-RO" dirty="0"/>
          </a:p>
        </p:txBody>
      </p:sp>
      <p:sp>
        <p:nvSpPr>
          <p:cNvPr id="8" name="Dreptunghi 7"/>
          <p:cNvSpPr/>
          <p:nvPr/>
        </p:nvSpPr>
        <p:spPr>
          <a:xfrm>
            <a:off x="672983" y="692696"/>
            <a:ext cx="3960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/>
              <a:t>le Lac V</a:t>
            </a:r>
            <a:r>
              <a:rPr lang="ro-RO" sz="2800" dirty="0" err="1" smtClean="0"/>
              <a:t>ăcărești</a:t>
            </a:r>
            <a:endParaRPr lang="ro-RO" sz="28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215916"/>
            <a:ext cx="4867275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1471">
            <a:off x="4603957" y="3659819"/>
            <a:ext cx="3730837" cy="2468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Dreptunghi 10"/>
          <p:cNvSpPr/>
          <p:nvPr/>
        </p:nvSpPr>
        <p:spPr>
          <a:xfrm>
            <a:off x="251520" y="2060848"/>
            <a:ext cx="31360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 err="1" smtClean="0"/>
              <a:t>Il</a:t>
            </a:r>
            <a:r>
              <a:rPr lang="ro-RO" dirty="0" smtClean="0"/>
              <a:t> est aliment</a:t>
            </a:r>
            <a:r>
              <a:rPr lang="fr-FR" dirty="0" smtClean="0"/>
              <a:t>é par des sources souterraines qui ont permis le développement d’un habitat naturel pour plus de 95 espèces d’oiseaux et beaucoup d’animaux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463680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2000">
        <p14:prism isInverted="1"/>
      </p:transition>
    </mc:Choice>
    <mc:Fallback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755576" y="836712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Les travaux de déviation souterraine des eaux de la D</a:t>
            </a:r>
            <a:r>
              <a:rPr lang="ro-RO" dirty="0" err="1" smtClean="0"/>
              <a:t>âmbovița</a:t>
            </a:r>
            <a:r>
              <a:rPr lang="fr-FR" dirty="0" smtClean="0"/>
              <a:t>, ont eu lieu en même temps que la réalisation du métro bucarestois</a:t>
            </a:r>
            <a:r>
              <a:rPr lang="fr-FR" dirty="0"/>
              <a:t>,</a:t>
            </a:r>
            <a:r>
              <a:rPr lang="fr-FR" dirty="0" smtClean="0"/>
              <a:t> qui longe la rivière sur une dizaine de kilomètres. C’était la volonté de Nicolae </a:t>
            </a:r>
            <a:r>
              <a:rPr lang="fr-FR" dirty="0" err="1" smtClean="0"/>
              <a:t>Ceau</a:t>
            </a:r>
            <a:r>
              <a:rPr lang="ro-RO" dirty="0" err="1" smtClean="0"/>
              <a:t>șescu</a:t>
            </a:r>
            <a:r>
              <a:rPr lang="fr-FR" dirty="0" smtClean="0"/>
              <a:t>, le leader communiste.</a:t>
            </a:r>
            <a:endParaRPr lang="ro-RO" dirty="0"/>
          </a:p>
        </p:txBody>
      </p:sp>
      <p:sp>
        <p:nvSpPr>
          <p:cNvPr id="3" name="Dreptunghi 2"/>
          <p:cNvSpPr/>
          <p:nvPr/>
        </p:nvSpPr>
        <p:spPr>
          <a:xfrm>
            <a:off x="5004048" y="4544117"/>
            <a:ext cx="413995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Ils ont donné lieu à une </a:t>
            </a:r>
            <a:r>
              <a:rPr lang="fr-FR" dirty="0"/>
              <a:t>fameuse blague bucarestoise : 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«</a:t>
            </a:r>
            <a:r>
              <a:rPr lang="fr-FR" dirty="0"/>
              <a:t> </a:t>
            </a:r>
            <a:r>
              <a:rPr lang="fr-FR" dirty="0" smtClean="0"/>
              <a:t>- Où </a:t>
            </a:r>
            <a:r>
              <a:rPr lang="fr-FR" dirty="0"/>
              <a:t>se jette le Danube ? </a:t>
            </a:r>
            <a:endParaRPr lang="fr-FR" dirty="0" smtClean="0"/>
          </a:p>
          <a:p>
            <a:r>
              <a:rPr lang="fr-FR" dirty="0" smtClean="0"/>
              <a:t>- Dans </a:t>
            </a:r>
            <a:r>
              <a:rPr lang="fr-FR" dirty="0"/>
              <a:t>la </a:t>
            </a:r>
            <a:r>
              <a:rPr lang="fr-FR" dirty="0" smtClean="0"/>
              <a:t>mer Noire</a:t>
            </a:r>
            <a:r>
              <a:rPr lang="fr-FR" dirty="0"/>
              <a:t> ! 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Et </a:t>
            </a:r>
            <a:r>
              <a:rPr lang="fr-FR" dirty="0"/>
              <a:t>où se jette la Dâmbovița ? 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- Dans </a:t>
            </a:r>
            <a:r>
              <a:rPr lang="fr-FR" dirty="0"/>
              <a:t>le métro ! ».</a:t>
            </a:r>
            <a:endParaRPr lang="ro-RO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348" y="2293781"/>
            <a:ext cx="3261587" cy="192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01" y="3077598"/>
            <a:ext cx="4714875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0861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25000">
        <p14:prism isInverted="1"/>
      </p:transition>
    </mc:Choice>
    <mc:Fallback>
      <p:transition spd="slow" advClick="0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315200" cy="576064"/>
          </a:xfrm>
        </p:spPr>
        <p:txBody>
          <a:bodyPr>
            <a:normAutofit fontScale="90000"/>
          </a:bodyPr>
          <a:lstStyle/>
          <a:p>
            <a:r>
              <a:rPr lang="fr-FR" sz="3200" dirty="0" smtClean="0"/>
              <a:t>Quelques photos avec la D</a:t>
            </a:r>
            <a:r>
              <a:rPr lang="ro-RO" sz="3200" dirty="0" err="1" smtClean="0"/>
              <a:t>âmbovița</a:t>
            </a:r>
            <a:endParaRPr lang="ro-RO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3612">
            <a:off x="521118" y="2564115"/>
            <a:ext cx="3473498" cy="25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5552">
            <a:off x="4788024" y="1772816"/>
            <a:ext cx="3511277" cy="220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838" y="4166864"/>
            <a:ext cx="3356490" cy="2507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0544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2000">
        <p14:doors dir="vert"/>
      </p:transition>
    </mc:Choice>
    <mc:Fallback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633413"/>
            <a:ext cx="7515225" cy="55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4414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12000">
        <p14:doors dir="vert"/>
      </p:transition>
    </mc:Choice>
    <mc:Fallback>
      <p:transition spd="med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ă">
  <a:themeElements>
    <a:clrScheme name="Perspectivă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ă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314</TotalTime>
  <Words>619</Words>
  <Application>Microsoft Office PowerPoint</Application>
  <PresentationFormat>Expunere pe ecran (4:3)</PresentationFormat>
  <Paragraphs>45</Paragraphs>
  <Slides>16</Slides>
  <Notes>0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16</vt:i4>
      </vt:variant>
    </vt:vector>
  </HeadingPairs>
  <TitlesOfParts>
    <vt:vector size="17" baseType="lpstr">
      <vt:lpstr>Perspectivă</vt:lpstr>
      <vt:lpstr>BUCAREST  et  ses rivières</vt:lpstr>
      <vt:lpstr>Il était une fois… la Dâmbovița</vt:lpstr>
      <vt:lpstr>Prezentare PowerPoint</vt:lpstr>
      <vt:lpstr>Prezentare PowerPoint</vt:lpstr>
      <vt:lpstr>Prezentare PowerPoint</vt:lpstr>
      <vt:lpstr> </vt:lpstr>
      <vt:lpstr>Prezentare PowerPoint</vt:lpstr>
      <vt:lpstr>Quelques photos avec la Dâmbovița</vt:lpstr>
      <vt:lpstr>Prezentare PowerPoint</vt:lpstr>
      <vt:lpstr>Il était une fois la Colentina</vt:lpstr>
      <vt:lpstr>Prezentare PowerPoint</vt:lpstr>
      <vt:lpstr>Le Lac Herăstrău</vt:lpstr>
      <vt:lpstr>Prezentare PowerPoint</vt:lpstr>
      <vt:lpstr>Le Lac Mogoșoaia</vt:lpstr>
      <vt:lpstr>Prezentare PowerPoint</vt:lpstr>
      <vt:lpstr>MERCI DE VOTRE ATTENTION!   Nous vous attendons à Bucarest du 24 au 29 mars à bientôt!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BUCAREST  et  ses rivières</dc:title>
  <dc:creator>Silvia</dc:creator>
  <cp:lastModifiedBy>Silvia</cp:lastModifiedBy>
  <cp:revision>194</cp:revision>
  <dcterms:created xsi:type="dcterms:W3CDTF">2018-11-25T13:15:12Z</dcterms:created>
  <dcterms:modified xsi:type="dcterms:W3CDTF">2018-11-25T19:58:41Z</dcterms:modified>
</cp:coreProperties>
</file>