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1.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79" r:id="rId4"/>
    <p:sldMasterId id="2147483683" r:id="rId5"/>
  </p:sldMasterIdLst>
  <p:notesMasterIdLst>
    <p:notesMasterId r:id="rId39"/>
  </p:notesMasterIdLst>
  <p:sldIdLst>
    <p:sldId id="256" r:id="rId6"/>
    <p:sldId id="257" r:id="rId7"/>
    <p:sldId id="259" r:id="rId8"/>
    <p:sldId id="258" r:id="rId9"/>
    <p:sldId id="260" r:id="rId10"/>
    <p:sldId id="261"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95" r:id="rId26"/>
    <p:sldId id="286" r:id="rId27"/>
    <p:sldId id="284" r:id="rId28"/>
    <p:sldId id="285" r:id="rId29"/>
    <p:sldId id="287" r:id="rId30"/>
    <p:sldId id="288" r:id="rId31"/>
    <p:sldId id="296" r:id="rId32"/>
    <p:sldId id="290" r:id="rId33"/>
    <p:sldId id="291" r:id="rId34"/>
    <p:sldId id="292" r:id="rId35"/>
    <p:sldId id="293" r:id="rId36"/>
    <p:sldId id="294" r:id="rId37"/>
    <p:sldId id="264" r:id="rId38"/>
  </p:sldIdLst>
  <p:sldSz cx="9144000" cy="6858000" type="screen4x3"/>
  <p:notesSz cx="6858000" cy="9144000"/>
  <p:custShowLst>
    <p:custShow name="Presentazione personalizzata 1" id="0">
      <p:sldLst>
        <p:sld r:id="rId6"/>
        <p:sld r:id="rId7"/>
        <p:sld r:id="rId9"/>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folHlink"/>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8FA35-E198-40BD-98CC-9FEB694489C4}" type="datetimeFigureOut">
              <a:rPr lang="it-IT" smtClean="0"/>
              <a:t>19/11/2018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C8F13-7695-45BA-965B-DD431136B8FD}" type="slidenum">
              <a:rPr lang="it-IT" smtClean="0"/>
              <a:t>‹N›</a:t>
            </a:fld>
            <a:endParaRPr lang="it-IT"/>
          </a:p>
        </p:txBody>
      </p:sp>
    </p:spTree>
    <p:extLst>
      <p:ext uri="{BB962C8B-B14F-4D97-AF65-F5344CB8AC3E}">
        <p14:creationId xmlns:p14="http://schemas.microsoft.com/office/powerpoint/2010/main" val="323934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1DAE4-A185-4956-B9E2-96403EFCC50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12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F1C14-54D6-4F03-987E-3C5B9CF0B9E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21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C70F0FF-7062-43B8-9C9D-5B7D7B23CAC3}"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33164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70F0FF-7062-43B8-9C9D-5B7D7B23CAC3}"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247579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70F0FF-7062-43B8-9C9D-5B7D7B23CAC3}"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138249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261DDC-8B6C-4686-90BD-AC46AD855C63}"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ECF59-1DE1-4AA6-8FF9-7340051F55C1}"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954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261DDC-8B6C-4686-90BD-AC46AD855C63}"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ECF59-1DE1-4AA6-8FF9-7340051F55C1}"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381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261DDC-8B6C-4686-90BD-AC46AD855C63}"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ECF59-1DE1-4AA6-8FF9-7340051F55C1}"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362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90CC30-D769-4D3B-A05F-5BD46DCD5FB7}" type="datetimeFigureOut">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5A055-7D07-437A-B839-F8C6A6BA1766}"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410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9" name="Titolo 28"/>
          <p:cNvSpPr>
            <a:spLocks noGrp="1"/>
          </p:cNvSpPr>
          <p:nvPr>
            <p:ph type="ctrTitle"/>
          </p:nvPr>
        </p:nvSpPr>
        <p:spPr>
          <a:xfrm>
            <a:off x="381000" y="4853411"/>
            <a:ext cx="8458200" cy="1222375"/>
          </a:xfrm>
        </p:spPr>
        <p:txBody>
          <a:bodyPr anchor="t"/>
          <a:lstStyle/>
          <a:p>
            <a:r>
              <a:rPr kumimoji="0" lang="it-IT"/>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16" name="Segnaposto data 1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07E955-4248-40E1-8DC7-8DF81D483C87}" type="datetimeFigureOut">
              <a:rPr kumimoji="0" lang="it-IT" sz="1200" b="0" i="0" u="none" strike="noStrike" kern="1200" cap="none" spc="0" normalizeH="0" baseline="0" noProof="0" smtClean="0">
                <a:ln>
                  <a:noFill/>
                </a:ln>
                <a:solidFill>
                  <a:srgbClr val="F0AD00">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srgbClr val="F0AD00">
                  <a:shade val="75000"/>
                </a:srgbClr>
              </a:solidFill>
              <a:effectLst/>
              <a:uLnTx/>
              <a:uFillTx/>
              <a:latin typeface="Franklin Gothic Book"/>
              <a:ea typeface="+mn-ea"/>
              <a:cs typeface="+mn-cs"/>
            </a:endParaRPr>
          </a:p>
        </p:txBody>
      </p:sp>
      <p:sp>
        <p:nvSpPr>
          <p:cNvPr id="2" name="Segnaposto piè di pagina 1"/>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0AD00">
                  <a:shade val="75000"/>
                </a:srgbClr>
              </a:solidFill>
              <a:effectLst/>
              <a:uLnTx/>
              <a:uFillTx/>
              <a:latin typeface="Franklin Gothic Book"/>
              <a:ea typeface="+mn-ea"/>
              <a:cs typeface="+mn-cs"/>
            </a:endParaRPr>
          </a:p>
        </p:txBody>
      </p:sp>
      <p:sp>
        <p:nvSpPr>
          <p:cNvPr id="15" name="Segnaposto numero diapositiva 14"/>
          <p:cNvSpPr>
            <a:spLocks noGrp="1"/>
          </p:cNvSpPr>
          <p:nvPr>
            <p:ph type="sldNum" sz="quarter" idx="12"/>
          </p:nvPr>
        </p:nvSpPr>
        <p:spPr>
          <a:xfrm>
            <a:off x="8229600" y="6473952"/>
            <a:ext cx="758952" cy="246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45AA7-1A3A-42A8-AD3B-09DBCE663D22}" type="slidenum">
              <a:rPr kumimoji="0" lang="it-IT" sz="1200" b="0" i="0" u="none" strike="noStrike" kern="1200" cap="none" spc="0" normalizeH="0" baseline="0" noProof="0" smtClean="0">
                <a:ln>
                  <a:noFill/>
                </a:ln>
                <a:solidFill>
                  <a:srgbClr val="F0AD00">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srgbClr val="F0AD00">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3403013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07E955-4248-40E1-8DC7-8DF81D483C87}" type="datetimeFigureOut">
              <a:rPr kumimoji="0" lang="it-IT" sz="1200" b="0" i="0" u="none" strike="noStrike" kern="1200" cap="none" spc="0" normalizeH="0" baseline="0" noProof="0" smtClean="0">
                <a:ln>
                  <a:noFill/>
                </a:ln>
                <a:solidFill>
                  <a:srgbClr val="F0AD00">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srgbClr val="F0AD00">
                  <a:shade val="75000"/>
                </a:srgbClr>
              </a:solidFill>
              <a:effectLst/>
              <a:uLnTx/>
              <a:uFillTx/>
              <a:latin typeface="Franklin Gothic Book"/>
              <a:ea typeface="+mn-ea"/>
              <a:cs typeface="+mn-cs"/>
            </a:endParaRPr>
          </a:p>
        </p:txBody>
      </p:sp>
      <p:sp>
        <p:nvSpPr>
          <p:cNvPr id="19" name="Segnaposto piè di pagina 18"/>
          <p:cNvSpPr>
            <a:spLocks noGrp="1"/>
          </p:cNvSpPr>
          <p:nvPr>
            <p:ph type="ftr" sz="quarter" idx="11"/>
          </p:nvPr>
        </p:nvSpPr>
        <p:spPr>
          <a:xfrm>
            <a:off x="3581400" y="76200"/>
            <a:ext cx="2895600" cy="288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0AD00">
                  <a:shade val="75000"/>
                </a:srgbClr>
              </a:solidFill>
              <a:effectLst/>
              <a:uLnTx/>
              <a:uFillTx/>
              <a:latin typeface="Franklin Gothic Book"/>
              <a:ea typeface="+mn-ea"/>
              <a:cs typeface="+mn-cs"/>
            </a:endParaRPr>
          </a:p>
        </p:txBody>
      </p:sp>
      <p:sp>
        <p:nvSpPr>
          <p:cNvPr id="16" name="Segnaposto numero diapositiva 15"/>
          <p:cNvSpPr>
            <a:spLocks noGrp="1"/>
          </p:cNvSpPr>
          <p:nvPr>
            <p:ph type="sldNum" sz="quarter" idx="12"/>
          </p:nvPr>
        </p:nvSpPr>
        <p:spPr>
          <a:xfrm>
            <a:off x="8229600" y="6473952"/>
            <a:ext cx="758952" cy="246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45AA7-1A3A-42A8-AD3B-09DBCE663D22}" type="slidenum">
              <a:rPr kumimoji="0" lang="it-IT" sz="1200" b="0" i="0" u="none" strike="noStrike" kern="1200" cap="none" spc="0" normalizeH="0" baseline="0" noProof="0" smtClean="0">
                <a:ln>
                  <a:noFill/>
                </a:ln>
                <a:solidFill>
                  <a:srgbClr val="F0AD00">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srgbClr val="F0AD00">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2523233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4A8A4F-FDCE-4D59-BEAE-341E0B403BB4}" type="datetimeFigureOut">
              <a:rPr kumimoji="0" lang="it-IT"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19" name="Segnaposto piè di pagina 1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27" name="Segnaposto numero diapositiva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F927D-3046-42DA-8995-952223BFB6C4}" type="slidenum">
              <a:rPr kumimoji="0" lang="it-IT"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66418291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4A8A4F-FDCE-4D59-BEAE-341E0B403BB4}" type="datetimeFigureOut">
              <a:rPr kumimoji="0" lang="it-IT"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19/11/2018</a:t>
            </a:fld>
            <a:endParaRPr kumimoji="0" lang="it-IT"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Segnaposto piè di pa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F927D-3046-42DA-8995-952223BFB6C4}" type="slidenum">
              <a:rPr kumimoji="0" lang="it-IT"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69740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70F0FF-7062-43B8-9C9D-5B7D7B23CAC3}"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625019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8B52-45CC-41C8-B8EB-170FD078AF9A}" type="datetimeFigureOut">
              <a:rPr kumimoji="0" lang="it-IT"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19/11/2018</a:t>
            </a:fld>
            <a:endParaRPr kumimoji="0" lang="it-IT"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24F3F9-F633-4FC1-81F9-06AE0A39B135}" type="slidenum">
              <a:rPr kumimoji="0" lang="it-IT"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a:t>Fare clic per modificare lo stile del titolo</a:t>
            </a:r>
            <a:endParaRPr lang="en-US" dirty="0"/>
          </a:p>
        </p:txBody>
      </p:sp>
    </p:spTree>
    <p:extLst>
      <p:ext uri="{BB962C8B-B14F-4D97-AF65-F5344CB8AC3E}">
        <p14:creationId xmlns:p14="http://schemas.microsoft.com/office/powerpoint/2010/main" val="208937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8B52-45CC-41C8-B8EB-170FD078AF9A}" type="datetimeFigureOut">
              <a:rPr kumimoji="0" lang="it-IT" sz="11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19/11/2018</a:t>
            </a:fld>
            <a:endParaRPr kumimoji="0" lang="it-IT"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24F3F9-F633-4FC1-81F9-06AE0A39B135}" type="slidenum">
              <a:rPr kumimoji="0" lang="it-IT"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8" name="Title 7"/>
          <p:cNvSpPr>
            <a:spLocks noGrp="1"/>
          </p:cNvSpPr>
          <p:nvPr>
            <p:ph type="title"/>
          </p:nvPr>
        </p:nvSpPr>
        <p:spPr/>
        <p:txBody>
          <a:bodyPr/>
          <a:lstStyle/>
          <a:p>
            <a:r>
              <a:rPr lang="it-IT"/>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179831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C70F0FF-7062-43B8-9C9D-5B7D7B23CAC3}"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5146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C70F0FF-7062-43B8-9C9D-5B7D7B23CAC3}"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312075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C70F0FF-7062-43B8-9C9D-5B7D7B23CAC3}" type="datetimeFigureOut">
              <a:rPr lang="it-IT" smtClean="0"/>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288363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C70F0FF-7062-43B8-9C9D-5B7D7B23CAC3}" type="datetimeFigureOut">
              <a:rPr lang="it-IT" smtClean="0"/>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83896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C70F0FF-7062-43B8-9C9D-5B7D7B23CAC3}" type="datetimeFigureOut">
              <a:rPr lang="it-IT" smtClean="0"/>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376763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C70F0FF-7062-43B8-9C9D-5B7D7B23CAC3}"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134033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C70F0FF-7062-43B8-9C9D-5B7D7B23CAC3}"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CD3334-062C-4906-82BB-B4ED4AC665F7}" type="slidenum">
              <a:rPr lang="it-IT" smtClean="0"/>
              <a:t>‹N›</a:t>
            </a:fld>
            <a:endParaRPr lang="it-IT"/>
          </a:p>
        </p:txBody>
      </p:sp>
    </p:spTree>
    <p:extLst>
      <p:ext uri="{BB962C8B-B14F-4D97-AF65-F5344CB8AC3E}">
        <p14:creationId xmlns:p14="http://schemas.microsoft.com/office/powerpoint/2010/main" val="166732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0F0FF-7062-43B8-9C9D-5B7D7B23CAC3}" type="datetimeFigureOut">
              <a:rPr lang="it-IT" smtClean="0"/>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3334-062C-4906-82BB-B4ED4AC665F7}" type="slidenum">
              <a:rPr lang="it-IT" smtClean="0"/>
              <a:t>‹N›</a:t>
            </a:fld>
            <a:endParaRPr lang="it-IT"/>
          </a:p>
        </p:txBody>
      </p:sp>
    </p:spTree>
    <p:extLst>
      <p:ext uri="{BB962C8B-B14F-4D97-AF65-F5344CB8AC3E}">
        <p14:creationId xmlns:p14="http://schemas.microsoft.com/office/powerpoint/2010/main" val="800553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61DDC-8B6C-4686-90BD-AC46AD855C63}" type="datetimeFigureOut">
              <a:rPr lang="it-IT" smtClean="0"/>
              <a:pPr/>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ECF59-1DE1-4AA6-8FF9-7340051F55C1}" type="slidenum">
              <a:rPr lang="it-IT" smtClean="0"/>
              <a:pPr/>
              <a:t>‹N›</a:t>
            </a:fld>
            <a:endParaRPr lang="it-IT"/>
          </a:p>
        </p:txBody>
      </p:sp>
    </p:spTree>
    <p:extLst>
      <p:ext uri="{BB962C8B-B14F-4D97-AF65-F5344CB8AC3E}">
        <p14:creationId xmlns:p14="http://schemas.microsoft.com/office/powerpoint/2010/main" val="20663092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007E955-4248-40E1-8DC7-8DF81D483C87}" type="datetimeFigureOut">
              <a:rPr lang="it-IT" smtClean="0"/>
              <a:pPr/>
              <a:t>19/11/2018</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545AA7-1A3A-42A8-AD3B-09DBCE663D22}"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526006028"/>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4A8A4F-FDCE-4D59-BEAE-341E0B403BB4}" type="datetimeFigureOut">
              <a:rPr lang="it-IT" smtClean="0"/>
              <a:pPr/>
              <a:t>19/11/2018</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0F927D-3046-42DA-8995-952223BFB6C4}"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1276759365"/>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D708B52-45CC-41C8-B8EB-170FD078AF9A}" type="datetimeFigureOut">
              <a:rPr lang="it-IT" smtClean="0"/>
              <a:t>19/11/2018</a:t>
            </a:fld>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F24F3F9-F633-4FC1-81F9-06AE0A39B135}" type="slidenum">
              <a:rPr lang="it-IT" smtClean="0"/>
              <a:t>‹N›</a:t>
            </a:fld>
            <a:endParaRPr lang="it-IT"/>
          </a:p>
        </p:txBody>
      </p:sp>
    </p:spTree>
    <p:extLst>
      <p:ext uri="{BB962C8B-B14F-4D97-AF65-F5344CB8AC3E}">
        <p14:creationId xmlns:p14="http://schemas.microsoft.com/office/powerpoint/2010/main" val="1070001533"/>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audio" Target="file:///C:\Users\3D\Desktop\Il%20Piave%20mormorava%20(con%20testo).mp3"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www.treccani.it/enciclopedia/valsugana/" TargetMode="External"/><Relationship Id="rId2" Type="http://schemas.openxmlformats.org/officeDocument/2006/relationships/hyperlink" Target="http://www.treccani.it/enciclopedia/caldonazzo/" TargetMode="External"/><Relationship Id="rId1" Type="http://schemas.openxmlformats.org/officeDocument/2006/relationships/slideLayout" Target="../slideLayouts/slideLayout19.xml"/><Relationship Id="rId6" Type="http://schemas.openxmlformats.org/officeDocument/2006/relationships/hyperlink" Target="http://www.treccani.it/enciclopedia/stra/" TargetMode="External"/><Relationship Id="rId5" Type="http://schemas.openxmlformats.org/officeDocument/2006/relationships/hyperlink" Target="http://www.treccani.it/enciclopedia/bacchiglione/" TargetMode="External"/><Relationship Id="rId4" Type="http://schemas.openxmlformats.org/officeDocument/2006/relationships/hyperlink" Target="http://www.treccani.it/enciclopedia/padov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1.xml"/><Relationship Id="rId5" Type="http://schemas.openxmlformats.org/officeDocument/2006/relationships/image" Target="../media/image56.jpg"/><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2492896"/>
            <a:ext cx="7772400" cy="1470025"/>
          </a:xfrm>
        </p:spPr>
        <p:txBody>
          <a:bodyPr>
            <a:noAutofit/>
          </a:bodyPr>
          <a:lstStyle/>
          <a:p>
            <a:r>
              <a:rPr lang="it-IT" sz="19900" dirty="0">
                <a:solidFill>
                  <a:srgbClr val="00B050"/>
                </a:solidFill>
              </a:rPr>
              <a:t>IT</a:t>
            </a:r>
            <a:r>
              <a:rPr lang="it-IT" sz="19900" dirty="0">
                <a:solidFill>
                  <a:schemeClr val="bg1"/>
                </a:solidFill>
              </a:rPr>
              <a:t>AL</a:t>
            </a:r>
            <a:r>
              <a:rPr lang="it-IT" sz="19900" dirty="0">
                <a:solidFill>
                  <a:srgbClr val="FF0000"/>
                </a:solidFill>
              </a:rPr>
              <a:t>IA</a:t>
            </a:r>
          </a:p>
        </p:txBody>
      </p:sp>
    </p:spTree>
    <p:extLst>
      <p:ext uri="{BB962C8B-B14F-4D97-AF65-F5344CB8AC3E}">
        <p14:creationId xmlns:p14="http://schemas.microsoft.com/office/powerpoint/2010/main" val="172279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FFFF"/>
                </a:solidFill>
                <a:latin typeface="AR BLANCA" pitchFamily="2" charset="0"/>
              </a:rPr>
              <a:t>STORIA</a:t>
            </a:r>
          </a:p>
        </p:txBody>
      </p:sp>
      <p:sp>
        <p:nvSpPr>
          <p:cNvPr id="3" name="Segnaposto contenuto 2"/>
          <p:cNvSpPr>
            <a:spLocks noGrp="1"/>
          </p:cNvSpPr>
          <p:nvPr>
            <p:ph idx="1"/>
          </p:nvPr>
        </p:nvSpPr>
        <p:spPr>
          <a:xfrm>
            <a:off x="3000364" y="1357298"/>
            <a:ext cx="5686436" cy="4768865"/>
          </a:xfrm>
        </p:spPr>
        <p:txBody>
          <a:bodyPr/>
          <a:lstStyle/>
          <a:p>
            <a:pPr>
              <a:buNone/>
            </a:pPr>
            <a:r>
              <a:rPr lang="it-IT" dirty="0"/>
              <a:t> </a:t>
            </a:r>
            <a:r>
              <a:rPr lang="it-IT" dirty="0">
                <a:latin typeface="AR BLANCA" pitchFamily="2" charset="0"/>
              </a:rPr>
              <a:t>Nella storia Firenze ospitò dei famosi personaggi come </a:t>
            </a:r>
            <a:r>
              <a:rPr lang="it-IT" dirty="0" err="1">
                <a:latin typeface="AR BLANCA" pitchFamily="2" charset="0"/>
              </a:rPr>
              <a:t>Dante…</a:t>
            </a:r>
            <a:r>
              <a:rPr lang="it-IT" dirty="0">
                <a:latin typeface="AR BLANCA" pitchFamily="2" charset="0"/>
              </a:rPr>
              <a:t>.</a:t>
            </a:r>
          </a:p>
          <a:p>
            <a:pPr>
              <a:buNone/>
            </a:pPr>
            <a:endParaRPr lang="it-IT" dirty="0">
              <a:latin typeface="AR BLANCA" pitchFamily="2" charset="0"/>
            </a:endParaRPr>
          </a:p>
          <a:p>
            <a:pPr>
              <a:buNone/>
            </a:pPr>
            <a:endParaRPr lang="it-IT" b="1" dirty="0">
              <a:latin typeface="AR BLANCA" pitchFamily="2" charset="0"/>
            </a:endParaRPr>
          </a:p>
          <a:p>
            <a:pPr>
              <a:buNone/>
            </a:pPr>
            <a:endParaRPr lang="it-IT" dirty="0">
              <a:latin typeface="AR BLANCA" pitchFamily="2" charset="0"/>
            </a:endParaRPr>
          </a:p>
          <a:p>
            <a:pPr>
              <a:buNone/>
            </a:pPr>
            <a:endParaRPr lang="it-IT" dirty="0">
              <a:latin typeface="AR BLANCA" pitchFamily="2" charset="0"/>
            </a:endParaRPr>
          </a:p>
          <a:p>
            <a:pPr>
              <a:buNone/>
            </a:pPr>
            <a:r>
              <a:rPr lang="it-IT" dirty="0">
                <a:latin typeface="AR BLANCA" pitchFamily="2" charset="0"/>
              </a:rPr>
              <a:t>  </a:t>
            </a:r>
            <a:r>
              <a:rPr lang="it-IT" dirty="0" err="1">
                <a:latin typeface="AR BLANCA" pitchFamily="2" charset="0"/>
              </a:rPr>
              <a:t>…e</a:t>
            </a:r>
            <a:r>
              <a:rPr lang="it-IT" dirty="0">
                <a:latin typeface="AR BLANCA" pitchFamily="2" charset="0"/>
              </a:rPr>
              <a:t> Lorenzo De’ Medici</a:t>
            </a:r>
          </a:p>
        </p:txBody>
      </p:sp>
      <p:pic>
        <p:nvPicPr>
          <p:cNvPr id="4" name="Immagine 3" descr="dante.jpg"/>
          <p:cNvPicPr>
            <a:picLocks noChangeAspect="1"/>
          </p:cNvPicPr>
          <p:nvPr/>
        </p:nvPicPr>
        <p:blipFill>
          <a:blip r:embed="rId2"/>
          <a:stretch>
            <a:fillRect/>
          </a:stretch>
        </p:blipFill>
        <p:spPr>
          <a:xfrm>
            <a:off x="785786" y="1285860"/>
            <a:ext cx="1550529" cy="2143140"/>
          </a:xfrm>
          <a:prstGeom prst="rect">
            <a:avLst/>
          </a:prstGeom>
        </p:spPr>
      </p:pic>
      <p:pic>
        <p:nvPicPr>
          <p:cNvPr id="5" name="Immagine 4" descr="lory.jpg"/>
          <p:cNvPicPr>
            <a:picLocks noChangeAspect="1"/>
          </p:cNvPicPr>
          <p:nvPr/>
        </p:nvPicPr>
        <p:blipFill>
          <a:blip r:embed="rId3"/>
          <a:stretch>
            <a:fillRect/>
          </a:stretch>
        </p:blipFill>
        <p:spPr>
          <a:xfrm>
            <a:off x="857224" y="3786190"/>
            <a:ext cx="1914525" cy="2390775"/>
          </a:xfrm>
          <a:prstGeom prst="rect">
            <a:avLst/>
          </a:prstGeom>
        </p:spPr>
      </p:pic>
      <p:sp>
        <p:nvSpPr>
          <p:cNvPr id="6" name="Freccia circolare a sinistra 5"/>
          <p:cNvSpPr/>
          <p:nvPr/>
        </p:nvSpPr>
        <p:spPr>
          <a:xfrm>
            <a:off x="7643834" y="1928802"/>
            <a:ext cx="731520" cy="1216152"/>
          </a:xfrm>
          <a:prstGeom prst="curvedLeftArrow">
            <a:avLst/>
          </a:prstGeom>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ccia circolare a sinistra 6"/>
          <p:cNvSpPr/>
          <p:nvPr/>
        </p:nvSpPr>
        <p:spPr>
          <a:xfrm>
            <a:off x="7643834" y="4714884"/>
            <a:ext cx="45719" cy="714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ccia circolare a sinistra 7"/>
          <p:cNvSpPr/>
          <p:nvPr/>
        </p:nvSpPr>
        <p:spPr>
          <a:xfrm>
            <a:off x="7500958" y="4714884"/>
            <a:ext cx="731520" cy="1216152"/>
          </a:xfrm>
          <a:prstGeom prst="curvedLeftArrow">
            <a:avLst/>
          </a:prstGeom>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279887"/>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FFFF"/>
                </a:solidFill>
                <a:latin typeface="AR BLANCA" pitchFamily="2" charset="0"/>
              </a:rPr>
              <a:t>Il ponte vecchio di Firenze </a:t>
            </a:r>
          </a:p>
        </p:txBody>
      </p:sp>
      <p:pic>
        <p:nvPicPr>
          <p:cNvPr id="6" name="Segnaposto contenuto 5" descr="ponte vecchio pt 2.jpg"/>
          <p:cNvPicPr>
            <a:picLocks noGrp="1" noChangeAspect="1"/>
          </p:cNvPicPr>
          <p:nvPr>
            <p:ph sz="half" idx="2"/>
          </p:nvPr>
        </p:nvPicPr>
        <p:blipFill>
          <a:blip r:embed="rId2"/>
          <a:stretch>
            <a:fillRect/>
          </a:stretch>
        </p:blipFill>
        <p:spPr>
          <a:xfrm>
            <a:off x="4504975" y="1352028"/>
            <a:ext cx="3719482" cy="2295980"/>
          </a:xfrm>
          <a:prstGeom prst="rect">
            <a:avLst/>
          </a:prstGeom>
          <a:ln>
            <a:noFill/>
          </a:ln>
          <a:effectLst>
            <a:softEdge rad="112500"/>
          </a:effectLst>
        </p:spPr>
      </p:pic>
      <p:sp>
        <p:nvSpPr>
          <p:cNvPr id="7" name="Segnaposto contenuto 6"/>
          <p:cNvSpPr>
            <a:spLocks noGrp="1"/>
          </p:cNvSpPr>
          <p:nvPr>
            <p:ph sz="half" idx="1"/>
          </p:nvPr>
        </p:nvSpPr>
        <p:spPr>
          <a:xfrm>
            <a:off x="251520" y="2636912"/>
            <a:ext cx="4038600" cy="3740145"/>
          </a:xfrm>
        </p:spPr>
        <p:txBody>
          <a:bodyPr>
            <a:normAutofit lnSpcReduction="10000"/>
          </a:bodyPr>
          <a:lstStyle/>
          <a:p>
            <a:pPr>
              <a:buNone/>
            </a:pPr>
            <a:r>
              <a:rPr lang="it-IT" dirty="0">
                <a:latin typeface="AR BLANCA" pitchFamily="2" charset="0"/>
              </a:rPr>
              <a:t>   Questo ponte venne rifatto nel 1177,dopo il crollo.</a:t>
            </a:r>
          </a:p>
          <a:p>
            <a:pPr>
              <a:buNone/>
            </a:pPr>
            <a:endParaRPr lang="it-IT" dirty="0">
              <a:latin typeface="AR BLANCA" pitchFamily="2" charset="0"/>
            </a:endParaRPr>
          </a:p>
          <a:p>
            <a:pPr>
              <a:buNone/>
            </a:pPr>
            <a:endParaRPr lang="it-IT" dirty="0">
              <a:latin typeface="AR BLANCA" pitchFamily="2" charset="0"/>
            </a:endParaRPr>
          </a:p>
          <a:p>
            <a:pPr>
              <a:buNone/>
            </a:pPr>
            <a:r>
              <a:rPr lang="it-IT" dirty="0">
                <a:latin typeface="AR BLANCA" pitchFamily="2" charset="0"/>
              </a:rPr>
              <a:t>   </a:t>
            </a:r>
          </a:p>
          <a:p>
            <a:pPr>
              <a:buNone/>
            </a:pPr>
            <a:endParaRPr lang="it-IT" dirty="0">
              <a:latin typeface="AR BLANCA" pitchFamily="2" charset="0"/>
            </a:endParaRPr>
          </a:p>
          <a:p>
            <a:pPr>
              <a:buNone/>
            </a:pPr>
            <a:endParaRPr lang="it-IT" dirty="0">
              <a:latin typeface="AR BLANCA" pitchFamily="2" charset="0"/>
            </a:endParaRPr>
          </a:p>
          <a:p>
            <a:pPr>
              <a:buNone/>
            </a:pPr>
            <a:r>
              <a:rPr lang="it-IT" dirty="0">
                <a:latin typeface="AR BLANCA" pitchFamily="2" charset="0"/>
              </a:rPr>
              <a:t>   </a:t>
            </a:r>
          </a:p>
        </p:txBody>
      </p:sp>
      <p:pic>
        <p:nvPicPr>
          <p:cNvPr id="8" name="Immagine 7" descr="ponte vecchio.jpg"/>
          <p:cNvPicPr>
            <a:picLocks noChangeAspect="1"/>
          </p:cNvPicPr>
          <p:nvPr/>
        </p:nvPicPr>
        <p:blipFill>
          <a:blip r:embed="rId3" cstate="print"/>
          <a:stretch>
            <a:fillRect/>
          </a:stretch>
        </p:blipFill>
        <p:spPr>
          <a:xfrm>
            <a:off x="4504975" y="3648008"/>
            <a:ext cx="3853532" cy="2570306"/>
          </a:xfrm>
          <a:prstGeom prst="rect">
            <a:avLst/>
          </a:prstGeom>
          <a:ln>
            <a:noFill/>
          </a:ln>
          <a:effectLst>
            <a:softEdge rad="112500"/>
          </a:effectLst>
        </p:spPr>
      </p:pic>
    </p:spTree>
    <p:extLst>
      <p:ext uri="{BB962C8B-B14F-4D97-AF65-F5344CB8AC3E}">
        <p14:creationId xmlns:p14="http://schemas.microsoft.com/office/powerpoint/2010/main" val="1445988259"/>
      </p:ext>
    </p:extLst>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857232"/>
            <a:ext cx="7715304" cy="785818"/>
          </a:xfrm>
        </p:spPr>
        <p:txBody>
          <a:bodyPr>
            <a:normAutofit/>
          </a:bodyPr>
          <a:lstStyle/>
          <a:p>
            <a:pPr algn="ctr"/>
            <a:r>
              <a:rPr lang="it-IT" dirty="0">
                <a:solidFill>
                  <a:srgbClr val="0000FF"/>
                </a:solidFill>
                <a:latin typeface="AR DELANEY" pitchFamily="2" charset="0"/>
              </a:rPr>
              <a:t>I</a:t>
            </a:r>
            <a:r>
              <a:rPr lang="it-IT" dirty="0">
                <a:solidFill>
                  <a:srgbClr val="4D0BF3"/>
                </a:solidFill>
                <a:latin typeface="AR DELANEY" pitchFamily="2" charset="0"/>
              </a:rPr>
              <a:t>L</a:t>
            </a:r>
            <a:r>
              <a:rPr lang="it-IT" dirty="0">
                <a:solidFill>
                  <a:schemeClr val="accent1">
                    <a:lumMod val="50000"/>
                  </a:schemeClr>
                </a:solidFill>
                <a:latin typeface="AR DELANEY" pitchFamily="2" charset="0"/>
              </a:rPr>
              <a:t> </a:t>
            </a:r>
            <a:r>
              <a:rPr lang="it-IT" dirty="0">
                <a:solidFill>
                  <a:srgbClr val="4B03CD"/>
                </a:solidFill>
                <a:latin typeface="AR DELANEY" pitchFamily="2" charset="0"/>
              </a:rPr>
              <a:t>P</a:t>
            </a:r>
            <a:r>
              <a:rPr lang="it-IT" dirty="0">
                <a:solidFill>
                  <a:srgbClr val="0066CC"/>
                </a:solidFill>
                <a:latin typeface="AR DELANEY" pitchFamily="2" charset="0"/>
              </a:rPr>
              <a:t>O</a:t>
            </a:r>
          </a:p>
        </p:txBody>
      </p:sp>
      <p:sp>
        <p:nvSpPr>
          <p:cNvPr id="3" name="Sottotitolo 2"/>
          <p:cNvSpPr>
            <a:spLocks noGrp="1"/>
          </p:cNvSpPr>
          <p:nvPr>
            <p:ph type="subTitle" idx="1"/>
          </p:nvPr>
        </p:nvSpPr>
        <p:spPr>
          <a:xfrm>
            <a:off x="571472" y="1500174"/>
            <a:ext cx="7854696" cy="2181228"/>
          </a:xfrm>
        </p:spPr>
        <p:txBody>
          <a:bodyPr>
            <a:normAutofit fontScale="92500" lnSpcReduction="20000"/>
          </a:bodyPr>
          <a:lstStyle/>
          <a:p>
            <a:pPr algn="l"/>
            <a:r>
              <a:rPr lang="it-IT" sz="1600" dirty="0">
                <a:latin typeface="Albertus Extra Bold" pitchFamily="34" charset="0"/>
              </a:rPr>
              <a:t>Il Po è il fiume più lungo d’ Italia.</a:t>
            </a:r>
          </a:p>
          <a:p>
            <a:pPr algn="l"/>
            <a:r>
              <a:rPr lang="it-IT" sz="1600" dirty="0">
                <a:latin typeface="Albertus Extra Bold" pitchFamily="34" charset="0"/>
              </a:rPr>
              <a:t>Il Po nasce in Piemonte dal Monviso, attraversa la Lombardia, l’Emilia Romagna, il Veneto e poi sfocia a Delta nel mar Adriatico.</a:t>
            </a:r>
          </a:p>
          <a:p>
            <a:pPr algn="l"/>
            <a:r>
              <a:rPr lang="it-IT" sz="1600" dirty="0">
                <a:latin typeface="Albertus Extra Bold" pitchFamily="34" charset="0"/>
              </a:rPr>
              <a:t>È lungo 652 Km molto meno del Rodano e dell’ Ebro.</a:t>
            </a:r>
          </a:p>
          <a:p>
            <a:pPr algn="l"/>
            <a:r>
              <a:rPr lang="it-IT" sz="1600" dirty="0">
                <a:latin typeface="Albertus Extra Bold" pitchFamily="34" charset="0"/>
              </a:rPr>
              <a:t>Un tempo si navigava, ora non più.</a:t>
            </a:r>
          </a:p>
          <a:p>
            <a:pPr algn="l"/>
            <a:endParaRPr lang="it-IT" sz="1600" dirty="0">
              <a:latin typeface="Albertus Extra Bold" pitchFamily="34" charset="0"/>
            </a:endParaRPr>
          </a:p>
          <a:p>
            <a:pPr algn="l"/>
            <a:endParaRPr lang="it-IT" sz="1600" dirty="0">
              <a:latin typeface="Albertus Extra Bold" pitchFamily="34" charset="0"/>
            </a:endParaRPr>
          </a:p>
          <a:p>
            <a:pPr algn="l"/>
            <a:r>
              <a:rPr lang="it-IT" sz="1600" dirty="0">
                <a:latin typeface="Albertus Extra Bold" pitchFamily="34" charset="0"/>
              </a:rPr>
              <a:t> </a:t>
            </a:r>
          </a:p>
          <a:p>
            <a:pPr algn="l"/>
            <a:r>
              <a:rPr lang="it-IT" sz="1600" dirty="0">
                <a:latin typeface="Albertus Extra Bold" pitchFamily="34" charset="0"/>
              </a:rPr>
              <a:t>  </a:t>
            </a:r>
          </a:p>
        </p:txBody>
      </p:sp>
      <p:pic>
        <p:nvPicPr>
          <p:cNvPr id="4" name="Immagine 3" descr="po.jpg"/>
          <p:cNvPicPr>
            <a:picLocks noChangeAspect="1"/>
          </p:cNvPicPr>
          <p:nvPr/>
        </p:nvPicPr>
        <p:blipFill>
          <a:blip r:embed="rId2"/>
          <a:stretch>
            <a:fillRect/>
          </a:stretch>
        </p:blipFill>
        <p:spPr>
          <a:xfrm>
            <a:off x="4143372" y="2857496"/>
            <a:ext cx="4214842" cy="3571900"/>
          </a:xfrm>
          <a:prstGeom prst="rect">
            <a:avLst/>
          </a:prstGeom>
        </p:spPr>
      </p:pic>
    </p:spTree>
    <p:extLst>
      <p:ext uri="{BB962C8B-B14F-4D97-AF65-F5344CB8AC3E}">
        <p14:creationId xmlns:p14="http://schemas.microsoft.com/office/powerpoint/2010/main" val="2324805907"/>
      </p:ext>
    </p:extLst>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a:solidFill>
                  <a:srgbClr val="003399"/>
                </a:solidFill>
                <a:latin typeface="AR DELANEY" pitchFamily="2" charset="0"/>
              </a:rPr>
              <a:t>Il </a:t>
            </a:r>
            <a:r>
              <a:rPr lang="it-IT" dirty="0" err="1">
                <a:solidFill>
                  <a:srgbClr val="003399"/>
                </a:solidFill>
                <a:latin typeface="AR DELANEY" pitchFamily="2" charset="0"/>
              </a:rPr>
              <a:t>po</a:t>
            </a:r>
            <a:r>
              <a:rPr lang="it-IT" dirty="0">
                <a:solidFill>
                  <a:srgbClr val="003399"/>
                </a:solidFill>
                <a:latin typeface="AR DELANEY" pitchFamily="2" charset="0"/>
              </a:rPr>
              <a:t> </a:t>
            </a:r>
          </a:p>
        </p:txBody>
      </p:sp>
      <p:pic>
        <p:nvPicPr>
          <p:cNvPr id="6" name="Segnaposto contenuto 5" descr="GTRGTRYTRY.jpg"/>
          <p:cNvPicPr>
            <a:picLocks noGrp="1" noChangeAspect="1"/>
          </p:cNvPicPr>
          <p:nvPr>
            <p:ph idx="1"/>
          </p:nvPr>
        </p:nvPicPr>
        <p:blipFill>
          <a:blip r:embed="rId2">
            <a:lum bright="-10000" contrast="10000"/>
          </a:blip>
          <a:stretch>
            <a:fillRect/>
          </a:stretch>
        </p:blipFill>
        <p:spPr>
          <a:xfrm>
            <a:off x="357158" y="1142984"/>
            <a:ext cx="4143404" cy="3357586"/>
          </a:xfrm>
          <a:prstGeom prst="rect">
            <a:avLst/>
          </a:prstGeom>
          <a:ln>
            <a:noFill/>
          </a:ln>
          <a:effectLst>
            <a:softEdge rad="112500"/>
          </a:effectLst>
        </p:spPr>
      </p:pic>
      <p:pic>
        <p:nvPicPr>
          <p:cNvPr id="7" name="Immagine 6" descr="delta_po_2_0.jpg"/>
          <p:cNvPicPr>
            <a:picLocks noChangeAspect="1"/>
          </p:cNvPicPr>
          <p:nvPr/>
        </p:nvPicPr>
        <p:blipFill>
          <a:blip r:embed="rId3">
            <a:lum bright="-10000" contrast="10000"/>
          </a:blip>
          <a:stretch>
            <a:fillRect/>
          </a:stretch>
        </p:blipFill>
        <p:spPr>
          <a:xfrm>
            <a:off x="5143504" y="1571612"/>
            <a:ext cx="3429024" cy="3000396"/>
          </a:xfrm>
          <a:prstGeom prst="rect">
            <a:avLst/>
          </a:prstGeom>
          <a:ln>
            <a:noFill/>
          </a:ln>
          <a:effectLst>
            <a:softEdge rad="112500"/>
          </a:effectLst>
        </p:spPr>
      </p:pic>
      <p:pic>
        <p:nvPicPr>
          <p:cNvPr id="8" name="Immagine 7" descr="vdgdfhgfbf.jpeg"/>
          <p:cNvPicPr>
            <a:picLocks noChangeAspect="1"/>
          </p:cNvPicPr>
          <p:nvPr/>
        </p:nvPicPr>
        <p:blipFill>
          <a:blip r:embed="rId4">
            <a:lum bright="-10000" contrast="-10000"/>
          </a:blip>
          <a:stretch>
            <a:fillRect/>
          </a:stretch>
        </p:blipFill>
        <p:spPr>
          <a:xfrm>
            <a:off x="2428860" y="4714884"/>
            <a:ext cx="4071966" cy="1923359"/>
          </a:xfrm>
          <a:prstGeom prst="rect">
            <a:avLst/>
          </a:prstGeom>
          <a:ln>
            <a:noFill/>
          </a:ln>
          <a:effectLst>
            <a:softEdge rad="112500"/>
          </a:effectLst>
        </p:spPr>
      </p:pic>
    </p:spTree>
    <p:extLst>
      <p:ext uri="{BB962C8B-B14F-4D97-AF65-F5344CB8AC3E}">
        <p14:creationId xmlns:p14="http://schemas.microsoft.com/office/powerpoint/2010/main" val="718061045"/>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14290"/>
            <a:ext cx="8686800" cy="838200"/>
          </a:xfrm>
        </p:spPr>
        <p:txBody>
          <a:bodyPr/>
          <a:lstStyle/>
          <a:p>
            <a:pPr algn="ctr"/>
            <a:r>
              <a:rPr lang="it-IT" dirty="0">
                <a:solidFill>
                  <a:srgbClr val="6666FF"/>
                </a:solidFill>
                <a:latin typeface="AR DELANEY" pitchFamily="2" charset="0"/>
              </a:rPr>
              <a:t>i volatili del </a:t>
            </a:r>
            <a:r>
              <a:rPr lang="it-IT" dirty="0" err="1">
                <a:solidFill>
                  <a:srgbClr val="6666FF"/>
                </a:solidFill>
                <a:latin typeface="AR DELANEY" pitchFamily="2" charset="0"/>
              </a:rPr>
              <a:t>po</a:t>
            </a:r>
            <a:endParaRPr lang="it-IT" dirty="0">
              <a:solidFill>
                <a:srgbClr val="6666FF"/>
              </a:solidFill>
              <a:latin typeface="AR DELANEY" pitchFamily="2" charset="0"/>
            </a:endParaRPr>
          </a:p>
        </p:txBody>
      </p:sp>
      <p:pic>
        <p:nvPicPr>
          <p:cNvPr id="4" name="Segnaposto contenuto 3" descr="popopopopopopo.jpg"/>
          <p:cNvPicPr>
            <a:picLocks noGrp="1" noChangeAspect="1"/>
          </p:cNvPicPr>
          <p:nvPr>
            <p:ph idx="1"/>
          </p:nvPr>
        </p:nvPicPr>
        <p:blipFill>
          <a:blip r:embed="rId2">
            <a:lum contrast="20000"/>
          </a:blip>
          <a:stretch>
            <a:fillRect/>
          </a:stretch>
        </p:blipFill>
        <p:spPr>
          <a:xfrm>
            <a:off x="500034" y="1428736"/>
            <a:ext cx="4357718" cy="25887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magine 5" descr="pescato.jpg"/>
          <p:cNvPicPr>
            <a:picLocks noChangeAspect="1"/>
          </p:cNvPicPr>
          <p:nvPr/>
        </p:nvPicPr>
        <p:blipFill>
          <a:blip r:embed="rId3"/>
          <a:stretch>
            <a:fillRect/>
          </a:stretch>
        </p:blipFill>
        <p:spPr>
          <a:xfrm flipH="1">
            <a:off x="5143504" y="2143116"/>
            <a:ext cx="3714776" cy="2724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magine 7" descr="jjk.jpg"/>
          <p:cNvPicPr>
            <a:picLocks noChangeAspect="1"/>
          </p:cNvPicPr>
          <p:nvPr/>
        </p:nvPicPr>
        <p:blipFill>
          <a:blip r:embed="rId4"/>
          <a:stretch>
            <a:fillRect/>
          </a:stretch>
        </p:blipFill>
        <p:spPr>
          <a:xfrm flipH="1">
            <a:off x="2571736" y="3857628"/>
            <a:ext cx="2928958" cy="26177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67253878"/>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00B050"/>
                </a:solidFill>
                <a:latin typeface="AR DELANEY" pitchFamily="2" charset="0"/>
              </a:rPr>
              <a:t>I pesci del </a:t>
            </a:r>
            <a:r>
              <a:rPr lang="it-IT" dirty="0" err="1">
                <a:solidFill>
                  <a:srgbClr val="00B050"/>
                </a:solidFill>
                <a:latin typeface="AR DELANEY" pitchFamily="2" charset="0"/>
              </a:rPr>
              <a:t>po</a:t>
            </a:r>
            <a:endParaRPr lang="it-IT" dirty="0">
              <a:solidFill>
                <a:srgbClr val="00B050"/>
              </a:solidFill>
              <a:latin typeface="AR DELANEY" pitchFamily="2" charset="0"/>
            </a:endParaRPr>
          </a:p>
        </p:txBody>
      </p:sp>
      <p:pic>
        <p:nvPicPr>
          <p:cNvPr id="5" name="Immagine 4" descr="yjuityit7u.JPG"/>
          <p:cNvPicPr>
            <a:picLocks noChangeAspect="1"/>
          </p:cNvPicPr>
          <p:nvPr/>
        </p:nvPicPr>
        <p:blipFill>
          <a:blip r:embed="rId2"/>
          <a:stretch>
            <a:fillRect/>
          </a:stretch>
        </p:blipFill>
        <p:spPr>
          <a:xfrm>
            <a:off x="4429124" y="3286124"/>
            <a:ext cx="38100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Segnaposto contenuto 6" descr="jnfbhgf.jpg"/>
          <p:cNvPicPr>
            <a:picLocks noGrp="1" noChangeAspect="1"/>
          </p:cNvPicPr>
          <p:nvPr>
            <p:ph idx="1"/>
          </p:nvPr>
        </p:nvPicPr>
        <p:blipFill>
          <a:blip r:embed="rId3"/>
          <a:stretch>
            <a:fillRect/>
          </a:stretch>
        </p:blipFill>
        <p:spPr>
          <a:xfrm>
            <a:off x="785786" y="1571612"/>
            <a:ext cx="4000528" cy="27114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8719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FF00"/>
                </a:solidFill>
                <a:latin typeface="AR DELANEY" pitchFamily="2" charset="0"/>
              </a:rPr>
              <a:t>Il delta del </a:t>
            </a:r>
            <a:r>
              <a:rPr lang="it-IT" dirty="0" err="1">
                <a:solidFill>
                  <a:srgbClr val="FFFF00"/>
                </a:solidFill>
                <a:latin typeface="AR DELANEY" pitchFamily="2" charset="0"/>
              </a:rPr>
              <a:t>po</a:t>
            </a:r>
            <a:r>
              <a:rPr lang="it-IT" dirty="0">
                <a:solidFill>
                  <a:srgbClr val="FFFF00"/>
                </a:solidFill>
                <a:latin typeface="AR DELANEY" pitchFamily="2" charset="0"/>
              </a:rPr>
              <a:t> </a:t>
            </a:r>
          </a:p>
        </p:txBody>
      </p:sp>
      <p:pic>
        <p:nvPicPr>
          <p:cNvPr id="4" name="Segnaposto contenuto 3" descr="hfhfjv.jpg"/>
          <p:cNvPicPr>
            <a:picLocks noGrp="1" noChangeAspect="1"/>
          </p:cNvPicPr>
          <p:nvPr>
            <p:ph idx="1"/>
          </p:nvPr>
        </p:nvPicPr>
        <p:blipFill>
          <a:blip r:embed="rId2">
            <a:lum bright="-20000" contrast="-10000"/>
          </a:blip>
          <a:stretch>
            <a:fillRect/>
          </a:stretch>
        </p:blipFill>
        <p:spPr>
          <a:xfrm>
            <a:off x="1481137" y="1712119"/>
            <a:ext cx="6334125" cy="4210050"/>
          </a:xfrm>
          <a:prstGeom prst="rect">
            <a:avLst/>
          </a:prstGeom>
          <a:ln>
            <a:noFill/>
          </a:ln>
          <a:effectLst>
            <a:softEdge rad="112500"/>
          </a:effectLst>
        </p:spPr>
      </p:pic>
    </p:spTree>
    <p:extLst>
      <p:ext uri="{BB962C8B-B14F-4D97-AF65-F5344CB8AC3E}">
        <p14:creationId xmlns:p14="http://schemas.microsoft.com/office/powerpoint/2010/main" val="297845660"/>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1538" y="214290"/>
            <a:ext cx="6429420" cy="1112835"/>
          </a:xfrm>
        </p:spPr>
        <p:txBody>
          <a:bodyPr>
            <a:normAutofit/>
          </a:bodyPr>
          <a:lstStyle/>
          <a:p>
            <a:r>
              <a:rPr lang="it-IT" dirty="0">
                <a:ln w="19050">
                  <a:solidFill>
                    <a:schemeClr val="tx2">
                      <a:tint val="1000"/>
                    </a:schemeClr>
                  </a:solidFill>
                  <a:prstDash val="solid"/>
                </a:ln>
                <a:solidFill>
                  <a:schemeClr val="accent3"/>
                </a:solidFill>
                <a:effectLst>
                  <a:glow rad="101600">
                    <a:schemeClr val="accent3">
                      <a:satMod val="175000"/>
                      <a:alpha val="40000"/>
                    </a:schemeClr>
                  </a:glow>
                  <a:outerShdw blurRad="50000" dist="50800" dir="7500000" algn="tl">
                    <a:srgbClr val="000000">
                      <a:shade val="5000"/>
                      <a:alpha val="35000"/>
                    </a:srgbClr>
                  </a:outerShdw>
                </a:effectLst>
              </a:rPr>
              <a:t>I Fiumi del Nord-Est</a:t>
            </a:r>
          </a:p>
        </p:txBody>
      </p:sp>
      <p:sp>
        <p:nvSpPr>
          <p:cNvPr id="3" name="Sottotitolo 2"/>
          <p:cNvSpPr>
            <a:spLocks noGrp="1"/>
          </p:cNvSpPr>
          <p:nvPr>
            <p:ph type="subTitle" idx="1"/>
          </p:nvPr>
        </p:nvSpPr>
        <p:spPr>
          <a:xfrm>
            <a:off x="571472" y="6812281"/>
            <a:ext cx="8215370" cy="45719"/>
          </a:xfrm>
        </p:spPr>
        <p:txBody>
          <a:bodyPr>
            <a:normAutofit fontScale="25000" lnSpcReduction="20000"/>
          </a:bodyPr>
          <a:lstStyle/>
          <a:p>
            <a:endParaRPr lang="it-IT" dirty="0"/>
          </a:p>
        </p:txBody>
      </p:sp>
      <p:pic>
        <p:nvPicPr>
          <p:cNvPr id="4" name="Immagine 3" descr="fiumi nord est.jpg"/>
          <p:cNvPicPr>
            <a:picLocks noChangeAspect="1"/>
          </p:cNvPicPr>
          <p:nvPr/>
        </p:nvPicPr>
        <p:blipFill>
          <a:blip r:embed="rId2"/>
          <a:stretch>
            <a:fillRect/>
          </a:stretch>
        </p:blipFill>
        <p:spPr>
          <a:xfrm>
            <a:off x="1000100" y="1428736"/>
            <a:ext cx="7215206" cy="47364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Ovale 4">
            <a:extLst>
              <a:ext uri="{FF2B5EF4-FFF2-40B4-BE49-F238E27FC236}">
                <a16:creationId xmlns:a16="http://schemas.microsoft.com/office/drawing/2014/main" id="{C9BBD4CC-B5BA-4E5C-A966-BE3F423B707F}"/>
              </a:ext>
            </a:extLst>
          </p:cNvPr>
          <p:cNvSpPr/>
          <p:nvPr/>
        </p:nvSpPr>
        <p:spPr>
          <a:xfrm>
            <a:off x="4860032" y="1628800"/>
            <a:ext cx="3283868" cy="3096344"/>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2043203"/>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357166"/>
            <a:ext cx="8001056" cy="1000132"/>
          </a:xfrm>
        </p:spPr>
        <p:txBody>
          <a:bodyPr>
            <a:noAutofit/>
          </a:bodyPr>
          <a:lstStyle/>
          <a:p>
            <a:pPr algn="ctr"/>
            <a:r>
              <a:rPr lang="it-IT" sz="8000" b="1" dirty="0">
                <a:ln w="900" cmpd="sng">
                  <a:solidFill>
                    <a:schemeClr val="accent1">
                      <a:satMod val="190000"/>
                      <a:alpha val="55000"/>
                    </a:schemeClr>
                  </a:solidFill>
                  <a:prstDash val="solid"/>
                </a:ln>
                <a:solidFill>
                  <a:srgbClr val="FF0000"/>
                </a:solidFill>
                <a:effectLst>
                  <a:glow rad="101600">
                    <a:schemeClr val="accent5">
                      <a:satMod val="175000"/>
                      <a:alpha val="40000"/>
                    </a:schemeClr>
                  </a:glow>
                  <a:innerShdw blurRad="101600" dist="76200" dir="5400000">
                    <a:schemeClr val="accent1">
                      <a:satMod val="190000"/>
                      <a:tint val="100000"/>
                      <a:alpha val="74000"/>
                    </a:schemeClr>
                  </a:innerShdw>
                </a:effectLst>
              </a:rPr>
              <a:t>ISONZO</a:t>
            </a:r>
            <a:r>
              <a:rPr lang="it-IT" sz="8000" b="1" dirty="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rPr>
              <a:t> </a:t>
            </a:r>
          </a:p>
        </p:txBody>
      </p:sp>
      <p:sp>
        <p:nvSpPr>
          <p:cNvPr id="3" name="Segnaposto contenuto 2"/>
          <p:cNvSpPr>
            <a:spLocks noGrp="1"/>
          </p:cNvSpPr>
          <p:nvPr>
            <p:ph idx="1"/>
          </p:nvPr>
        </p:nvSpPr>
        <p:spPr>
          <a:xfrm>
            <a:off x="457200" y="1714488"/>
            <a:ext cx="8229600" cy="4411675"/>
          </a:xfrm>
        </p:spPr>
        <p:txBody>
          <a:bodyPr>
            <a:normAutofit/>
            <a:scene3d>
              <a:camera prst="obliqueBottomLeft"/>
              <a:lightRig rig="flat" dir="tl">
                <a:rot lat="0" lon="0" rev="6600000"/>
              </a:lightRig>
            </a:scene3d>
            <a:sp3d extrusionH="25400" contourW="8890">
              <a:bevelT w="38100" h="31750" prst="angle"/>
              <a:contourClr>
                <a:schemeClr val="accent2">
                  <a:shade val="75000"/>
                </a:schemeClr>
              </a:contourClr>
            </a:sp3d>
          </a:bodyPr>
          <a:lstStyle/>
          <a:p>
            <a:pPr>
              <a:buNone/>
            </a:pPr>
            <a:r>
              <a:rPr lang="it-IT"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Il fiume nasce a 1100 metri d'altitudine sulle Alpi </a:t>
            </a:r>
            <a:r>
              <a:rPr lang="it-IT" sz="1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Giulie</a:t>
            </a:r>
            <a:r>
              <a:rPr lang="it-IT"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 ovest del </a:t>
            </a:r>
            <a:r>
              <a:rPr lang="it-IT" sz="1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monte Tricorno. </a:t>
            </a:r>
            <a:r>
              <a:rPr lang="it-IT"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L’Isonzo ha un regime essenzialmente alpino influenzato anche dalla notevole presenza di sorgive carsiche. </a:t>
            </a:r>
          </a:p>
          <a:p>
            <a:pPr>
              <a:buNone/>
            </a:pPr>
            <a:r>
              <a:rPr lang="it-IT"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 questi due fiumi combatterono i nostri eroi della Prima guerra mondiale.</a:t>
            </a:r>
          </a:p>
          <a:p>
            <a:pPr>
              <a:buNone/>
            </a:pPr>
            <a:r>
              <a:rPr lang="it-IT"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 poeta Giuseppe Ungaretti ha scritto delle toccanti poesie sulla guerra.</a:t>
            </a:r>
          </a:p>
          <a:p>
            <a:pPr>
              <a:buNone/>
            </a:pPr>
            <a:endPar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endParaRPr>
          </a:p>
          <a:p>
            <a:pPr>
              <a:buNone/>
            </a:pPr>
            <a: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t>     Questo è l’Isonzo</a:t>
            </a:r>
            <a:b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br>
            <a: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t>E qui meglio</a:t>
            </a:r>
            <a:b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br>
            <a: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t>Mi sono riconosciuto</a:t>
            </a:r>
            <a:b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br>
            <a: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t>Una docile fibra</a:t>
            </a:r>
            <a:b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br>
            <a:r>
              <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rPr>
              <a:t>Dell’universo</a:t>
            </a:r>
          </a:p>
          <a:p>
            <a:pPr>
              <a:buNone/>
            </a:pPr>
            <a:endParaRPr lang="it-IT" sz="1800" b="1" i="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endParaRPr>
          </a:p>
          <a:p>
            <a:pPr>
              <a:buNone/>
            </a:pPr>
            <a:endParaRPr lang="it-IT" sz="1800" b="1"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endParaRPr>
          </a:p>
        </p:txBody>
      </p:sp>
      <p:pic>
        <p:nvPicPr>
          <p:cNvPr id="5" name="Immagine 4" descr="edmondo-matter-settima-battaglia-isonzo.jpg"/>
          <p:cNvPicPr>
            <a:picLocks noChangeAspect="1"/>
          </p:cNvPicPr>
          <p:nvPr/>
        </p:nvPicPr>
        <p:blipFill>
          <a:blip r:embed="rId3" cstate="print"/>
          <a:stretch>
            <a:fillRect/>
          </a:stretch>
        </p:blipFill>
        <p:spPr>
          <a:xfrm>
            <a:off x="3857620" y="4071942"/>
            <a:ext cx="3808430" cy="2449343"/>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1236717028"/>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14546" y="704088"/>
            <a:ext cx="6472254" cy="867524"/>
          </a:xfrm>
        </p:spPr>
        <p:txBody>
          <a:bodyPr>
            <a:noAutofit/>
            <a:scene3d>
              <a:camera prst="perspectiveAbove"/>
              <a:lightRig rig="threePt" dir="t"/>
            </a:scene3d>
          </a:bodyPr>
          <a:lstStyle/>
          <a:p>
            <a:r>
              <a:rPr lang="it-IT" sz="7200" b="1" dirty="0">
                <a:ln w="10541" cmpd="sng">
                  <a:solidFill>
                    <a:schemeClr val="accent1">
                      <a:shade val="88000"/>
                      <a:satMod val="110000"/>
                    </a:schemeClr>
                  </a:solidFill>
                  <a:prstDash val="solid"/>
                </a:ln>
                <a:solidFill>
                  <a:srgbClr val="FF0000"/>
                </a:solidFill>
                <a:effectLst>
                  <a:glow rad="63500">
                    <a:schemeClr val="accent2">
                      <a:satMod val="175000"/>
                      <a:alpha val="40000"/>
                    </a:schemeClr>
                  </a:glow>
                </a:effectLst>
              </a:rPr>
              <a:t>     PIAVE</a:t>
            </a:r>
          </a:p>
        </p:txBody>
      </p:sp>
      <p:sp>
        <p:nvSpPr>
          <p:cNvPr id="3" name="Segnaposto contenuto 2"/>
          <p:cNvSpPr>
            <a:spLocks noGrp="1"/>
          </p:cNvSpPr>
          <p:nvPr>
            <p:ph idx="1"/>
          </p:nvPr>
        </p:nvSpPr>
        <p:spPr/>
        <p:txBody>
          <a:bodyPr>
            <a:normAutofit fontScale="92500" lnSpcReduction="10000"/>
          </a:bodyPr>
          <a:lstStyle/>
          <a:p>
            <a:r>
              <a:rPr lang="it-IT" b="1" dirty="0">
                <a:ln w="10541" cmpd="sng">
                  <a:solidFill>
                    <a:schemeClr val="accent1">
                      <a:shade val="88000"/>
                      <a:satMod val="110000"/>
                    </a:schemeClr>
                  </a:solidFill>
                  <a:prstDash val="solid"/>
                </a:ln>
                <a:solidFill>
                  <a:schemeClr val="tx2">
                    <a:lumMod val="60000"/>
                    <a:lumOff val="40000"/>
                  </a:schemeClr>
                </a:solidFill>
              </a:rPr>
              <a:t>Il Piave è un fiume italiano, che attraversa il Veneto e il Friuli Venezia Giulia. È anche noto come "Fiume Sacro alla Patria", perché costituì il fronte più arretrato di difesa dell'esercito italiano dopo la sconfitta subita nella Battaglia di Caporetto durante la Prima guerra mondiale. Oltre all'importanza strategica, il mantenimento della linea del Piave fu importante anche per tenere alto il morale dell'esercito dopo la ritirata dalla linea dell'Isonzo prima e del Tagliamento dopo.  L'esercito italiano, riorganizzatosi, oltrepassò poi il fiume il 24 ottobre 1918 cominciando così la decisiva Battaglia di Vittorio Veneto</a:t>
            </a:r>
            <a:r>
              <a:rPr lang="it-IT" dirty="0">
                <a:solidFill>
                  <a:schemeClr val="tx2">
                    <a:lumMod val="60000"/>
                    <a:lumOff val="40000"/>
                  </a:schemeClr>
                </a:solidFill>
              </a:rPr>
              <a:t>.</a:t>
            </a:r>
          </a:p>
        </p:txBody>
      </p:sp>
      <p:pic>
        <p:nvPicPr>
          <p:cNvPr id="4" name="Il Piave mormorava (con testo).mp3">
            <a:hlinkClick r:id="" action="ppaction://media"/>
          </p:cNvPr>
          <p:cNvPicPr>
            <a:picLocks noRot="1" noChangeAspect="1"/>
          </p:cNvPicPr>
          <p:nvPr>
            <a:audioFile r:link="rId1"/>
          </p:nvPr>
        </p:nvPicPr>
        <p:blipFill>
          <a:blip r:embed="rId3"/>
          <a:stretch>
            <a:fillRect/>
          </a:stretch>
        </p:blipFill>
        <p:spPr>
          <a:xfrm>
            <a:off x="8358182" y="6072182"/>
            <a:ext cx="785818" cy="785818"/>
          </a:xfrm>
          <a:prstGeom prst="rect">
            <a:avLst/>
          </a:prstGeom>
        </p:spPr>
      </p:pic>
      <p:pic>
        <p:nvPicPr>
          <p:cNvPr id="5" name="Immagine 4" descr="745_Crocetta del Montello_tv_località Ciano.jpg"/>
          <p:cNvPicPr>
            <a:picLocks noChangeAspect="1"/>
          </p:cNvPicPr>
          <p:nvPr/>
        </p:nvPicPr>
        <p:blipFill>
          <a:blip r:embed="rId4"/>
          <a:stretch>
            <a:fillRect/>
          </a:stretch>
        </p:blipFill>
        <p:spPr>
          <a:xfrm>
            <a:off x="500034" y="214290"/>
            <a:ext cx="2286016" cy="1525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descr="Pattuglie oltre le linee dinnanzi a Fossalta 1 13.8x8.5.JPG"/>
          <p:cNvPicPr>
            <a:picLocks noChangeAspect="1"/>
          </p:cNvPicPr>
          <p:nvPr/>
        </p:nvPicPr>
        <p:blipFill>
          <a:blip r:embed="rId5" cstate="print"/>
          <a:stretch>
            <a:fillRect/>
          </a:stretch>
        </p:blipFill>
        <p:spPr>
          <a:xfrm>
            <a:off x="5786446" y="285728"/>
            <a:ext cx="2303512" cy="15001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0794884"/>
      </p:ext>
    </p:extLst>
  </p:cSld>
  <p:clrMapOvr>
    <a:masterClrMapping/>
  </p:clrMapOvr>
  <p:transition>
    <p:randomBa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606" y="188640"/>
            <a:ext cx="8229600" cy="1143000"/>
          </a:xfrm>
        </p:spPr>
        <p:txBody>
          <a:bodyPr>
            <a:noAutofit/>
          </a:bodyPr>
          <a:lstStyle/>
          <a:p>
            <a:r>
              <a:rPr lang="it-IT" sz="8000" dirty="0"/>
              <a:t>REGNO D’ITALIA</a:t>
            </a:r>
          </a:p>
        </p:txBody>
      </p:sp>
      <p:sp>
        <p:nvSpPr>
          <p:cNvPr id="3" name="Segnaposto contenuto 2"/>
          <p:cNvSpPr>
            <a:spLocks noGrp="1"/>
          </p:cNvSpPr>
          <p:nvPr>
            <p:ph idx="1"/>
          </p:nvPr>
        </p:nvSpPr>
        <p:spPr>
          <a:xfrm>
            <a:off x="899592" y="1268760"/>
            <a:ext cx="7375517" cy="676672"/>
          </a:xfrm>
        </p:spPr>
        <p:txBody>
          <a:bodyPr/>
          <a:lstStyle/>
          <a:p>
            <a:pPr marL="0" indent="0">
              <a:buNone/>
            </a:pPr>
            <a:r>
              <a:rPr lang="it-IT" dirty="0"/>
              <a:t>Il Regno d’Italia nacque il 17 marzo 1861.</a:t>
            </a:r>
          </a:p>
        </p:txBody>
      </p:sp>
      <p:pic>
        <p:nvPicPr>
          <p:cNvPr id="1026" name="Picture 2" descr="C:\Users\3D\Desktop\HI SANHIT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420888"/>
            <a:ext cx="2304256"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88" y="2420888"/>
            <a:ext cx="2716640" cy="349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3707904" y="2758405"/>
            <a:ext cx="1728192" cy="646331"/>
          </a:xfrm>
          <a:prstGeom prst="rect">
            <a:avLst/>
          </a:prstGeom>
          <a:noFill/>
        </p:spPr>
        <p:txBody>
          <a:bodyPr wrap="square" rtlCol="0">
            <a:spAutoFit/>
          </a:bodyPr>
          <a:lstStyle/>
          <a:p>
            <a:r>
              <a:rPr lang="it-IT" dirty="0"/>
              <a:t>Re Vittorio Emanuele II</a:t>
            </a:r>
          </a:p>
        </p:txBody>
      </p:sp>
      <p:cxnSp>
        <p:nvCxnSpPr>
          <p:cNvPr id="10" name="Connettore 7 9"/>
          <p:cNvCxnSpPr/>
          <p:nvPr/>
        </p:nvCxnSpPr>
        <p:spPr>
          <a:xfrm rot="10800000" flipV="1">
            <a:off x="3409286" y="3501008"/>
            <a:ext cx="1080120" cy="100811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4574557" y="5055567"/>
            <a:ext cx="1296144" cy="923330"/>
          </a:xfrm>
          <a:prstGeom prst="rect">
            <a:avLst/>
          </a:prstGeom>
          <a:noFill/>
        </p:spPr>
        <p:txBody>
          <a:bodyPr wrap="square" rtlCol="0">
            <a:spAutoFit/>
          </a:bodyPr>
          <a:lstStyle/>
          <a:p>
            <a:r>
              <a:rPr lang="it-IT" dirty="0"/>
              <a:t>Stemma del Regno d’Italia</a:t>
            </a:r>
          </a:p>
        </p:txBody>
      </p:sp>
      <p:cxnSp>
        <p:nvCxnSpPr>
          <p:cNvPr id="19" name="Connettore 7 18"/>
          <p:cNvCxnSpPr>
            <a:stCxn id="17" idx="0"/>
          </p:cNvCxnSpPr>
          <p:nvPr/>
        </p:nvCxnSpPr>
        <p:spPr>
          <a:xfrm rot="5400000" flipH="1" flipV="1">
            <a:off x="5344172" y="3883522"/>
            <a:ext cx="1050503" cy="129358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70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0232" y="714356"/>
            <a:ext cx="2114536" cy="1143008"/>
          </a:xfrm>
        </p:spPr>
        <p:txBody>
          <a:bodyPr>
            <a:normAutofit/>
            <a:scene3d>
              <a:camera prst="perspectiveAbove"/>
              <a:lightRig rig="threePt" dir="t"/>
            </a:scene3d>
            <a:sp3d extrusionH="57150">
              <a:bevelT w="57150" h="38100" prst="artDeco"/>
            </a:sp3d>
          </a:bodyPr>
          <a:lstStyle/>
          <a:p>
            <a:r>
              <a:rPr lang="it-IT" sz="6000" b="1" dirty="0">
                <a:ln w="10541" cmpd="sng">
                  <a:solidFill>
                    <a:schemeClr val="accent1">
                      <a:shade val="88000"/>
                      <a:satMod val="110000"/>
                    </a:schemeClr>
                  </a:solidFill>
                  <a:prstDash val="solid"/>
                </a:ln>
                <a:solidFill>
                  <a:srgbClr val="FF0000"/>
                </a:solidFill>
                <a:effectLst>
                  <a:glow rad="63500">
                    <a:schemeClr val="accent2">
                      <a:satMod val="175000"/>
                      <a:alpha val="40000"/>
                    </a:schemeClr>
                  </a:glow>
                </a:effectLst>
              </a:rPr>
              <a:t>ADIGE</a:t>
            </a:r>
          </a:p>
        </p:txBody>
      </p:sp>
      <p:sp>
        <p:nvSpPr>
          <p:cNvPr id="3" name="Segnaposto contenuto 2"/>
          <p:cNvSpPr>
            <a:spLocks noGrp="1"/>
          </p:cNvSpPr>
          <p:nvPr>
            <p:ph idx="1"/>
          </p:nvPr>
        </p:nvSpPr>
        <p:spPr/>
        <p:txBody>
          <a:bodyPr>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t">
              <a:buNone/>
            </a:pPr>
            <a:endPar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endParaRPr>
          </a:p>
          <a:p>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L'Adige è un fiume dell'Italia nordorientale. Nasce presso il passo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Resia</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nell'Alta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Val</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Venosta</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in Alto Adige e sfocia nel mare Adriatico presso i comuni di Chioggia e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Rosolina</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nelle rispettive frazioni di Ca'lino di Chioggia e di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Rosolina</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Mare. Passa per le regioni del Trentino-Alto Adige e del Veneto. È per lunghezza (circa 410 km ) il secondo fiume italiano dopo il Po.</a:t>
            </a:r>
          </a:p>
          <a:p>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Attraversa le città di Trento, Verona, Legnago,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Cavarzere</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e sfiora Merano, Bolzano, Rovereto e Rovigo. La valle in cui scorre assume vari nomi: val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Venosta</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tra la sorgente e Merano, valle dell'Adige tra Merano e Trento, </a:t>
            </a:r>
            <a:r>
              <a:rPr lang="it-IT" b="1" dirty="0" err="1">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Vallagarina</a:t>
            </a:r>
            <a:r>
              <a:rPr lang="it-IT" b="1" dirty="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rPr>
              <a:t> tra Trento e Verona, e quindi val Padana tra Verona e la foce.</a:t>
            </a:r>
          </a:p>
          <a:p>
            <a:pPr>
              <a:buNone/>
            </a:pP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magine 3" descr="1200px-20110720_Verona_3078.jpg"/>
          <p:cNvPicPr>
            <a:picLocks noChangeAspect="1"/>
          </p:cNvPicPr>
          <p:nvPr/>
        </p:nvPicPr>
        <p:blipFill>
          <a:blip r:embed="rId2" cstate="print"/>
          <a:stretch>
            <a:fillRect/>
          </a:stretch>
        </p:blipFill>
        <p:spPr>
          <a:xfrm>
            <a:off x="5715008" y="642918"/>
            <a:ext cx="2500330" cy="1357298"/>
          </a:xfrm>
          <a:prstGeom prst="rect">
            <a:avLst/>
          </a:prstGeom>
        </p:spPr>
      </p:pic>
    </p:spTree>
    <p:extLst>
      <p:ext uri="{BB962C8B-B14F-4D97-AF65-F5344CB8AC3E}">
        <p14:creationId xmlns:p14="http://schemas.microsoft.com/office/powerpoint/2010/main" val="1887081562"/>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0232" y="714356"/>
            <a:ext cx="3795904" cy="1143008"/>
          </a:xfrm>
        </p:spPr>
        <p:txBody>
          <a:bodyPr>
            <a:normAutofit/>
            <a:scene3d>
              <a:camera prst="perspectiveAbove"/>
              <a:lightRig rig="threePt" dir="t"/>
            </a:scene3d>
            <a:sp3d extrusionH="57150">
              <a:bevelT w="57150" h="38100" prst="artDeco"/>
            </a:sp3d>
          </a:bodyPr>
          <a:lstStyle/>
          <a:p>
            <a:r>
              <a:rPr lang="it-IT" sz="6000" b="1" dirty="0">
                <a:ln w="10541" cmpd="sng">
                  <a:solidFill>
                    <a:schemeClr val="accent1">
                      <a:shade val="88000"/>
                      <a:satMod val="110000"/>
                    </a:schemeClr>
                  </a:solidFill>
                  <a:prstDash val="solid"/>
                </a:ln>
                <a:solidFill>
                  <a:srgbClr val="FF0000"/>
                </a:solidFill>
                <a:effectLst>
                  <a:glow rad="63500">
                    <a:schemeClr val="accent2">
                      <a:satMod val="175000"/>
                      <a:alpha val="40000"/>
                    </a:schemeClr>
                  </a:glow>
                </a:effectLst>
              </a:rPr>
              <a:t>BRENTA</a:t>
            </a:r>
          </a:p>
        </p:txBody>
      </p:sp>
      <p:sp>
        <p:nvSpPr>
          <p:cNvPr id="3" name="Segnaposto contenuto 2"/>
          <p:cNvSpPr>
            <a:spLocks noGrp="1"/>
          </p:cNvSpPr>
          <p:nvPr>
            <p:ph idx="1"/>
          </p:nvPr>
        </p:nvSpPr>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t">
              <a:buNone/>
            </a:pPr>
            <a:endParaRPr lang="it-IT"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a:p>
            <a:pPr lvl="0"/>
            <a:r>
              <a:rPr lang="it-IT" dirty="0">
                <a:solidFill>
                  <a:schemeClr val="accent1">
                    <a:lumMod val="75000"/>
                  </a:schemeClr>
                </a:solidFill>
              </a:rPr>
              <a:t>Fiume del Veneto (174 km; bacino di 2304 km</a:t>
            </a:r>
            <a:r>
              <a:rPr lang="it-IT" baseline="30000" dirty="0">
                <a:solidFill>
                  <a:schemeClr val="accent1">
                    <a:lumMod val="75000"/>
                  </a:schemeClr>
                </a:solidFill>
              </a:rPr>
              <a:t>2</a:t>
            </a:r>
            <a:r>
              <a:rPr lang="it-IT" dirty="0">
                <a:solidFill>
                  <a:schemeClr val="accent1">
                    <a:lumMod val="75000"/>
                  </a:schemeClr>
                </a:solidFill>
              </a:rPr>
              <a:t>). Nasce a quota 450 m circa, dall’unione dei due emissari dei laghi di Levico e di </a:t>
            </a:r>
            <a:r>
              <a:rPr lang="it-IT" u="sng" dirty="0">
                <a:solidFill>
                  <a:schemeClr val="accent1">
                    <a:lumMod val="75000"/>
                  </a:schemeClr>
                </a:solidFill>
                <a:hlinkClick r:id="rId2">
                  <a:extLst>
                    <a:ext uri="{A12FA001-AC4F-418D-AE19-62706E023703}">
                      <ahyp:hlinkClr xmlns:ahyp="http://schemas.microsoft.com/office/drawing/2018/hyperlinkcolor" val="tx"/>
                    </a:ext>
                  </a:extLst>
                </a:hlinkClick>
              </a:rPr>
              <a:t>Caldonazzo</a:t>
            </a:r>
            <a:r>
              <a:rPr lang="it-IT" dirty="0">
                <a:solidFill>
                  <a:schemeClr val="accent1">
                    <a:lumMod val="75000"/>
                  </a:schemeClr>
                </a:solidFill>
              </a:rPr>
              <a:t>. Percorre con direzione Ovest-Est la </a:t>
            </a:r>
            <a:r>
              <a:rPr lang="it-IT" u="sng" dirty="0">
                <a:solidFill>
                  <a:schemeClr val="accent1">
                    <a:lumMod val="75000"/>
                  </a:schemeClr>
                </a:solidFill>
                <a:hlinkClick r:id="rId3">
                  <a:extLst>
                    <a:ext uri="{A12FA001-AC4F-418D-AE19-62706E023703}">
                      <ahyp:hlinkClr xmlns:ahyp="http://schemas.microsoft.com/office/drawing/2018/hyperlinkcolor" val="tx"/>
                    </a:ext>
                  </a:extLst>
                </a:hlinkClick>
              </a:rPr>
              <a:t>Valsugana</a:t>
            </a:r>
            <a:r>
              <a:rPr lang="it-IT" dirty="0">
                <a:solidFill>
                  <a:schemeClr val="accent1">
                    <a:lumMod val="75000"/>
                  </a:schemeClr>
                </a:solidFill>
              </a:rPr>
              <a:t> fino a Primolano, poi prosegue con direzione Nord-Sud nello stretto Canal di Brenta, per uscire poi in pianura. </a:t>
            </a:r>
          </a:p>
          <a:p>
            <a:pPr lvl="0"/>
            <a:r>
              <a:rPr lang="it-IT" dirty="0">
                <a:solidFill>
                  <a:schemeClr val="accent1">
                    <a:lumMod val="75000"/>
                  </a:schemeClr>
                </a:solidFill>
              </a:rPr>
              <a:t>A monte di </a:t>
            </a:r>
            <a:r>
              <a:rPr lang="it-IT" u="sng" dirty="0">
                <a:solidFill>
                  <a:schemeClr val="accent1">
                    <a:lumMod val="75000"/>
                  </a:schemeClr>
                </a:solidFill>
                <a:hlinkClick r:id="rId4">
                  <a:extLst>
                    <a:ext uri="{A12FA001-AC4F-418D-AE19-62706E023703}">
                      <ahyp:hlinkClr xmlns:ahyp="http://schemas.microsoft.com/office/drawing/2018/hyperlinkcolor" val="tx"/>
                    </a:ext>
                  </a:extLst>
                </a:hlinkClick>
              </a:rPr>
              <a:t>Padova</a:t>
            </a:r>
            <a:r>
              <a:rPr lang="it-IT" dirty="0">
                <a:solidFill>
                  <a:schemeClr val="accent1">
                    <a:lumMod val="75000"/>
                  </a:schemeClr>
                </a:solidFill>
              </a:rPr>
              <a:t> cede parte delle sue acque al canale navigabile </a:t>
            </a:r>
            <a:r>
              <a:rPr lang="it-IT" dirty="0" err="1">
                <a:solidFill>
                  <a:schemeClr val="accent1">
                    <a:lumMod val="75000"/>
                  </a:schemeClr>
                </a:solidFill>
              </a:rPr>
              <a:t>Brentella</a:t>
            </a:r>
            <a:r>
              <a:rPr lang="it-IT" dirty="0">
                <a:solidFill>
                  <a:schemeClr val="accent1">
                    <a:lumMod val="75000"/>
                  </a:schemeClr>
                </a:solidFill>
              </a:rPr>
              <a:t>, che le convoglia al </a:t>
            </a:r>
            <a:r>
              <a:rPr lang="it-IT" u="sng" dirty="0" err="1">
                <a:solidFill>
                  <a:schemeClr val="accent1">
                    <a:lumMod val="75000"/>
                  </a:schemeClr>
                </a:solidFill>
                <a:hlinkClick r:id="rId5">
                  <a:extLst>
                    <a:ext uri="{A12FA001-AC4F-418D-AE19-62706E023703}">
                      <ahyp:hlinkClr xmlns:ahyp="http://schemas.microsoft.com/office/drawing/2018/hyperlinkcolor" val="tx"/>
                    </a:ext>
                  </a:extLst>
                </a:hlinkClick>
              </a:rPr>
              <a:t>Bacchiglione</a:t>
            </a:r>
            <a:r>
              <a:rPr lang="it-IT" dirty="0">
                <a:solidFill>
                  <a:schemeClr val="accent1">
                    <a:lumMod val="75000"/>
                  </a:schemeClr>
                </a:solidFill>
              </a:rPr>
              <a:t>. Prosegue il corso fino a </a:t>
            </a:r>
            <a:r>
              <a:rPr lang="it-IT" u="sng" dirty="0">
                <a:solidFill>
                  <a:schemeClr val="accent1">
                    <a:lumMod val="75000"/>
                  </a:schemeClr>
                </a:solidFill>
                <a:hlinkClick r:id="rId6">
                  <a:extLst>
                    <a:ext uri="{A12FA001-AC4F-418D-AE19-62706E023703}">
                      <ahyp:hlinkClr xmlns:ahyp="http://schemas.microsoft.com/office/drawing/2018/hyperlinkcolor" val="tx"/>
                    </a:ext>
                  </a:extLst>
                </a:hlinkClick>
              </a:rPr>
              <a:t>Stra</a:t>
            </a:r>
            <a:r>
              <a:rPr lang="it-IT" dirty="0">
                <a:solidFill>
                  <a:schemeClr val="accent1">
                    <a:lumMod val="75000"/>
                  </a:schemeClr>
                </a:solidFill>
              </a:rPr>
              <a:t>, ove è attraversato dalla linea navigabile costituita dal </a:t>
            </a:r>
            <a:r>
              <a:rPr lang="it-IT" dirty="0" err="1">
                <a:solidFill>
                  <a:schemeClr val="accent1">
                    <a:lumMod val="75000"/>
                  </a:schemeClr>
                </a:solidFill>
              </a:rPr>
              <a:t>Piovego</a:t>
            </a:r>
            <a:r>
              <a:rPr lang="it-IT" dirty="0">
                <a:solidFill>
                  <a:schemeClr val="accent1">
                    <a:lumMod val="75000"/>
                  </a:schemeClr>
                </a:solidFill>
              </a:rPr>
              <a:t> e dal Naviglio di Brenta. Racchiuso tra argini, sfocia nel mar Adriatico. </a:t>
            </a:r>
          </a:p>
          <a:p>
            <a:pPr>
              <a:buNone/>
            </a:pP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6746860"/>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00B0F0"/>
                </a:solidFill>
                <a:effectLst>
                  <a:outerShdw blurRad="38100" dist="38100" dir="2700000" algn="tl">
                    <a:srgbClr val="000000">
                      <a:alpha val="43137"/>
                    </a:srgbClr>
                  </a:outerShdw>
                </a:effectLst>
                <a:latin typeface="Footlight MT Light" pitchFamily="18" charset="0"/>
              </a:rPr>
              <a:t>IL FIUME BRENTA PASSA ANCHE PER LA PROVINCIA </a:t>
            </a:r>
            <a:r>
              <a:rPr lang="it-IT" b="1" dirty="0" err="1">
                <a:solidFill>
                  <a:srgbClr val="00B0F0"/>
                </a:solidFill>
                <a:effectLst>
                  <a:outerShdw blurRad="38100" dist="38100" dir="2700000" algn="tl">
                    <a:srgbClr val="000000">
                      <a:alpha val="43137"/>
                    </a:srgbClr>
                  </a:outerShdw>
                </a:effectLst>
                <a:latin typeface="Footlight MT Light" pitchFamily="18" charset="0"/>
              </a:rPr>
              <a:t>DI</a:t>
            </a:r>
            <a:r>
              <a:rPr lang="it-IT" b="1" dirty="0">
                <a:solidFill>
                  <a:srgbClr val="00B0F0"/>
                </a:solidFill>
                <a:effectLst>
                  <a:outerShdw blurRad="38100" dist="38100" dir="2700000" algn="tl">
                    <a:srgbClr val="000000">
                      <a:alpha val="43137"/>
                    </a:srgbClr>
                  </a:outerShdw>
                </a:effectLst>
                <a:latin typeface="Footlight MT Light" pitchFamily="18" charset="0"/>
              </a:rPr>
              <a:t> VENEZIA</a:t>
            </a:r>
          </a:p>
        </p:txBody>
      </p:sp>
      <p:pic>
        <p:nvPicPr>
          <p:cNvPr id="4" name="Immagine 3" descr="RIVIERA DEL BRENTA.jpg">
            <a:extLst>
              <a:ext uri="{FF2B5EF4-FFF2-40B4-BE49-F238E27FC236}">
                <a16:creationId xmlns:a16="http://schemas.microsoft.com/office/drawing/2014/main" id="{7983C572-0B15-46F8-90A9-CFF4CD3C70C5}"/>
              </a:ext>
            </a:extLst>
          </p:cNvPr>
          <p:cNvPicPr>
            <a:picLocks noChangeAspect="1"/>
          </p:cNvPicPr>
          <p:nvPr/>
        </p:nvPicPr>
        <p:blipFill>
          <a:blip r:embed="rId3" cstate="print"/>
          <a:stretch>
            <a:fillRect/>
          </a:stretch>
        </p:blipFill>
        <p:spPr>
          <a:xfrm rot="239361">
            <a:off x="981232" y="1691151"/>
            <a:ext cx="7181536" cy="35149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asellaDiTesto 2">
            <a:extLst>
              <a:ext uri="{FF2B5EF4-FFF2-40B4-BE49-F238E27FC236}">
                <a16:creationId xmlns:a16="http://schemas.microsoft.com/office/drawing/2014/main" id="{7BC301C2-3058-4E26-B4FA-E3A789F2C31D}"/>
              </a:ext>
            </a:extLst>
          </p:cNvPr>
          <p:cNvSpPr txBox="1"/>
          <p:nvPr/>
        </p:nvSpPr>
        <p:spPr>
          <a:xfrm>
            <a:off x="882690" y="5650330"/>
            <a:ext cx="7931224" cy="923330"/>
          </a:xfrm>
          <a:prstGeom prst="rect">
            <a:avLst/>
          </a:prstGeom>
          <a:noFill/>
        </p:spPr>
        <p:txBody>
          <a:bodyPr wrap="square" rtlCol="0">
            <a:spAutoFit/>
          </a:bodyPr>
          <a:lstStyle/>
          <a:p>
            <a:pPr lvl="0"/>
            <a:r>
              <a:rPr lang="it-IT" b="1" dirty="0">
                <a:solidFill>
                  <a:schemeClr val="accent1">
                    <a:lumMod val="75000"/>
                  </a:schemeClr>
                </a:solidFill>
                <a:latin typeface="Footlight MT Light" panose="0204060206030A020304" pitchFamily="18" charset="0"/>
              </a:rPr>
              <a:t>Il corso inferiore del Brenta fu località preferita di soggiorno in campagna della nobiltà veneziana del Rinascimento, le cui ville si susseguono lungo le due rive dell’attuale Naviglio.</a:t>
            </a:r>
          </a:p>
        </p:txBody>
      </p:sp>
    </p:spTree>
    <p:extLst>
      <p:ext uri="{BB962C8B-B14F-4D97-AF65-F5344CB8AC3E}">
        <p14:creationId xmlns:p14="http://schemas.microsoft.com/office/powerpoint/2010/main" val="340708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6000" r="-46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786050" y="2786058"/>
            <a:ext cx="3429024" cy="1214446"/>
          </a:xfrm>
          <a:solidFill>
            <a:srgbClr val="002060"/>
          </a:solidFill>
        </p:spPr>
        <p:txBody>
          <a:bodyPr>
            <a:normAutofit fontScale="90000"/>
          </a:bodyPr>
          <a:lstStyle/>
          <a:p>
            <a:r>
              <a:rPr lang="it-IT" dirty="0">
                <a:solidFill>
                  <a:schemeClr val="tx2">
                    <a:lumMod val="60000"/>
                    <a:lumOff val="40000"/>
                  </a:schemeClr>
                </a:solidFill>
                <a:latin typeface="AR JULIAN" pitchFamily="2" charset="0"/>
              </a:rPr>
              <a:t>VENEZIA</a:t>
            </a:r>
            <a:br>
              <a:rPr lang="it-IT" dirty="0"/>
            </a:br>
            <a:r>
              <a:rPr lang="it-IT" sz="3200" dirty="0">
                <a:solidFill>
                  <a:schemeClr val="accent1">
                    <a:lumMod val="75000"/>
                  </a:schemeClr>
                </a:solidFill>
                <a:latin typeface="AR CENA" pitchFamily="2" charset="0"/>
              </a:rPr>
              <a:t>il nostro capoluogo</a:t>
            </a:r>
          </a:p>
        </p:txBody>
      </p:sp>
      <p:sp>
        <p:nvSpPr>
          <p:cNvPr id="3" name="Sottotitolo 2"/>
          <p:cNvSpPr>
            <a:spLocks noGrp="1"/>
          </p:cNvSpPr>
          <p:nvPr>
            <p:ph type="subTitle" idx="1"/>
          </p:nvPr>
        </p:nvSpPr>
        <p:spPr>
          <a:xfrm>
            <a:off x="-500098" y="6143644"/>
            <a:ext cx="5429288" cy="1038220"/>
          </a:xfrm>
        </p:spPr>
        <p:txBody>
          <a:bodyPr/>
          <a:lstStyle/>
          <a:p>
            <a:r>
              <a:rPr lang="it-IT" dirty="0">
                <a:solidFill>
                  <a:schemeClr val="accent5">
                    <a:lumMod val="50000"/>
                  </a:schemeClr>
                </a:solidFill>
                <a:latin typeface="Aparajita" pitchFamily="34" charset="0"/>
                <a:cs typeface="Aparajita" pitchFamily="34" charset="0"/>
              </a:rPr>
              <a:t>.</a:t>
            </a:r>
          </a:p>
        </p:txBody>
      </p:sp>
      <p:pic>
        <p:nvPicPr>
          <p:cNvPr id="4" name="Immagine 3" descr="bandera-de-italia-.jpg"/>
          <p:cNvPicPr>
            <a:picLocks noChangeAspect="1"/>
          </p:cNvPicPr>
          <p:nvPr/>
        </p:nvPicPr>
        <p:blipFill>
          <a:blip r:embed="rId4"/>
          <a:stretch>
            <a:fillRect/>
          </a:stretch>
        </p:blipFill>
        <p:spPr>
          <a:xfrm rot="20808183">
            <a:off x="6141570" y="4952749"/>
            <a:ext cx="2857500" cy="1600200"/>
          </a:xfrm>
          <a:prstGeom prst="rect">
            <a:avLst/>
          </a:prstGeom>
          <a:ln>
            <a:noFill/>
          </a:ln>
          <a:effectLst>
            <a:softEdge rad="112500"/>
          </a:effectLst>
        </p:spPr>
      </p:pic>
    </p:spTree>
    <p:extLst>
      <p:ext uri="{BB962C8B-B14F-4D97-AF65-F5344CB8AC3E}">
        <p14:creationId xmlns:p14="http://schemas.microsoft.com/office/powerpoint/2010/main" val="4067744757"/>
      </p:ext>
    </p:extLst>
  </p:cSld>
  <p:clrMapOvr>
    <a:masterClrMapping/>
  </p:clrMapOvr>
  <p:transition advTm="120000">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2">
                    <a:lumMod val="75000"/>
                  </a:schemeClr>
                </a:solidFill>
                <a:latin typeface="AR CENA" pitchFamily="2" charset="0"/>
              </a:rPr>
              <a:t>ITALIA, VENETO, VENEZIA</a:t>
            </a:r>
          </a:p>
        </p:txBody>
      </p:sp>
      <p:pic>
        <p:nvPicPr>
          <p:cNvPr id="5" name="Segnaposto contenuto 4" descr="mapa-europa.jpg"/>
          <p:cNvPicPr>
            <a:picLocks noGrp="1" noChangeAspect="1"/>
          </p:cNvPicPr>
          <p:nvPr>
            <p:ph sz="half" idx="1"/>
          </p:nvPr>
        </p:nvPicPr>
        <p:blipFill>
          <a:blip r:embed="rId3" cstate="print"/>
          <a:stretch>
            <a:fillRect/>
          </a:stretch>
        </p:blipFill>
        <p:spPr>
          <a:xfrm rot="287294">
            <a:off x="440368" y="1116944"/>
            <a:ext cx="2959468" cy="3829064"/>
          </a:xfrm>
          <a:prstGeom prst="rect">
            <a:avLst/>
          </a:prstGeom>
          <a:ln>
            <a:noFill/>
          </a:ln>
          <a:effectLst>
            <a:softEdge rad="112500"/>
          </a:effectLst>
        </p:spPr>
      </p:pic>
      <p:pic>
        <p:nvPicPr>
          <p:cNvPr id="6" name="Segnaposto contenuto 5" descr="cartina-italia_7.gif"/>
          <p:cNvPicPr>
            <a:picLocks noGrp="1" noChangeAspect="1"/>
          </p:cNvPicPr>
          <p:nvPr>
            <p:ph sz="half" idx="2"/>
          </p:nvPr>
        </p:nvPicPr>
        <p:blipFill>
          <a:blip r:embed="rId4"/>
          <a:stretch>
            <a:fillRect/>
          </a:stretch>
        </p:blipFill>
        <p:spPr>
          <a:xfrm rot="20621038">
            <a:off x="3693042" y="1273525"/>
            <a:ext cx="2336883" cy="2723368"/>
          </a:xfrm>
          <a:prstGeom prst="rect">
            <a:avLst/>
          </a:prstGeom>
          <a:ln>
            <a:noFill/>
          </a:ln>
          <a:effectLst>
            <a:softEdge rad="112500"/>
          </a:effectLst>
        </p:spPr>
      </p:pic>
      <p:sp>
        <p:nvSpPr>
          <p:cNvPr id="11" name="Freccia a destra con strisce 10"/>
          <p:cNvSpPr/>
          <p:nvPr/>
        </p:nvSpPr>
        <p:spPr>
          <a:xfrm rot="503012">
            <a:off x="1005554" y="3924566"/>
            <a:ext cx="928694" cy="1428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Connettore 2 7"/>
          <p:cNvCxnSpPr/>
          <p:nvPr/>
        </p:nvCxnSpPr>
        <p:spPr>
          <a:xfrm rot="5400000" flipH="1" flipV="1">
            <a:off x="3286116" y="1500174"/>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Immagine 9" descr="venetoc.jpg"/>
          <p:cNvPicPr>
            <a:picLocks noChangeAspect="1"/>
          </p:cNvPicPr>
          <p:nvPr/>
        </p:nvPicPr>
        <p:blipFill>
          <a:blip r:embed="rId5"/>
          <a:stretch>
            <a:fillRect/>
          </a:stretch>
        </p:blipFill>
        <p:spPr>
          <a:xfrm>
            <a:off x="4857752" y="3929066"/>
            <a:ext cx="3292228" cy="2714644"/>
          </a:xfrm>
          <a:prstGeom prst="rect">
            <a:avLst/>
          </a:prstGeom>
          <a:ln>
            <a:noFill/>
          </a:ln>
          <a:effectLst>
            <a:softEdge rad="112500"/>
          </a:effectLst>
        </p:spPr>
      </p:pic>
      <p:sp>
        <p:nvSpPr>
          <p:cNvPr id="18" name="Freccia a sinistra 17"/>
          <p:cNvSpPr/>
          <p:nvPr/>
        </p:nvSpPr>
        <p:spPr>
          <a:xfrm>
            <a:off x="7072330" y="5715016"/>
            <a:ext cx="642942"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Immagine 18" descr="la nostra italia.jpg"/>
          <p:cNvPicPr>
            <a:picLocks noChangeAspect="1"/>
          </p:cNvPicPr>
          <p:nvPr/>
        </p:nvPicPr>
        <p:blipFill>
          <a:blip r:embed="rId6" cstate="print"/>
          <a:srcRect r="480" b="4374"/>
          <a:stretch>
            <a:fillRect/>
          </a:stretch>
        </p:blipFill>
        <p:spPr>
          <a:xfrm>
            <a:off x="7404377" y="1261527"/>
            <a:ext cx="1507762" cy="1857388"/>
          </a:xfrm>
          <a:prstGeom prst="rect">
            <a:avLst/>
          </a:prstGeom>
          <a:ln>
            <a:noFill/>
          </a:ln>
          <a:effectLst>
            <a:softEdge rad="112500"/>
          </a:effectLst>
        </p:spPr>
      </p:pic>
      <p:sp>
        <p:nvSpPr>
          <p:cNvPr id="21" name="Freccia circolare a sinistra 20"/>
          <p:cNvSpPr/>
          <p:nvPr/>
        </p:nvSpPr>
        <p:spPr>
          <a:xfrm rot="19678353">
            <a:off x="5593803" y="1117815"/>
            <a:ext cx="1456858" cy="40022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1172"/>
      </p:ext>
    </p:extLst>
  </p:cSld>
  <p:clrMapOvr>
    <a:masterClrMapping/>
  </p:clrMapOvr>
  <p:transition advTm="180000">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85850" y="500042"/>
            <a:ext cx="7215238" cy="714380"/>
          </a:xfrm>
        </p:spPr>
        <p:txBody>
          <a:bodyPr>
            <a:normAutofit fontScale="90000"/>
          </a:bodyPr>
          <a:lstStyle/>
          <a:p>
            <a:r>
              <a:rPr lang="it-IT" b="1" dirty="0">
                <a:solidFill>
                  <a:schemeClr val="accent5">
                    <a:lumMod val="75000"/>
                  </a:schemeClr>
                </a:solidFill>
                <a:latin typeface="Segoe Script" pitchFamily="34" charset="0"/>
              </a:rPr>
              <a:t>LA RIVIERA DEL BRENTA</a:t>
            </a:r>
          </a:p>
        </p:txBody>
      </p:sp>
      <p:sp>
        <p:nvSpPr>
          <p:cNvPr id="3" name="Segnaposto contenuto 2"/>
          <p:cNvSpPr>
            <a:spLocks noGrp="1"/>
          </p:cNvSpPr>
          <p:nvPr>
            <p:ph sz="half" idx="1"/>
          </p:nvPr>
        </p:nvSpPr>
        <p:spPr/>
        <p:txBody>
          <a:bodyPr>
            <a:normAutofit lnSpcReduction="10000"/>
          </a:bodyPr>
          <a:lstStyle/>
          <a:p>
            <a:pPr>
              <a:buNone/>
            </a:pPr>
            <a:r>
              <a:rPr lang="it-IT" sz="1600" b="1" u="sng" dirty="0"/>
              <a:t>RUMENO:</a:t>
            </a:r>
          </a:p>
          <a:p>
            <a:r>
              <a:rPr lang="it-IT" sz="1200" dirty="0"/>
              <a:t>Riviera del Brenta </a:t>
            </a:r>
            <a:r>
              <a:rPr lang="it-IT" sz="1200" dirty="0" err="1"/>
              <a:t>este</a:t>
            </a:r>
            <a:r>
              <a:rPr lang="it-IT" sz="1200" dirty="0"/>
              <a:t> un </a:t>
            </a:r>
            <a:r>
              <a:rPr lang="it-IT" sz="1200" dirty="0" err="1"/>
              <a:t>râu</a:t>
            </a:r>
            <a:r>
              <a:rPr lang="it-IT" sz="1200" dirty="0"/>
              <a:t> </a:t>
            </a:r>
            <a:r>
              <a:rPr lang="it-IT" sz="1200" dirty="0" err="1"/>
              <a:t>din</a:t>
            </a:r>
            <a:r>
              <a:rPr lang="it-IT" sz="1200" dirty="0"/>
              <a:t> </a:t>
            </a:r>
            <a:r>
              <a:rPr lang="it-IT" sz="1200" dirty="0" err="1"/>
              <a:t>Veneția</a:t>
            </a:r>
            <a:r>
              <a:rPr lang="it-IT" sz="1200" dirty="0"/>
              <a:t>.</a:t>
            </a:r>
          </a:p>
          <a:p>
            <a:r>
              <a:rPr lang="it-IT" sz="1200" dirty="0" err="1"/>
              <a:t>Acest</a:t>
            </a:r>
            <a:r>
              <a:rPr lang="it-IT" sz="1200" dirty="0"/>
              <a:t> </a:t>
            </a:r>
            <a:r>
              <a:rPr lang="it-IT" sz="1200" dirty="0" err="1"/>
              <a:t>râu</a:t>
            </a:r>
            <a:r>
              <a:rPr lang="it-IT" sz="1200" dirty="0"/>
              <a:t> </a:t>
            </a:r>
            <a:r>
              <a:rPr lang="it-IT" sz="1200" dirty="0" err="1"/>
              <a:t>trece</a:t>
            </a:r>
            <a:r>
              <a:rPr lang="it-IT" sz="1200" dirty="0"/>
              <a:t> în </a:t>
            </a:r>
            <a:r>
              <a:rPr lang="it-IT" sz="1200" dirty="0" err="1"/>
              <a:t>apropierea</a:t>
            </a:r>
            <a:r>
              <a:rPr lang="it-IT" sz="1200" dirty="0"/>
              <a:t> </a:t>
            </a:r>
            <a:r>
              <a:rPr lang="it-IT" sz="1200" dirty="0" err="1"/>
              <a:t>țării</a:t>
            </a:r>
            <a:r>
              <a:rPr lang="it-IT" sz="1200" dirty="0"/>
              <a:t> </a:t>
            </a:r>
            <a:r>
              <a:rPr lang="it-IT" sz="1200" dirty="0" err="1"/>
              <a:t>noastre</a:t>
            </a:r>
            <a:r>
              <a:rPr lang="it-IT" sz="1200" dirty="0"/>
              <a:t>.</a:t>
            </a:r>
          </a:p>
          <a:p>
            <a:r>
              <a:rPr lang="it-IT" sz="1200" dirty="0" err="1"/>
              <a:t>Pe</a:t>
            </a:r>
            <a:r>
              <a:rPr lang="it-IT" sz="1200" dirty="0"/>
              <a:t> </a:t>
            </a:r>
            <a:r>
              <a:rPr lang="it-IT" sz="1200" dirty="0" err="1"/>
              <a:t>malurile</a:t>
            </a:r>
            <a:r>
              <a:rPr lang="it-IT" sz="1200" dirty="0"/>
              <a:t> </a:t>
            </a:r>
            <a:r>
              <a:rPr lang="it-IT" sz="1200" dirty="0" err="1"/>
              <a:t>râului</a:t>
            </a:r>
            <a:r>
              <a:rPr lang="it-IT" sz="1200" dirty="0"/>
              <a:t> </a:t>
            </a:r>
            <a:r>
              <a:rPr lang="it-IT" sz="1200" dirty="0" err="1"/>
              <a:t>sunt</a:t>
            </a:r>
            <a:r>
              <a:rPr lang="it-IT" sz="1200" dirty="0"/>
              <a:t> vile și </a:t>
            </a:r>
            <a:r>
              <a:rPr lang="it-IT" sz="1200" dirty="0" err="1"/>
              <a:t>câmpuri</a:t>
            </a:r>
            <a:r>
              <a:rPr lang="it-IT" sz="1200" dirty="0"/>
              <a:t> </a:t>
            </a:r>
            <a:r>
              <a:rPr lang="it-IT" sz="1200" dirty="0" err="1"/>
              <a:t>frumoase</a:t>
            </a:r>
            <a:r>
              <a:rPr lang="it-IT" sz="1200" dirty="0"/>
              <a:t>.</a:t>
            </a:r>
          </a:p>
          <a:p>
            <a:r>
              <a:rPr lang="it-IT" sz="1200" dirty="0" err="1"/>
              <a:t>Acest</a:t>
            </a:r>
            <a:r>
              <a:rPr lang="it-IT" sz="1200" dirty="0"/>
              <a:t> </a:t>
            </a:r>
            <a:r>
              <a:rPr lang="it-IT" sz="1200" dirty="0" err="1"/>
              <a:t>râu</a:t>
            </a:r>
            <a:r>
              <a:rPr lang="it-IT" sz="1200" dirty="0"/>
              <a:t> </a:t>
            </a:r>
            <a:r>
              <a:rPr lang="it-IT" sz="1200" dirty="0" err="1"/>
              <a:t>intră</a:t>
            </a:r>
            <a:r>
              <a:rPr lang="it-IT" sz="1200" dirty="0"/>
              <a:t> în </a:t>
            </a:r>
            <a:r>
              <a:rPr lang="it-IT" sz="1200" dirty="0" err="1"/>
              <a:t>Veneția</a:t>
            </a:r>
            <a:endParaRPr lang="it-IT" sz="1200" dirty="0"/>
          </a:p>
          <a:p>
            <a:endParaRPr lang="it-IT" sz="1600" dirty="0"/>
          </a:p>
          <a:p>
            <a:pPr>
              <a:buNone/>
            </a:pPr>
            <a:r>
              <a:rPr lang="it-IT" sz="1600" b="1" u="sng" dirty="0"/>
              <a:t>SVEDESE:</a:t>
            </a:r>
          </a:p>
          <a:p>
            <a:r>
              <a:rPr lang="it-IT" sz="1200" dirty="0"/>
              <a:t>Riviera del Brenta </a:t>
            </a:r>
            <a:r>
              <a:rPr lang="it-IT" sz="1200" dirty="0" err="1"/>
              <a:t>är</a:t>
            </a:r>
            <a:r>
              <a:rPr lang="it-IT" sz="1200" dirty="0"/>
              <a:t> en </a:t>
            </a:r>
            <a:r>
              <a:rPr lang="it-IT" sz="1200" dirty="0" err="1"/>
              <a:t>flod</a:t>
            </a:r>
            <a:r>
              <a:rPr lang="it-IT" sz="1200" dirty="0"/>
              <a:t> i </a:t>
            </a:r>
            <a:r>
              <a:rPr lang="it-IT" sz="1200" dirty="0" err="1"/>
              <a:t>Veneto-regionen</a:t>
            </a:r>
            <a:r>
              <a:rPr lang="it-IT" sz="1200" dirty="0"/>
              <a:t>.</a:t>
            </a:r>
          </a:p>
          <a:p>
            <a:r>
              <a:rPr lang="it-IT" sz="1200" dirty="0" err="1"/>
              <a:t>Denna</a:t>
            </a:r>
            <a:r>
              <a:rPr lang="it-IT" sz="1200" dirty="0"/>
              <a:t> </a:t>
            </a:r>
            <a:r>
              <a:rPr lang="it-IT" sz="1200" dirty="0" err="1"/>
              <a:t>flod</a:t>
            </a:r>
            <a:r>
              <a:rPr lang="it-IT" sz="1200" dirty="0"/>
              <a:t> </a:t>
            </a:r>
            <a:r>
              <a:rPr lang="it-IT" sz="1200" dirty="0" err="1"/>
              <a:t>passerar</a:t>
            </a:r>
            <a:r>
              <a:rPr lang="it-IT" sz="1200" dirty="0"/>
              <a:t> </a:t>
            </a:r>
            <a:r>
              <a:rPr lang="it-IT" sz="1200" dirty="0" err="1"/>
              <a:t>nära</a:t>
            </a:r>
            <a:r>
              <a:rPr lang="it-IT" sz="1200" dirty="0"/>
              <a:t> </a:t>
            </a:r>
            <a:r>
              <a:rPr lang="it-IT" sz="1200" dirty="0" err="1"/>
              <a:t>vårt</a:t>
            </a:r>
            <a:r>
              <a:rPr lang="it-IT" sz="1200" dirty="0"/>
              <a:t> </a:t>
            </a:r>
            <a:r>
              <a:rPr lang="it-IT" sz="1200" dirty="0" err="1"/>
              <a:t>land</a:t>
            </a:r>
            <a:r>
              <a:rPr lang="it-IT" sz="1200" dirty="0"/>
              <a:t>.</a:t>
            </a:r>
          </a:p>
          <a:p>
            <a:r>
              <a:rPr lang="it-IT" sz="1200" dirty="0" err="1"/>
              <a:t>På</a:t>
            </a:r>
            <a:r>
              <a:rPr lang="it-IT" sz="1200" dirty="0"/>
              <a:t> </a:t>
            </a:r>
            <a:r>
              <a:rPr lang="it-IT" sz="1200" dirty="0" err="1"/>
              <a:t>flodens</a:t>
            </a:r>
            <a:r>
              <a:rPr lang="it-IT" sz="1200" dirty="0"/>
              <a:t> </a:t>
            </a:r>
            <a:r>
              <a:rPr lang="it-IT" sz="1200" dirty="0" err="1"/>
              <a:t>sidor</a:t>
            </a:r>
            <a:r>
              <a:rPr lang="it-IT" sz="1200" dirty="0"/>
              <a:t> </a:t>
            </a:r>
            <a:r>
              <a:rPr lang="it-IT" sz="1200" dirty="0" err="1"/>
              <a:t>finns</a:t>
            </a:r>
            <a:r>
              <a:rPr lang="it-IT" sz="1200" dirty="0"/>
              <a:t> </a:t>
            </a:r>
            <a:r>
              <a:rPr lang="it-IT" sz="1200" dirty="0" err="1"/>
              <a:t>villaer</a:t>
            </a:r>
            <a:r>
              <a:rPr lang="it-IT" sz="1200" dirty="0"/>
              <a:t> </a:t>
            </a:r>
            <a:r>
              <a:rPr lang="it-IT" sz="1200" dirty="0" err="1"/>
              <a:t>och</a:t>
            </a:r>
            <a:r>
              <a:rPr lang="it-IT" sz="1200" dirty="0"/>
              <a:t> </a:t>
            </a:r>
            <a:r>
              <a:rPr lang="it-IT" sz="1200" dirty="0" err="1"/>
              <a:t>underbara</a:t>
            </a:r>
            <a:r>
              <a:rPr lang="it-IT" sz="1200" dirty="0"/>
              <a:t> </a:t>
            </a:r>
            <a:r>
              <a:rPr lang="it-IT" sz="1200" dirty="0" err="1"/>
              <a:t>fält</a:t>
            </a:r>
            <a:r>
              <a:rPr lang="it-IT" sz="1200" dirty="0"/>
              <a:t>.</a:t>
            </a:r>
          </a:p>
          <a:p>
            <a:r>
              <a:rPr lang="it-IT" sz="1200" dirty="0" err="1"/>
              <a:t>Denna</a:t>
            </a:r>
            <a:r>
              <a:rPr lang="it-IT" sz="1200" dirty="0"/>
              <a:t> </a:t>
            </a:r>
            <a:r>
              <a:rPr lang="it-IT" sz="1200" dirty="0" err="1"/>
              <a:t>flod</a:t>
            </a:r>
            <a:r>
              <a:rPr lang="it-IT" sz="1200" dirty="0"/>
              <a:t> </a:t>
            </a:r>
            <a:r>
              <a:rPr lang="it-IT" sz="1200" dirty="0" err="1"/>
              <a:t>rinner</a:t>
            </a:r>
            <a:r>
              <a:rPr lang="it-IT" sz="1200" dirty="0"/>
              <a:t> in i </a:t>
            </a:r>
            <a:r>
              <a:rPr lang="it-IT" sz="1200" dirty="0" err="1"/>
              <a:t>Venedig</a:t>
            </a:r>
            <a:endParaRPr lang="it-IT" sz="1200" dirty="0"/>
          </a:p>
          <a:p>
            <a:pPr>
              <a:buNone/>
            </a:pPr>
            <a:r>
              <a:rPr lang="it-IT" sz="1200" dirty="0"/>
              <a:t>-</a:t>
            </a:r>
          </a:p>
          <a:p>
            <a:pPr>
              <a:buNone/>
            </a:pPr>
            <a:r>
              <a:rPr lang="it-IT" sz="1600" b="1" u="sng" dirty="0"/>
              <a:t>FRANCESE:</a:t>
            </a:r>
          </a:p>
          <a:p>
            <a:r>
              <a:rPr lang="it-IT" sz="1200" dirty="0"/>
              <a:t>La Riviera del Brenta est une rivière de la </a:t>
            </a:r>
            <a:r>
              <a:rPr lang="it-IT" sz="1200" dirty="0" err="1"/>
              <a:t>Vénétie</a:t>
            </a:r>
            <a:r>
              <a:rPr lang="it-IT" sz="1200" dirty="0"/>
              <a:t>.</a:t>
            </a:r>
          </a:p>
          <a:p>
            <a:r>
              <a:rPr lang="it-IT" sz="1200" dirty="0" err="1"/>
              <a:t>Cette</a:t>
            </a:r>
            <a:r>
              <a:rPr lang="it-IT" sz="1200" dirty="0"/>
              <a:t> rivière passe </a:t>
            </a:r>
            <a:r>
              <a:rPr lang="it-IT" sz="1200" dirty="0" err="1"/>
              <a:t>près</a:t>
            </a:r>
            <a:r>
              <a:rPr lang="it-IT" sz="1200" dirty="0"/>
              <a:t> de </a:t>
            </a:r>
            <a:r>
              <a:rPr lang="it-IT" sz="1200" dirty="0" err="1"/>
              <a:t>notre</a:t>
            </a:r>
            <a:r>
              <a:rPr lang="it-IT" sz="1200" dirty="0"/>
              <a:t> </a:t>
            </a:r>
            <a:r>
              <a:rPr lang="it-IT" sz="1200" dirty="0" err="1"/>
              <a:t>pays</a:t>
            </a:r>
            <a:r>
              <a:rPr lang="it-IT" sz="1200" dirty="0"/>
              <a:t>.</a:t>
            </a:r>
          </a:p>
          <a:p>
            <a:r>
              <a:rPr lang="it-IT" sz="1200" dirty="0" err="1"/>
              <a:t>Sur</a:t>
            </a:r>
            <a:r>
              <a:rPr lang="it-IT" sz="1200" dirty="0"/>
              <a:t> </a:t>
            </a:r>
            <a:r>
              <a:rPr lang="it-IT" sz="1200" dirty="0" err="1"/>
              <a:t>les</a:t>
            </a:r>
            <a:r>
              <a:rPr lang="it-IT" sz="1200" dirty="0"/>
              <a:t> </a:t>
            </a:r>
            <a:r>
              <a:rPr lang="it-IT" sz="1200" dirty="0" err="1"/>
              <a:t>rives</a:t>
            </a:r>
            <a:r>
              <a:rPr lang="it-IT" sz="1200" dirty="0"/>
              <a:t> de la rivière se </a:t>
            </a:r>
            <a:r>
              <a:rPr lang="it-IT" sz="1200" dirty="0" err="1"/>
              <a:t>trouvent</a:t>
            </a:r>
            <a:r>
              <a:rPr lang="it-IT" sz="1200" dirty="0"/>
              <a:t> </a:t>
            </a:r>
            <a:r>
              <a:rPr lang="it-IT" sz="1200" dirty="0" err="1"/>
              <a:t>des</a:t>
            </a:r>
            <a:r>
              <a:rPr lang="it-IT" sz="1200" dirty="0"/>
              <a:t> </a:t>
            </a:r>
            <a:r>
              <a:rPr lang="it-IT" sz="1200" dirty="0" err="1"/>
              <a:t>villas</a:t>
            </a:r>
            <a:r>
              <a:rPr lang="it-IT" sz="1200" dirty="0"/>
              <a:t> </a:t>
            </a:r>
            <a:r>
              <a:rPr lang="it-IT" sz="1200" dirty="0" err="1"/>
              <a:t>et</a:t>
            </a:r>
            <a:r>
              <a:rPr lang="it-IT" sz="1200" dirty="0"/>
              <a:t> </a:t>
            </a:r>
            <a:r>
              <a:rPr lang="it-IT" sz="1200" dirty="0" err="1"/>
              <a:t>des</a:t>
            </a:r>
            <a:r>
              <a:rPr lang="it-IT" sz="1200" dirty="0"/>
              <a:t> </a:t>
            </a:r>
            <a:r>
              <a:rPr lang="it-IT" sz="1200" dirty="0" err="1"/>
              <a:t>champs</a:t>
            </a:r>
            <a:r>
              <a:rPr lang="it-IT" sz="1200" dirty="0"/>
              <a:t> </a:t>
            </a:r>
            <a:r>
              <a:rPr lang="it-IT" sz="1200" dirty="0" err="1"/>
              <a:t>magnifiques</a:t>
            </a:r>
            <a:r>
              <a:rPr lang="it-IT" sz="1200" dirty="0"/>
              <a:t>.</a:t>
            </a:r>
          </a:p>
          <a:p>
            <a:r>
              <a:rPr lang="it-IT" sz="1200" dirty="0" err="1"/>
              <a:t>Cette</a:t>
            </a:r>
            <a:r>
              <a:rPr lang="it-IT" sz="1200" dirty="0"/>
              <a:t> rivière se </a:t>
            </a:r>
            <a:r>
              <a:rPr lang="it-IT" sz="1200" dirty="0" err="1"/>
              <a:t>jette</a:t>
            </a:r>
            <a:r>
              <a:rPr lang="it-IT" sz="1200" dirty="0"/>
              <a:t> </a:t>
            </a:r>
            <a:r>
              <a:rPr lang="it-IT" sz="1200" dirty="0" err="1"/>
              <a:t>dans</a:t>
            </a:r>
            <a:r>
              <a:rPr lang="it-IT" sz="1200" dirty="0"/>
              <a:t> </a:t>
            </a:r>
            <a:r>
              <a:rPr lang="it-IT" sz="1200" dirty="0" err="1"/>
              <a:t>Venise</a:t>
            </a:r>
            <a:endParaRPr lang="it-IT" sz="1200" dirty="0"/>
          </a:p>
          <a:p>
            <a:pPr>
              <a:buNone/>
            </a:pPr>
            <a:endParaRPr lang="it-IT" sz="1600" b="1" u="sng" dirty="0"/>
          </a:p>
        </p:txBody>
      </p:sp>
      <p:sp>
        <p:nvSpPr>
          <p:cNvPr id="4" name="Segnaposto contenuto 3"/>
          <p:cNvSpPr>
            <a:spLocks noGrp="1"/>
          </p:cNvSpPr>
          <p:nvPr>
            <p:ph sz="half" idx="2"/>
          </p:nvPr>
        </p:nvSpPr>
        <p:spPr/>
        <p:txBody>
          <a:bodyPr>
            <a:normAutofit lnSpcReduction="10000"/>
          </a:bodyPr>
          <a:lstStyle/>
          <a:p>
            <a:pPr>
              <a:buNone/>
            </a:pPr>
            <a:r>
              <a:rPr lang="it-IT" sz="2400" b="1" u="sng" dirty="0"/>
              <a:t>ITALIANO:</a:t>
            </a:r>
          </a:p>
          <a:p>
            <a:r>
              <a:rPr lang="it-IT" sz="1600" dirty="0"/>
              <a:t> La riviera del Brenta è una zona che si estende lungo il naviglio del Brenta.</a:t>
            </a:r>
          </a:p>
          <a:p>
            <a:r>
              <a:rPr lang="it-IT" sz="1600" dirty="0"/>
              <a:t>Questo fiume passa  anche vicino al nostro paese.</a:t>
            </a:r>
          </a:p>
          <a:p>
            <a:r>
              <a:rPr lang="it-IT" sz="1600" dirty="0"/>
              <a:t>Ai fianchi del fiume sono presenti delle ville e dei campi meravigliosi.</a:t>
            </a:r>
          </a:p>
          <a:p>
            <a:r>
              <a:rPr lang="it-IT" sz="1600" dirty="0"/>
              <a:t>Questo fiume sfocia a Venezia</a:t>
            </a:r>
          </a:p>
          <a:p>
            <a:pPr>
              <a:buNone/>
            </a:pPr>
            <a:r>
              <a:rPr lang="it-IT" sz="2400" b="1" u="sng" dirty="0"/>
              <a:t>INGLESE:  </a:t>
            </a:r>
          </a:p>
          <a:p>
            <a:r>
              <a:rPr lang="it-IT" sz="1700" dirty="0"/>
              <a:t>The Riviera del Brenta </a:t>
            </a:r>
            <a:r>
              <a:rPr lang="it-IT" sz="1700" dirty="0" err="1"/>
              <a:t>is</a:t>
            </a:r>
            <a:r>
              <a:rPr lang="it-IT" sz="1700" dirty="0"/>
              <a:t> a </a:t>
            </a:r>
            <a:r>
              <a:rPr lang="it-IT" sz="1700" dirty="0" err="1"/>
              <a:t>river</a:t>
            </a:r>
            <a:r>
              <a:rPr lang="it-IT" sz="1700" dirty="0"/>
              <a:t> </a:t>
            </a:r>
            <a:r>
              <a:rPr lang="it-IT" sz="1700" dirty="0" err="1"/>
              <a:t>of</a:t>
            </a:r>
            <a:r>
              <a:rPr lang="it-IT" sz="1700" dirty="0"/>
              <a:t> the Veneto </a:t>
            </a:r>
            <a:r>
              <a:rPr lang="it-IT" sz="1700" dirty="0" err="1"/>
              <a:t>region</a:t>
            </a:r>
            <a:r>
              <a:rPr lang="it-IT" sz="1700" dirty="0"/>
              <a:t>.</a:t>
            </a:r>
          </a:p>
          <a:p>
            <a:r>
              <a:rPr lang="it-IT" sz="1700" dirty="0" err="1"/>
              <a:t>This</a:t>
            </a:r>
            <a:r>
              <a:rPr lang="it-IT" sz="1700" dirty="0"/>
              <a:t> </a:t>
            </a:r>
            <a:r>
              <a:rPr lang="it-IT" sz="1700" dirty="0" err="1"/>
              <a:t>river</a:t>
            </a:r>
            <a:r>
              <a:rPr lang="it-IT" sz="1700" dirty="0"/>
              <a:t> </a:t>
            </a:r>
            <a:r>
              <a:rPr lang="it-IT" sz="1700" dirty="0" err="1"/>
              <a:t>passes</a:t>
            </a:r>
            <a:r>
              <a:rPr lang="it-IT" sz="1700" dirty="0"/>
              <a:t> </a:t>
            </a:r>
            <a:r>
              <a:rPr lang="it-IT" sz="1700" dirty="0" err="1"/>
              <a:t>close</a:t>
            </a:r>
            <a:r>
              <a:rPr lang="it-IT" sz="1700" dirty="0"/>
              <a:t> </a:t>
            </a:r>
            <a:r>
              <a:rPr lang="it-IT" sz="1700" dirty="0" err="1"/>
              <a:t>to</a:t>
            </a:r>
            <a:r>
              <a:rPr lang="it-IT" sz="1700" dirty="0"/>
              <a:t> </a:t>
            </a:r>
            <a:r>
              <a:rPr lang="it-IT" sz="1700" dirty="0" err="1"/>
              <a:t>our</a:t>
            </a:r>
            <a:r>
              <a:rPr lang="it-IT" sz="1700" dirty="0"/>
              <a:t> </a:t>
            </a:r>
            <a:r>
              <a:rPr lang="it-IT" sz="1700" dirty="0" err="1"/>
              <a:t>country</a:t>
            </a:r>
            <a:r>
              <a:rPr lang="it-IT" sz="1700" dirty="0"/>
              <a:t>.</a:t>
            </a:r>
          </a:p>
          <a:p>
            <a:r>
              <a:rPr lang="it-IT" sz="1700" dirty="0"/>
              <a:t>On the </a:t>
            </a:r>
            <a:r>
              <a:rPr lang="it-IT" sz="1700" dirty="0" err="1"/>
              <a:t>sides</a:t>
            </a:r>
            <a:r>
              <a:rPr lang="it-IT" sz="1700" dirty="0"/>
              <a:t> </a:t>
            </a:r>
            <a:r>
              <a:rPr lang="it-IT" sz="1700" dirty="0" err="1"/>
              <a:t>of</a:t>
            </a:r>
            <a:r>
              <a:rPr lang="it-IT" sz="1700" dirty="0"/>
              <a:t> the </a:t>
            </a:r>
            <a:r>
              <a:rPr lang="it-IT" sz="1700" dirty="0" err="1"/>
              <a:t>river</a:t>
            </a:r>
            <a:r>
              <a:rPr lang="it-IT" sz="1700" dirty="0"/>
              <a:t> </a:t>
            </a:r>
            <a:r>
              <a:rPr lang="it-IT" sz="1700" dirty="0" err="1"/>
              <a:t>there</a:t>
            </a:r>
            <a:r>
              <a:rPr lang="it-IT" sz="1700" dirty="0"/>
              <a:t> are </a:t>
            </a:r>
            <a:r>
              <a:rPr lang="it-IT" sz="1700" dirty="0" err="1"/>
              <a:t>villas</a:t>
            </a:r>
            <a:r>
              <a:rPr lang="it-IT" sz="1700" dirty="0"/>
              <a:t> and </a:t>
            </a:r>
            <a:r>
              <a:rPr lang="it-IT" sz="1700" dirty="0" err="1"/>
              <a:t>wonderful</a:t>
            </a:r>
            <a:r>
              <a:rPr lang="it-IT" sz="1700" dirty="0"/>
              <a:t> </a:t>
            </a:r>
            <a:r>
              <a:rPr lang="it-IT" sz="1700" dirty="0" err="1"/>
              <a:t>fields</a:t>
            </a:r>
            <a:r>
              <a:rPr lang="it-IT" sz="1700" dirty="0"/>
              <a:t>.</a:t>
            </a:r>
          </a:p>
          <a:p>
            <a:r>
              <a:rPr lang="it-IT" sz="1700" dirty="0" err="1"/>
              <a:t>This</a:t>
            </a:r>
            <a:r>
              <a:rPr lang="it-IT" sz="1700" dirty="0"/>
              <a:t> </a:t>
            </a:r>
            <a:r>
              <a:rPr lang="it-IT" sz="1700" dirty="0" err="1"/>
              <a:t>river</a:t>
            </a:r>
            <a:r>
              <a:rPr lang="it-IT" sz="1700" dirty="0"/>
              <a:t> </a:t>
            </a:r>
            <a:r>
              <a:rPr lang="it-IT" sz="1700" dirty="0" err="1"/>
              <a:t>flows</a:t>
            </a:r>
            <a:r>
              <a:rPr lang="it-IT" sz="1700" dirty="0"/>
              <a:t> </a:t>
            </a:r>
            <a:r>
              <a:rPr lang="it-IT" sz="1700" dirty="0" err="1"/>
              <a:t>into</a:t>
            </a:r>
            <a:r>
              <a:rPr lang="it-IT" sz="1700" dirty="0"/>
              <a:t> </a:t>
            </a:r>
            <a:r>
              <a:rPr lang="it-IT" sz="1700" dirty="0" err="1"/>
              <a:t>Venice</a:t>
            </a:r>
            <a:endParaRPr lang="it-IT" sz="1700" dirty="0"/>
          </a:p>
          <a:p>
            <a:pPr>
              <a:buNone/>
            </a:pPr>
            <a:endParaRPr lang="it-IT" sz="2400" b="1" u="sng" dirty="0"/>
          </a:p>
          <a:p>
            <a:pPr>
              <a:buNone/>
            </a:pPr>
            <a:endParaRPr lang="it-IT" sz="2400" b="1" u="sng" dirty="0"/>
          </a:p>
        </p:txBody>
      </p:sp>
      <p:pic>
        <p:nvPicPr>
          <p:cNvPr id="6" name="Immagine 5" descr="fiume brenta bassano grappa.jpg">
            <a:extLst>
              <a:ext uri="{FF2B5EF4-FFF2-40B4-BE49-F238E27FC236}">
                <a16:creationId xmlns:a16="http://schemas.microsoft.com/office/drawing/2014/main" id="{5A7AB349-F45F-4E37-A813-14270DD7981A}"/>
              </a:ext>
            </a:extLst>
          </p:cNvPr>
          <p:cNvPicPr>
            <a:picLocks noChangeAspect="1"/>
          </p:cNvPicPr>
          <p:nvPr/>
        </p:nvPicPr>
        <p:blipFill>
          <a:blip r:embed="rId3"/>
          <a:stretch>
            <a:fillRect/>
          </a:stretch>
        </p:blipFill>
        <p:spPr>
          <a:xfrm rot="250558">
            <a:off x="6098817" y="182194"/>
            <a:ext cx="2816529" cy="1544018"/>
          </a:xfrm>
          <a:prstGeom prst="rect">
            <a:avLst/>
          </a:prstGeom>
          <a:ln>
            <a:noFill/>
          </a:ln>
          <a:effectLst>
            <a:reflection blurRad="12700" stA="30000" endPos="30000" dist="5000" dir="5400000" sy="-100000" algn="bl" rotWithShape="0"/>
          </a:effectLst>
        </p:spPr>
      </p:pic>
    </p:spTree>
    <p:extLst>
      <p:ext uri="{BB962C8B-B14F-4D97-AF65-F5344CB8AC3E}">
        <p14:creationId xmlns:p14="http://schemas.microsoft.com/office/powerpoint/2010/main" val="3306054412"/>
      </p:ext>
    </p:extLst>
  </p:cSld>
  <p:clrMapOvr>
    <a:masterClrMapping/>
  </p:clrMapOvr>
  <p:transition advTm="1200000">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Segnaposto contenuto 4" descr="1200px-Città_di_Stra_-_Villa_Pisani_-_Facciata_45_407738,12_013244.jpg"/>
          <p:cNvPicPr>
            <a:picLocks noGrp="1" noChangeAspect="1"/>
          </p:cNvPicPr>
          <p:nvPr>
            <p:ph sz="half" idx="1"/>
          </p:nvPr>
        </p:nvPicPr>
        <p:blipFill>
          <a:blip r:embed="rId3"/>
          <a:stretch>
            <a:fillRect/>
          </a:stretch>
        </p:blipFill>
        <p:spPr>
          <a:xfrm>
            <a:off x="1643042" y="214290"/>
            <a:ext cx="5677650" cy="27631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Segnaposto contenuto 5" descr="gal_3.jpg"/>
          <p:cNvPicPr>
            <a:picLocks noGrp="1" noChangeAspect="1"/>
          </p:cNvPicPr>
          <p:nvPr>
            <p:ph sz="half" idx="2"/>
          </p:nvPr>
        </p:nvPicPr>
        <p:blipFill>
          <a:blip r:embed="rId4"/>
          <a:stretch>
            <a:fillRect/>
          </a:stretch>
        </p:blipFill>
        <p:spPr>
          <a:xfrm>
            <a:off x="4286248" y="3214686"/>
            <a:ext cx="4714876" cy="28289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descr="VillaPisani.png"/>
          <p:cNvPicPr>
            <a:picLocks noChangeAspect="1"/>
          </p:cNvPicPr>
          <p:nvPr/>
        </p:nvPicPr>
        <p:blipFill>
          <a:blip r:embed="rId5"/>
          <a:stretch>
            <a:fillRect/>
          </a:stretch>
        </p:blipFill>
        <p:spPr>
          <a:xfrm>
            <a:off x="714348" y="3143248"/>
            <a:ext cx="3253046" cy="3214710"/>
          </a:xfrm>
          <a:prstGeom prst="rect">
            <a:avLst/>
          </a:prstGeom>
          <a:ln>
            <a:noFill/>
          </a:ln>
          <a:effectLst>
            <a:softEdge rad="112500"/>
          </a:effectLst>
        </p:spPr>
      </p:pic>
      <p:sp>
        <p:nvSpPr>
          <p:cNvPr id="2" name="CasellaDiTesto 1">
            <a:extLst>
              <a:ext uri="{FF2B5EF4-FFF2-40B4-BE49-F238E27FC236}">
                <a16:creationId xmlns:a16="http://schemas.microsoft.com/office/drawing/2014/main" id="{FA1F981C-032B-47AE-B4C0-5E025E2784E7}"/>
              </a:ext>
            </a:extLst>
          </p:cNvPr>
          <p:cNvSpPr txBox="1"/>
          <p:nvPr/>
        </p:nvSpPr>
        <p:spPr>
          <a:xfrm>
            <a:off x="3563888" y="48455"/>
            <a:ext cx="2232248" cy="523220"/>
          </a:xfrm>
          <a:prstGeom prst="rect">
            <a:avLst/>
          </a:prstGeom>
          <a:noFill/>
        </p:spPr>
        <p:txBody>
          <a:bodyPr wrap="square" rtlCol="0">
            <a:spAutoFit/>
          </a:bodyPr>
          <a:lstStyle/>
          <a:p>
            <a:r>
              <a:rPr lang="it-IT" sz="2800" b="1" dirty="0">
                <a:solidFill>
                  <a:schemeClr val="accent1">
                    <a:lumMod val="75000"/>
                  </a:schemeClr>
                </a:solidFill>
                <a:latin typeface="Footlight MT Light" panose="0204060206030A020304" pitchFamily="18" charset="0"/>
              </a:rPr>
              <a:t>VILLA PISANI </a:t>
            </a:r>
          </a:p>
        </p:txBody>
      </p:sp>
    </p:spTree>
    <p:extLst>
      <p:ext uri="{BB962C8B-B14F-4D97-AF65-F5344CB8AC3E}">
        <p14:creationId xmlns:p14="http://schemas.microsoft.com/office/powerpoint/2010/main" val="2382235411"/>
      </p:ext>
    </p:extLst>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B4F053C-F292-4673-80C6-A986F4CB10D3}"/>
              </a:ext>
            </a:extLst>
          </p:cNvPr>
          <p:cNvSpPr>
            <a:spLocks noGrp="1"/>
          </p:cNvSpPr>
          <p:nvPr>
            <p:ph type="ctrTitle"/>
          </p:nvPr>
        </p:nvSpPr>
        <p:spPr>
          <a:xfrm>
            <a:off x="827584" y="1916832"/>
            <a:ext cx="7175351" cy="1793167"/>
          </a:xfrm>
        </p:spPr>
        <p:txBody>
          <a:bodyPr/>
          <a:lstStyle/>
          <a:p>
            <a:pPr marL="182880" indent="0">
              <a:buNone/>
            </a:pPr>
            <a:r>
              <a:rPr lang="it-IT" dirty="0">
                <a:solidFill>
                  <a:schemeClr val="accent1">
                    <a:lumMod val="75000"/>
                  </a:schemeClr>
                </a:solidFill>
              </a:rPr>
              <a:t>Adesso vi presentiamo il nostro paese...</a:t>
            </a:r>
          </a:p>
        </p:txBody>
      </p:sp>
    </p:spTree>
    <p:extLst>
      <p:ext uri="{BB962C8B-B14F-4D97-AF65-F5344CB8AC3E}">
        <p14:creationId xmlns:p14="http://schemas.microsoft.com/office/powerpoint/2010/main" val="183416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endParaRPr lang="it-IT"/>
          </a:p>
        </p:txBody>
      </p:sp>
      <p:sp>
        <p:nvSpPr>
          <p:cNvPr id="3" name="Titolo 2"/>
          <p:cNvSpPr>
            <a:spLocks noGrp="1"/>
          </p:cNvSpPr>
          <p:nvPr>
            <p:ph type="ctrTitle"/>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6"/>
            <a:ext cx="9086850" cy="6858000"/>
          </a:xfrm>
          <a:prstGeom prst="rect">
            <a:avLst/>
          </a:prstGeom>
        </p:spPr>
      </p:pic>
      <p:sp>
        <p:nvSpPr>
          <p:cNvPr id="6" name="CasellaDiTesto 5"/>
          <p:cNvSpPr txBox="1"/>
          <p:nvPr/>
        </p:nvSpPr>
        <p:spPr>
          <a:xfrm>
            <a:off x="2555776" y="5338660"/>
            <a:ext cx="6301252" cy="769441"/>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srgbClr val="B4DCFA">
                    <a:lumMod val="75000"/>
                  </a:srgbClr>
                </a:solidFill>
                <a:effectLst/>
                <a:uLnTx/>
                <a:uFillTx/>
                <a:latin typeface="Trebuchet MS"/>
                <a:ea typeface="+mn-ea"/>
                <a:cs typeface="+mn-cs"/>
              </a:rPr>
              <a:t>GAZZO E LA SUA STORIA </a:t>
            </a:r>
          </a:p>
        </p:txBody>
      </p:sp>
    </p:spTree>
    <p:extLst>
      <p:ext uri="{BB962C8B-B14F-4D97-AF65-F5344CB8AC3E}">
        <p14:creationId xmlns:p14="http://schemas.microsoft.com/office/powerpoint/2010/main" val="302091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endParaRPr lang="it-IT"/>
          </a:p>
        </p:txBody>
      </p:sp>
      <p:sp>
        <p:nvSpPr>
          <p:cNvPr id="3" name="Titolo 2"/>
          <p:cNvSpPr>
            <a:spLocks noGrp="1"/>
          </p:cNvSpPr>
          <p:nvPr>
            <p:ph type="ctrTitle"/>
          </p:nvPr>
        </p:nvSpPr>
        <p:spPr>
          <a:xfrm>
            <a:off x="817581" y="260649"/>
            <a:ext cx="7175351" cy="2088232"/>
          </a:xfrm>
        </p:spPr>
        <p:txBody>
          <a:bodyPr/>
          <a:lstStyle/>
          <a:p>
            <a:pPr marL="182880" indent="0">
              <a:buNone/>
            </a:pPr>
            <a:r>
              <a:rPr lang="it-IT" sz="2400" dirty="0"/>
              <a:t>Il comune di Gazzo è entrato in vigore il 1 gennaio 1811. I principali fiumi che attraversano il paese sono il </a:t>
            </a:r>
            <a:r>
              <a:rPr lang="it-IT" sz="2400" dirty="0" err="1"/>
              <a:t>Ceresone</a:t>
            </a:r>
            <a:r>
              <a:rPr lang="it-IT" sz="2400" dirty="0"/>
              <a:t>, l’ </a:t>
            </a:r>
            <a:r>
              <a:rPr lang="it-IT" sz="2400" dirty="0" err="1"/>
              <a:t>Armedola</a:t>
            </a:r>
            <a:r>
              <a:rPr lang="it-IT" sz="2400" dirty="0"/>
              <a:t> e la </a:t>
            </a:r>
            <a:r>
              <a:rPr lang="it-IT" sz="2400" dirty="0" err="1"/>
              <a:t>Poina</a:t>
            </a:r>
            <a:r>
              <a:rPr lang="it-IT" sz="2400" dirty="0"/>
              <a:t>.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319358"/>
            <a:ext cx="6552728" cy="3676228"/>
          </a:xfrm>
          <a:prstGeom prst="rect">
            <a:avLst/>
          </a:prstGeom>
        </p:spPr>
      </p:pic>
    </p:spTree>
    <p:extLst>
      <p:ext uri="{BB962C8B-B14F-4D97-AF65-F5344CB8AC3E}">
        <p14:creationId xmlns:p14="http://schemas.microsoft.com/office/powerpoint/2010/main" val="86032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27000"/>
                    </a14:imgEffect>
                    <a14:imgEffect>
                      <a14:brightnessContrast contrast="36000"/>
                    </a14:imgEffect>
                  </a14:imgLayer>
                </a14:imgProps>
              </a:ext>
            </a:extLst>
          </a:blip>
          <a:srcRect/>
          <a:stretch>
            <a:fillRect l="-22000" r="-22000" b="-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563888" y="116632"/>
            <a:ext cx="5688632" cy="2831544"/>
          </a:xfrm>
          <a:prstGeom prst="rect">
            <a:avLst/>
          </a:prstGeom>
          <a:noFill/>
        </p:spPr>
        <p:txBody>
          <a:bodyPr wrap="square" rtlCol="0">
            <a:spAutoFit/>
          </a:bodyPr>
          <a:lstStyle/>
          <a:p>
            <a:pPr lvl="1"/>
            <a:r>
              <a:rPr lang="it-IT" sz="4430" b="1" dirty="0">
                <a:latin typeface="Arabic Typesetting" panose="03020402040406030203" pitchFamily="66" charset="-78"/>
                <a:cs typeface="Arabic Typesetting" panose="03020402040406030203" pitchFamily="66" charset="-78"/>
              </a:rPr>
              <a:t>La nostra storia però è iniziata molto prima del 1861. </a:t>
            </a:r>
          </a:p>
          <a:p>
            <a:pPr lvl="1"/>
            <a:r>
              <a:rPr lang="it-IT" sz="4430" b="1" dirty="0">
                <a:latin typeface="Arabic Typesetting" panose="03020402040406030203" pitchFamily="66" charset="-78"/>
                <a:cs typeface="Arabic Typesetting" panose="03020402040406030203" pitchFamily="66" charset="-78"/>
              </a:rPr>
              <a:t>La civiltà romana si è sviluppata dal 753 a. C. lungo le rive del…</a:t>
            </a:r>
          </a:p>
        </p:txBody>
      </p:sp>
    </p:spTree>
    <p:extLst>
      <p:ext uri="{BB962C8B-B14F-4D97-AF65-F5344CB8AC3E}">
        <p14:creationId xmlns:p14="http://schemas.microsoft.com/office/powerpoint/2010/main" val="356355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4437112"/>
            <a:ext cx="6512511" cy="1143000"/>
          </a:xfrm>
        </p:spPr>
        <p:txBody>
          <a:bodyPr/>
          <a:lstStyle/>
          <a:p>
            <a:endParaRPr lang="it-IT" dirty="0"/>
          </a:p>
        </p:txBody>
      </p:sp>
      <p:sp>
        <p:nvSpPr>
          <p:cNvPr id="3" name="Segnaposto contenuto 2"/>
          <p:cNvSpPr>
            <a:spLocks noGrp="1"/>
          </p:cNvSpPr>
          <p:nvPr>
            <p:ph sz="quarter" idx="13"/>
          </p:nvPr>
        </p:nvSpPr>
        <p:spPr>
          <a:xfrm>
            <a:off x="1187624" y="692696"/>
            <a:ext cx="6400800" cy="1689368"/>
          </a:xfrm>
        </p:spPr>
        <p:txBody>
          <a:bodyPr>
            <a:normAutofit/>
          </a:bodyPr>
          <a:lstStyle/>
          <a:p>
            <a:pPr marL="45720" indent="0">
              <a:buNone/>
            </a:pPr>
            <a:r>
              <a:rPr lang="it-IT" sz="2800" dirty="0"/>
              <a:t>Il comune di Gazzo comprende anche quattro frazioni: Grossa, Gaianigo, Grantortino e Villalta.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92896"/>
            <a:ext cx="3384376" cy="194421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3" y="2565509"/>
            <a:ext cx="3389403" cy="185737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18" y="4602379"/>
            <a:ext cx="3455059" cy="171450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3" y="4630954"/>
            <a:ext cx="3389402" cy="1685925"/>
          </a:xfrm>
          <a:prstGeom prst="rect">
            <a:avLst/>
          </a:prstGeom>
        </p:spPr>
      </p:pic>
      <p:sp>
        <p:nvSpPr>
          <p:cNvPr id="8" name="CasellaDiTesto 7"/>
          <p:cNvSpPr txBox="1"/>
          <p:nvPr/>
        </p:nvSpPr>
        <p:spPr>
          <a:xfrm>
            <a:off x="6426161" y="3512494"/>
            <a:ext cx="13141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0000"/>
                </a:solidFill>
                <a:effectLst/>
                <a:uLnTx/>
                <a:uFillTx/>
                <a:latin typeface="Trebuchet MS"/>
                <a:ea typeface="+mn-ea"/>
                <a:cs typeface="+mn-cs"/>
              </a:rPr>
              <a:t>GROSSA</a:t>
            </a:r>
            <a:endParaRPr kumimoji="0" lang="it-IT" sz="1800" b="0" i="0" u="none" strike="noStrike" kern="1200" cap="none" spc="0" normalizeH="0" baseline="0" noProof="0" dirty="0">
              <a:ln>
                <a:noFill/>
              </a:ln>
              <a:solidFill>
                <a:srgbClr val="FFFF00"/>
              </a:solidFill>
              <a:effectLst/>
              <a:uLnTx/>
              <a:uFillTx/>
              <a:latin typeface="Trebuchet MS"/>
              <a:ea typeface="+mn-ea"/>
              <a:cs typeface="+mn-cs"/>
            </a:endParaRPr>
          </a:p>
        </p:txBody>
      </p:sp>
      <p:sp>
        <p:nvSpPr>
          <p:cNvPr id="9" name="CasellaDiTesto 8"/>
          <p:cNvSpPr txBox="1"/>
          <p:nvPr/>
        </p:nvSpPr>
        <p:spPr>
          <a:xfrm>
            <a:off x="1290925" y="4756502"/>
            <a:ext cx="1662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A7EA52">
                    <a:lumMod val="75000"/>
                  </a:srgbClr>
                </a:solidFill>
                <a:effectLst/>
                <a:uLnTx/>
                <a:uFillTx/>
                <a:latin typeface="Trebuchet MS"/>
                <a:ea typeface="+mn-ea"/>
                <a:cs typeface="+mn-cs"/>
              </a:rPr>
              <a:t>GRANTORTINO</a:t>
            </a:r>
          </a:p>
        </p:txBody>
      </p:sp>
      <p:sp>
        <p:nvSpPr>
          <p:cNvPr id="10" name="CasellaDiTesto 9"/>
          <p:cNvSpPr txBox="1"/>
          <p:nvPr/>
        </p:nvSpPr>
        <p:spPr>
          <a:xfrm>
            <a:off x="6554734" y="4685566"/>
            <a:ext cx="1185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F00"/>
                </a:solidFill>
                <a:effectLst/>
                <a:uLnTx/>
                <a:uFillTx/>
                <a:latin typeface="Trebuchet MS"/>
                <a:ea typeface="+mn-ea"/>
                <a:cs typeface="+mn-cs"/>
              </a:rPr>
              <a:t>VILLALTA</a:t>
            </a:r>
          </a:p>
        </p:txBody>
      </p:sp>
    </p:spTree>
    <p:extLst>
      <p:ext uri="{BB962C8B-B14F-4D97-AF65-F5344CB8AC3E}">
        <p14:creationId xmlns:p14="http://schemas.microsoft.com/office/powerpoint/2010/main" val="4156962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35596" y="1251640"/>
            <a:ext cx="7272808" cy="4752528"/>
          </a:xfrm>
        </p:spPr>
        <p:txBody>
          <a:bodyPr/>
          <a:lstStyle/>
          <a:p>
            <a:pPr>
              <a:spcBef>
                <a:spcPts val="0"/>
              </a:spcBef>
              <a:spcAft>
                <a:spcPts val="0"/>
              </a:spcAft>
            </a:pPr>
            <a:r>
              <a:rPr lang="it-IT" dirty="0"/>
              <a:t>Roggia: canale artificiale di modesta portata impiegato per l'irrigazione e l'alimentazione di mulini o di piccole centrali elettriche.</a:t>
            </a:r>
          </a:p>
          <a:p>
            <a:pPr>
              <a:spcBef>
                <a:spcPts val="0"/>
              </a:spcBef>
              <a:spcAft>
                <a:spcPts val="0"/>
              </a:spcAft>
            </a:pPr>
            <a:endParaRPr lang="it-IT" dirty="0"/>
          </a:p>
          <a:p>
            <a:pPr>
              <a:spcBef>
                <a:spcPts val="0"/>
              </a:spcBef>
              <a:spcAft>
                <a:spcPts val="0"/>
              </a:spcAft>
            </a:pPr>
            <a:r>
              <a:rPr lang="it-IT" dirty="0"/>
              <a:t>Nel territorio di Gazzo sono presenti numerose rogge.</a:t>
            </a:r>
          </a:p>
        </p:txBody>
      </p:sp>
      <p:sp>
        <p:nvSpPr>
          <p:cNvPr id="2" name="Titolo 1"/>
          <p:cNvSpPr>
            <a:spLocks noGrp="1"/>
          </p:cNvSpPr>
          <p:nvPr>
            <p:ph type="ctrTitle"/>
          </p:nvPr>
        </p:nvSpPr>
        <p:spPr>
          <a:xfrm>
            <a:off x="755576" y="116632"/>
            <a:ext cx="7772400" cy="1656184"/>
          </a:xfrm>
        </p:spPr>
        <p:txBody>
          <a:bodyPr>
            <a:normAutofit fontScale="90000"/>
          </a:bodyPr>
          <a:lstStyle/>
          <a:p>
            <a:pPr algn="l"/>
            <a:r>
              <a:rPr lang="it-IT" sz="5400" dirty="0">
                <a:solidFill>
                  <a:srgbClr val="FF0000"/>
                </a:solidFill>
              </a:rPr>
              <a:t>GAZZO E LE SUE ROGGE</a:t>
            </a:r>
          </a:p>
        </p:txBody>
      </p:sp>
      <p:pic>
        <p:nvPicPr>
          <p:cNvPr id="1026" name="Picture 2" descr="C:\Users\3D\Desktop\sorg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160438"/>
            <a:ext cx="4032448" cy="32335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3D\Desktop\stemma-gazz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56" y="3140968"/>
            <a:ext cx="273630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89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endParaRPr lang="it-IT"/>
          </a:p>
        </p:txBody>
      </p:sp>
      <p:sp>
        <p:nvSpPr>
          <p:cNvPr id="3" name="Titolo 2"/>
          <p:cNvSpPr>
            <a:spLocks noGrp="1"/>
          </p:cNvSpPr>
          <p:nvPr>
            <p:ph type="ctrTitle"/>
          </p:nvPr>
        </p:nvSpPr>
        <p:spPr>
          <a:xfrm>
            <a:off x="817581" y="260648"/>
            <a:ext cx="7175351" cy="5184576"/>
          </a:xfrm>
        </p:spPr>
        <p:txBody>
          <a:bodyPr/>
          <a:lstStyle/>
          <a:p>
            <a:pPr marL="182880" indent="0">
              <a:buNone/>
            </a:pPr>
            <a:r>
              <a:rPr lang="it-IT" sz="3200" dirty="0">
                <a:solidFill>
                  <a:srgbClr val="FF0000"/>
                </a:solidFill>
              </a:rPr>
              <a:t>Roggia Palù e la sua leggenda </a:t>
            </a:r>
            <a:br>
              <a:rPr lang="it-IT" sz="3200" dirty="0">
                <a:solidFill>
                  <a:srgbClr val="FF0000"/>
                </a:solidFill>
              </a:rPr>
            </a:br>
            <a:r>
              <a:rPr lang="it-IT" sz="2400" dirty="0">
                <a:solidFill>
                  <a:schemeClr val="tx1"/>
                </a:solidFill>
              </a:rPr>
              <a:t>Questa roggia nasce nel comune di Gazzo. La sua storia narra che in quel luogo una volta si trovava una chiesetta. Un giorno una signora bussò alla porta e il parroco le aprì. Lei gli disse che voleva far benedire il gatto ma lui rispose di no e poco dopo la chiesa sprofondò e oggi in quel punto si trova una risorgiva.</a:t>
            </a:r>
            <a:endParaRPr lang="it-IT" sz="3200" dirty="0">
              <a:solidFill>
                <a:srgbClr val="FF000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501008"/>
            <a:ext cx="4896544" cy="310089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230" y="3501008"/>
            <a:ext cx="3635896" cy="3072368"/>
          </a:xfrm>
          <a:prstGeom prst="rect">
            <a:avLst/>
          </a:prstGeom>
        </p:spPr>
      </p:pic>
    </p:spTree>
    <p:extLst>
      <p:ext uri="{BB962C8B-B14F-4D97-AF65-F5344CB8AC3E}">
        <p14:creationId xmlns:p14="http://schemas.microsoft.com/office/powerpoint/2010/main" val="111133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289" y="404664"/>
            <a:ext cx="6512511" cy="1080120"/>
          </a:xfrm>
        </p:spPr>
        <p:txBody>
          <a:bodyPr/>
          <a:lstStyle/>
          <a:p>
            <a:pPr algn="l"/>
            <a:r>
              <a:rPr lang="it-IT" dirty="0">
                <a:solidFill>
                  <a:srgbClr val="FF0000"/>
                </a:solidFill>
              </a:rPr>
              <a:t>Roggia Mattarella</a:t>
            </a:r>
          </a:p>
        </p:txBody>
      </p:sp>
      <p:sp>
        <p:nvSpPr>
          <p:cNvPr id="3" name="Segnaposto contenuto 2"/>
          <p:cNvSpPr>
            <a:spLocks noGrp="1"/>
          </p:cNvSpPr>
          <p:nvPr>
            <p:ph sz="quarter" idx="13"/>
          </p:nvPr>
        </p:nvSpPr>
        <p:spPr>
          <a:xfrm flipH="1">
            <a:off x="-4717032" y="1196752"/>
            <a:ext cx="2448272" cy="3474720"/>
          </a:xfrm>
        </p:spPr>
        <p:txBody>
          <a:bodyPr/>
          <a:lstStyle/>
          <a:p>
            <a:endParaRPr lang="it-IT" dirty="0"/>
          </a:p>
        </p:txBody>
      </p:sp>
      <p:pic>
        <p:nvPicPr>
          <p:cNvPr id="3074" name="Picture 2" descr="E:\Roggia mattarella\20181020_150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38" y="2209936"/>
            <a:ext cx="4308408" cy="36673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Roggia mattarella\20181020_1507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9936"/>
            <a:ext cx="4248472" cy="36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5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268760"/>
            <a:ext cx="8229600" cy="1143000"/>
          </a:xfrm>
        </p:spPr>
        <p:txBody>
          <a:bodyPr>
            <a:noAutofit/>
          </a:bodyPr>
          <a:lstStyle/>
          <a:p>
            <a:r>
              <a:rPr lang="it-IT" sz="8000" dirty="0"/>
              <a:t>Fiume Tevere</a:t>
            </a:r>
          </a:p>
        </p:txBody>
      </p:sp>
      <p:sp>
        <p:nvSpPr>
          <p:cNvPr id="5" name="Segnaposto testo 4"/>
          <p:cNvSpPr>
            <a:spLocks noGrp="1"/>
          </p:cNvSpPr>
          <p:nvPr>
            <p:ph type="body" idx="1"/>
          </p:nvPr>
        </p:nvSpPr>
        <p:spPr>
          <a:xfrm>
            <a:off x="1763688" y="5085184"/>
            <a:ext cx="4041775" cy="639762"/>
          </a:xfrm>
        </p:spPr>
        <p:txBody>
          <a:bodyPr>
            <a:noAutofit/>
          </a:bodyPr>
          <a:lstStyle/>
          <a:p>
            <a:r>
              <a:rPr lang="it-IT" sz="3200" dirty="0">
                <a:solidFill>
                  <a:schemeClr val="bg1"/>
                </a:solidFill>
              </a:rPr>
              <a:t>Il Tevere è il principale fiume dell’Italia centrale ed è il terzo fiume più lungo d’Italia</a:t>
            </a:r>
          </a:p>
        </p:txBody>
      </p:sp>
    </p:spTree>
    <p:extLst>
      <p:ext uri="{BB962C8B-B14F-4D97-AF65-F5344CB8AC3E}">
        <p14:creationId xmlns:p14="http://schemas.microsoft.com/office/powerpoint/2010/main" val="343655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3D\Desktop\Roma-natale-modificata-640x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4210"/>
            <a:ext cx="489698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3D\Desktop\RO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573015"/>
            <a:ext cx="6192688" cy="2898973"/>
          </a:xfrm>
          <a:prstGeom prst="rect">
            <a:avLst/>
          </a:prstGeom>
          <a:noFill/>
          <a:effectLst>
            <a:glow rad="1905000">
              <a:schemeClr val="accent1">
                <a:alpha val="40000"/>
              </a:schemeClr>
            </a:glow>
            <a:outerShdw blurRad="25400" dist="50800" dir="5400000" sx="1000" sy="1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7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253D5CC-D6C6-4BF9-8048-3BE7C1EB9ED0}"/>
              </a:ext>
            </a:extLst>
          </p:cNvPr>
          <p:cNvSpPr txBox="1"/>
          <p:nvPr/>
        </p:nvSpPr>
        <p:spPr>
          <a:xfrm>
            <a:off x="1187624" y="188828"/>
            <a:ext cx="7200800" cy="923330"/>
          </a:xfrm>
          <a:prstGeom prst="rect">
            <a:avLst/>
          </a:prstGeom>
          <a:noFill/>
        </p:spPr>
        <p:txBody>
          <a:bodyPr wrap="square" rtlCol="0">
            <a:spAutoFit/>
          </a:bodyPr>
          <a:lstStyle/>
          <a:p>
            <a:r>
              <a:rPr lang="it-IT" sz="5400" dirty="0">
                <a:solidFill>
                  <a:srgbClr val="002060"/>
                </a:solidFill>
              </a:rPr>
              <a:t>L’Italia è ricca di fiumi...</a:t>
            </a:r>
          </a:p>
        </p:txBody>
      </p:sp>
      <p:pic>
        <p:nvPicPr>
          <p:cNvPr id="4" name="Immagine 3">
            <a:extLst>
              <a:ext uri="{FF2B5EF4-FFF2-40B4-BE49-F238E27FC236}">
                <a16:creationId xmlns:a16="http://schemas.microsoft.com/office/drawing/2014/main" id="{C120DDD9-FAC8-4498-B883-80E9A3A56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915" y="1268760"/>
            <a:ext cx="4388169" cy="5229199"/>
          </a:xfrm>
          <a:prstGeom prst="rect">
            <a:avLst/>
          </a:prstGeom>
        </p:spPr>
      </p:pic>
    </p:spTree>
    <p:extLst>
      <p:ext uri="{BB962C8B-B14F-4D97-AF65-F5344CB8AC3E}">
        <p14:creationId xmlns:p14="http://schemas.microsoft.com/office/powerpoint/2010/main" val="153589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857288" y="1643050"/>
            <a:ext cx="11358642" cy="3857651"/>
          </a:xfrm>
        </p:spPr>
        <p:txBody>
          <a:bodyPr>
            <a:normAutofit/>
          </a:bodyPr>
          <a:lstStyle/>
          <a:p>
            <a:r>
              <a:rPr lang="it-IT" sz="6000" b="1" dirty="0">
                <a:latin typeface="AR CHRISTY" pitchFamily="2" charset="0"/>
                <a:cs typeface="Andalus" pitchFamily="18" charset="-78"/>
              </a:rPr>
              <a:t>ARNO</a:t>
            </a:r>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633685379"/>
      </p:ext>
    </p:extLst>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00FFFF"/>
                </a:solidFill>
                <a:latin typeface="AR BLANCA" pitchFamily="2" charset="0"/>
              </a:rPr>
              <a:t>ARNO</a:t>
            </a:r>
          </a:p>
        </p:txBody>
      </p:sp>
      <p:sp>
        <p:nvSpPr>
          <p:cNvPr id="3" name="Segnaposto contenuto 2"/>
          <p:cNvSpPr>
            <a:spLocks noGrp="1"/>
          </p:cNvSpPr>
          <p:nvPr>
            <p:ph idx="1"/>
          </p:nvPr>
        </p:nvSpPr>
        <p:spPr>
          <a:xfrm>
            <a:off x="3214678" y="1643050"/>
            <a:ext cx="5257808" cy="4554551"/>
          </a:xfrm>
        </p:spPr>
        <p:txBody>
          <a:bodyPr/>
          <a:lstStyle/>
          <a:p>
            <a:pPr>
              <a:buNone/>
            </a:pPr>
            <a:r>
              <a:rPr lang="it-IT" dirty="0">
                <a:latin typeface="AR BLANCA" pitchFamily="2" charset="0"/>
              </a:rPr>
              <a:t>   </a:t>
            </a:r>
            <a:r>
              <a:rPr lang="it-IT" sz="2000" dirty="0">
                <a:latin typeface="AR BLANCA" pitchFamily="2" charset="0"/>
              </a:rPr>
              <a:t>L’ Arno è un fiume che si trova nella </a:t>
            </a:r>
          </a:p>
          <a:p>
            <a:pPr>
              <a:buNone/>
            </a:pPr>
            <a:r>
              <a:rPr lang="it-IT" sz="2000" dirty="0">
                <a:latin typeface="AR BLANCA" pitchFamily="2" charset="0"/>
              </a:rPr>
              <a:t>     regione Toscana. </a:t>
            </a:r>
            <a:r>
              <a:rPr lang="it-IT" sz="2000" dirty="0">
                <a:latin typeface="AR BLANCA"/>
                <a:cs typeface="Arial" panose="020B0604020202020204" pitchFamily="34" charset="0"/>
              </a:rPr>
              <a:t>È </a:t>
            </a:r>
            <a:r>
              <a:rPr lang="it-IT" sz="2000" dirty="0">
                <a:latin typeface="AR BLANCA" pitchFamily="2" charset="0"/>
              </a:rPr>
              <a:t>uno dei fiumi più lunghi </a:t>
            </a:r>
          </a:p>
          <a:p>
            <a:pPr>
              <a:buNone/>
            </a:pPr>
            <a:r>
              <a:rPr lang="it-IT" sz="2000" dirty="0">
                <a:latin typeface="AR BLANCA" pitchFamily="2" charset="0"/>
              </a:rPr>
              <a:t>     d’ Italia e sfocia nel versante tirrenico.</a:t>
            </a:r>
          </a:p>
          <a:p>
            <a:pPr>
              <a:buNone/>
            </a:pPr>
            <a:endParaRPr lang="it-IT" sz="2000" dirty="0">
              <a:latin typeface="AR BLANCA" pitchFamily="2" charset="0"/>
            </a:endParaRPr>
          </a:p>
          <a:p>
            <a:pPr>
              <a:buNone/>
            </a:pPr>
            <a:endParaRPr lang="it-IT" sz="2000" dirty="0">
              <a:latin typeface="AR BLANCA" pitchFamily="2" charset="0"/>
            </a:endParaRPr>
          </a:p>
          <a:p>
            <a:pPr>
              <a:buNone/>
            </a:pPr>
            <a:endParaRPr lang="it-IT" sz="2000" dirty="0">
              <a:latin typeface="AR BLANCA" pitchFamily="2" charset="0"/>
            </a:endParaRPr>
          </a:p>
          <a:p>
            <a:pPr>
              <a:buNone/>
            </a:pPr>
            <a:r>
              <a:rPr lang="it-IT" sz="2000" dirty="0">
                <a:latin typeface="AR BLANCA" pitchFamily="2" charset="0"/>
              </a:rPr>
              <a:t>     Il fiume Arno nasce dal Monte Falterona per sfociare nel Mar Tirreno. </a:t>
            </a:r>
          </a:p>
          <a:p>
            <a:pPr>
              <a:buNone/>
            </a:pPr>
            <a:r>
              <a:rPr lang="it-IT" sz="2000" dirty="0">
                <a:latin typeface="AR BLANCA" pitchFamily="2" charset="0"/>
              </a:rPr>
              <a:t>     </a:t>
            </a:r>
          </a:p>
          <a:p>
            <a:pPr>
              <a:buNone/>
            </a:pPr>
            <a:endParaRPr lang="it-IT" sz="2000" dirty="0">
              <a:latin typeface="AR BLANCA" pitchFamily="2" charset="0"/>
            </a:endParaRPr>
          </a:p>
          <a:p>
            <a:pPr>
              <a:buNone/>
            </a:pPr>
            <a:endParaRPr lang="it-IT" dirty="0">
              <a:latin typeface="AR BLANCA" pitchFamily="2" charset="0"/>
            </a:endParaRPr>
          </a:p>
          <a:p>
            <a:pPr>
              <a:buNone/>
            </a:pPr>
            <a:endParaRPr lang="it-IT" dirty="0"/>
          </a:p>
        </p:txBody>
      </p:sp>
      <p:pic>
        <p:nvPicPr>
          <p:cNvPr id="4" name="Immagine 3" descr="ARNO POLITICA.jpg"/>
          <p:cNvPicPr>
            <a:picLocks noChangeAspect="1"/>
          </p:cNvPicPr>
          <p:nvPr/>
        </p:nvPicPr>
        <p:blipFill>
          <a:blip r:embed="rId2"/>
          <a:stretch>
            <a:fillRect/>
          </a:stretch>
        </p:blipFill>
        <p:spPr>
          <a:xfrm>
            <a:off x="500034" y="1571612"/>
            <a:ext cx="2390775" cy="1914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magine 5" descr="ARNO.jpg"/>
          <p:cNvPicPr>
            <a:picLocks noChangeAspect="1"/>
          </p:cNvPicPr>
          <p:nvPr/>
        </p:nvPicPr>
        <p:blipFill>
          <a:blip r:embed="rId3"/>
          <a:stretch>
            <a:fillRect/>
          </a:stretch>
        </p:blipFill>
        <p:spPr>
          <a:xfrm>
            <a:off x="357158" y="3857628"/>
            <a:ext cx="2990856" cy="17157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1654961"/>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42853"/>
            <a:ext cx="7772400" cy="2071701"/>
          </a:xfrm>
        </p:spPr>
        <p:txBody>
          <a:bodyPr/>
          <a:lstStyle/>
          <a:p>
            <a:pPr algn="l"/>
            <a:r>
              <a:rPr lang="it-IT" dirty="0">
                <a:solidFill>
                  <a:srgbClr val="00FFFF"/>
                </a:solidFill>
                <a:latin typeface="AR BLANCA" pitchFamily="2" charset="0"/>
              </a:rPr>
              <a:t>        FIRENZE</a:t>
            </a:r>
          </a:p>
        </p:txBody>
      </p:sp>
      <p:sp>
        <p:nvSpPr>
          <p:cNvPr id="3" name="Sottotitolo 2"/>
          <p:cNvSpPr>
            <a:spLocks noGrp="1"/>
          </p:cNvSpPr>
          <p:nvPr>
            <p:ph type="subTitle" idx="1"/>
          </p:nvPr>
        </p:nvSpPr>
        <p:spPr>
          <a:xfrm>
            <a:off x="4929190" y="1785926"/>
            <a:ext cx="3357586" cy="3852874"/>
          </a:xfrm>
        </p:spPr>
        <p:txBody>
          <a:bodyPr>
            <a:normAutofit/>
          </a:bodyPr>
          <a:lstStyle/>
          <a:p>
            <a:pPr algn="l"/>
            <a:r>
              <a:rPr lang="it-IT" dirty="0">
                <a:solidFill>
                  <a:schemeClr val="tx1"/>
                </a:solidFill>
                <a:latin typeface="AR BLANCA" pitchFamily="2" charset="0"/>
              </a:rPr>
              <a:t>Firenze è il capoluogo della regione Toscana. </a:t>
            </a:r>
            <a:r>
              <a:rPr lang="it-IT" dirty="0">
                <a:solidFill>
                  <a:schemeClr val="tx1"/>
                </a:solidFill>
                <a:latin typeface="AR BLANCA"/>
                <a:cs typeface="Arial" panose="020B0604020202020204" pitchFamily="34" charset="0"/>
              </a:rPr>
              <a:t>È</a:t>
            </a:r>
            <a:r>
              <a:rPr lang="it-IT" dirty="0">
                <a:solidFill>
                  <a:schemeClr val="tx1"/>
                </a:solidFill>
                <a:latin typeface="AR BLANCA" pitchFamily="2" charset="0"/>
              </a:rPr>
              <a:t> una delle città italiane e europee più splendide. </a:t>
            </a:r>
          </a:p>
          <a:p>
            <a:pPr algn="l"/>
            <a:r>
              <a:rPr lang="it-IT" dirty="0">
                <a:solidFill>
                  <a:schemeClr val="tx1"/>
                </a:solidFill>
                <a:latin typeface="AR BLANCA"/>
                <a:cs typeface="Arial" panose="020B0604020202020204" pitchFamily="34" charset="0"/>
              </a:rPr>
              <a:t>È </a:t>
            </a:r>
            <a:r>
              <a:rPr lang="it-IT" dirty="0">
                <a:solidFill>
                  <a:schemeClr val="tx1"/>
                </a:solidFill>
                <a:latin typeface="AR BLANCA" pitchFamily="2" charset="0"/>
              </a:rPr>
              <a:t>attraversata dal fiume Arno.</a:t>
            </a:r>
          </a:p>
          <a:p>
            <a:pPr algn="l"/>
            <a:endParaRPr lang="it-IT" dirty="0"/>
          </a:p>
        </p:txBody>
      </p:sp>
      <p:pic>
        <p:nvPicPr>
          <p:cNvPr id="8" name="Immagine 7" descr="fir.jpg"/>
          <p:cNvPicPr>
            <a:picLocks noChangeAspect="1"/>
          </p:cNvPicPr>
          <p:nvPr/>
        </p:nvPicPr>
        <p:blipFill>
          <a:blip r:embed="rId2"/>
          <a:srcRect b="9439"/>
          <a:stretch>
            <a:fillRect/>
          </a:stretch>
        </p:blipFill>
        <p:spPr>
          <a:xfrm>
            <a:off x="857224" y="1785926"/>
            <a:ext cx="3077260" cy="2928958"/>
          </a:xfrm>
          <a:prstGeom prst="rect">
            <a:avLst/>
          </a:prstGeom>
        </p:spPr>
      </p:pic>
      <p:pic>
        <p:nvPicPr>
          <p:cNvPr id="6" name="Immagine 5" descr="firenze.jpg"/>
          <p:cNvPicPr>
            <a:picLocks noChangeAspect="1"/>
          </p:cNvPicPr>
          <p:nvPr/>
        </p:nvPicPr>
        <p:blipFill>
          <a:blip r:embed="rId3"/>
          <a:stretch>
            <a:fillRect/>
          </a:stretch>
        </p:blipFill>
        <p:spPr>
          <a:xfrm>
            <a:off x="4857752" y="642918"/>
            <a:ext cx="823644" cy="1006225"/>
          </a:xfrm>
          <a:prstGeom prst="rect">
            <a:avLst/>
          </a:prstGeom>
        </p:spPr>
      </p:pic>
    </p:spTree>
    <p:extLst>
      <p:ext uri="{BB962C8B-B14F-4D97-AF65-F5344CB8AC3E}">
        <p14:creationId xmlns:p14="http://schemas.microsoft.com/office/powerpoint/2010/main" val="3396101961"/>
      </p:ext>
    </p:extLst>
  </p:cSld>
  <p:clrMapOvr>
    <a:masterClrMapping/>
  </p:clrMapOvr>
  <p:transition>
    <p:newsflash/>
  </p:transition>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rra">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Elic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667</Words>
  <Application>Microsoft Office PowerPoint</Application>
  <PresentationFormat>Presentazione su schermo (4:3)</PresentationFormat>
  <Paragraphs>118</Paragraphs>
  <Slides>33</Slides>
  <Notes>2</Notes>
  <HiddenSlides>0</HiddenSlides>
  <MMClips>1</MMClips>
  <ScaleCrop>false</ScaleCrop>
  <HeadingPairs>
    <vt:vector size="8" baseType="variant">
      <vt:variant>
        <vt:lpstr>Caratteri utilizzati</vt:lpstr>
      </vt:variant>
      <vt:variant>
        <vt:i4>18</vt:i4>
      </vt:variant>
      <vt:variant>
        <vt:lpstr>Tema</vt:lpstr>
      </vt:variant>
      <vt:variant>
        <vt:i4>5</vt:i4>
      </vt:variant>
      <vt:variant>
        <vt:lpstr>Titoli diapositive</vt:lpstr>
      </vt:variant>
      <vt:variant>
        <vt:i4>33</vt:i4>
      </vt:variant>
      <vt:variant>
        <vt:lpstr>Presentazioni personalizzate</vt:lpstr>
      </vt:variant>
      <vt:variant>
        <vt:i4>1</vt:i4>
      </vt:variant>
    </vt:vector>
  </HeadingPairs>
  <TitlesOfParts>
    <vt:vector size="57" baseType="lpstr">
      <vt:lpstr>Albertus Extra Bold</vt:lpstr>
      <vt:lpstr>Aparajita</vt:lpstr>
      <vt:lpstr>AR BLANCA</vt:lpstr>
      <vt:lpstr>AR CENA</vt:lpstr>
      <vt:lpstr>AR CHRISTY</vt:lpstr>
      <vt:lpstr>AR DELANEY</vt:lpstr>
      <vt:lpstr>AR JULIAN</vt:lpstr>
      <vt:lpstr>Arabic Typesetting</vt:lpstr>
      <vt:lpstr>Arial</vt:lpstr>
      <vt:lpstr>Calibri</vt:lpstr>
      <vt:lpstr>Constantia</vt:lpstr>
      <vt:lpstr>Footlight MT Light</vt:lpstr>
      <vt:lpstr>Franklin Gothic Book</vt:lpstr>
      <vt:lpstr>Franklin Gothic Medium</vt:lpstr>
      <vt:lpstr>Georgia</vt:lpstr>
      <vt:lpstr>Segoe Script</vt:lpstr>
      <vt:lpstr>Trebuchet MS</vt:lpstr>
      <vt:lpstr>Wingdings 2</vt:lpstr>
      <vt:lpstr>Tema di Office</vt:lpstr>
      <vt:lpstr>1_Tema di Office</vt:lpstr>
      <vt:lpstr>Terra</vt:lpstr>
      <vt:lpstr>Equinozio</vt:lpstr>
      <vt:lpstr>Elica</vt:lpstr>
      <vt:lpstr>ITALIA</vt:lpstr>
      <vt:lpstr>REGNO D’ITALIA</vt:lpstr>
      <vt:lpstr>Presentazione standard di PowerPoint</vt:lpstr>
      <vt:lpstr>Fiume Tevere</vt:lpstr>
      <vt:lpstr>Presentazione standard di PowerPoint</vt:lpstr>
      <vt:lpstr>Presentazione standard di PowerPoint</vt:lpstr>
      <vt:lpstr>ARNO</vt:lpstr>
      <vt:lpstr>ARNO</vt:lpstr>
      <vt:lpstr>        FIRENZE</vt:lpstr>
      <vt:lpstr>STORIA</vt:lpstr>
      <vt:lpstr>Il ponte vecchio di Firenze </vt:lpstr>
      <vt:lpstr>IL PO</vt:lpstr>
      <vt:lpstr>Il po </vt:lpstr>
      <vt:lpstr>i volatili del po</vt:lpstr>
      <vt:lpstr>I pesci del po</vt:lpstr>
      <vt:lpstr>Il delta del po </vt:lpstr>
      <vt:lpstr>I Fiumi del Nord-Est</vt:lpstr>
      <vt:lpstr>ISONZO </vt:lpstr>
      <vt:lpstr>     PIAVE</vt:lpstr>
      <vt:lpstr>ADIGE</vt:lpstr>
      <vt:lpstr>BRENTA</vt:lpstr>
      <vt:lpstr>IL FIUME BRENTA PASSA ANCHE PER LA PROVINCIA DI VENEZIA</vt:lpstr>
      <vt:lpstr>VENEZIA il nostro capoluogo</vt:lpstr>
      <vt:lpstr>ITALIA, VENETO, VENEZIA</vt:lpstr>
      <vt:lpstr>LA RIVIERA DEL BRENTA</vt:lpstr>
      <vt:lpstr>Presentazione standard di PowerPoint</vt:lpstr>
      <vt:lpstr>Adesso vi presentiamo il nostro paese...</vt:lpstr>
      <vt:lpstr>Presentazione standard di PowerPoint</vt:lpstr>
      <vt:lpstr>Il comune di Gazzo è entrato in vigore il 1 gennaio 1811. I principali fiumi che attraversano il paese sono il Ceresone, l’ Armedola e la Poina. </vt:lpstr>
      <vt:lpstr>Presentazione standard di PowerPoint</vt:lpstr>
      <vt:lpstr>GAZZO E LE SUE ROGGE</vt:lpstr>
      <vt:lpstr>Roggia Palù e la sua leggenda  Questa roggia nasce nel comune di Gazzo. La sua storia narra che in quel luogo una volta si trovava una chiesetta. Un giorno una signora bussò alla porta e il parroco le aprì. Lei gli disse che voleva far benedire il gatto ma lui rispose di no e poco dopo la chiesa sprofondò e oggi in quel punto si trova una risorgiva.</vt:lpstr>
      <vt:lpstr>Roggia Mattarella</vt:lpstr>
      <vt:lpstr>Presentazione personalizzata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dc:title>
  <dc:creator>3D</dc:creator>
  <cp:lastModifiedBy>Ottavia Lucisano</cp:lastModifiedBy>
  <cp:revision>27</cp:revision>
  <dcterms:created xsi:type="dcterms:W3CDTF">2018-10-25T10:24:33Z</dcterms:created>
  <dcterms:modified xsi:type="dcterms:W3CDTF">2018-11-19T19:03:43Z</dcterms:modified>
</cp:coreProperties>
</file>