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51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6" r:id="rId3"/>
    <p:sldMasterId id="2147483679" r:id="rId4"/>
    <p:sldMasterId id="2147483683" r:id="rId5"/>
  </p:sldMasterIdLst>
  <p:notesMasterIdLst>
    <p:notesMasterId r:id="rId42"/>
  </p:notesMasterIdLst>
  <p:sldIdLst>
    <p:sldId id="256" r:id="rId6"/>
    <p:sldId id="297" r:id="rId7"/>
    <p:sldId id="299" r:id="rId8"/>
    <p:sldId id="259" r:id="rId9"/>
    <p:sldId id="261" r:id="rId10"/>
    <p:sldId id="258" r:id="rId11"/>
    <p:sldId id="260" r:id="rId12"/>
    <p:sldId id="270" r:id="rId13"/>
    <p:sldId id="271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95" r:id="rId24"/>
    <p:sldId id="286" r:id="rId25"/>
    <p:sldId id="288" r:id="rId26"/>
    <p:sldId id="284" r:id="rId27"/>
    <p:sldId id="285" r:id="rId28"/>
    <p:sldId id="287" r:id="rId29"/>
    <p:sldId id="301" r:id="rId30"/>
    <p:sldId id="302" r:id="rId31"/>
    <p:sldId id="303" r:id="rId32"/>
    <p:sldId id="304" r:id="rId33"/>
    <p:sldId id="290" r:id="rId34"/>
    <p:sldId id="291" r:id="rId35"/>
    <p:sldId id="292" r:id="rId36"/>
    <p:sldId id="293" r:id="rId37"/>
    <p:sldId id="294" r:id="rId38"/>
    <p:sldId id="300" r:id="rId39"/>
    <p:sldId id="305" r:id="rId40"/>
    <p:sldId id="306" r:id="rId41"/>
  </p:sldIdLst>
  <p:sldSz cx="9144000" cy="6858000" type="screen4x3"/>
  <p:notesSz cx="6858000" cy="9144000"/>
  <p:custShowLst>
    <p:custShow name="Presentazione personalizzata 1" id="0">
      <p:sldLst>
        <p:sld r:id="rId6"/>
        <p:sld r:id="rId11"/>
      </p:sldLst>
    </p:custShow>
  </p:custShow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chemeClr val="folHlink"/>
    </p:penClr>
    <p:extLst>
      <p:ext uri="{EC167BDD-8182-4AB7-AECC-EB403E3ABB37}">
        <p14:laserClr xmlns:p14="http://schemas.microsoft.com/office/powerpoint/2010/main">
          <a:srgbClr val="0000FF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158"/>
    <p:restoredTop sz="94678"/>
  </p:normalViewPr>
  <p:slideViewPr>
    <p:cSldViewPr>
      <p:cViewPr varScale="1">
        <p:scale>
          <a:sx n="136" d="100"/>
          <a:sy n="136" d="100"/>
        </p:scale>
        <p:origin x="208" y="5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8FA35-E198-40BD-98CC-9FEB694489C4}" type="datetimeFigureOut">
              <a:rPr lang="it-IT" smtClean="0"/>
              <a:t>03/12/18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C8F13-7695-45BA-965B-DD431136B8F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9341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1DAE4-A185-4956-B9E2-96403EFCC50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124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F1C14-54D6-4F03-987E-3C5B9CF0B9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212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0F0FF-7062-43B8-9C9D-5B7D7B23CAC3}" type="datetimeFigureOut">
              <a:rPr lang="it-IT" smtClean="0"/>
              <a:t>03/12/18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3334-062C-4906-82BB-B4ED4AC665F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640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0F0FF-7062-43B8-9C9D-5B7D7B23CAC3}" type="datetimeFigureOut">
              <a:rPr lang="it-IT" smtClean="0"/>
              <a:t>03/12/18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3334-062C-4906-82BB-B4ED4AC665F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5794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0F0FF-7062-43B8-9C9D-5B7D7B23CAC3}" type="datetimeFigureOut">
              <a:rPr lang="it-IT" smtClean="0"/>
              <a:t>03/12/18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3334-062C-4906-82BB-B4ED4AC665F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2492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261DDC-8B6C-4686-90BD-AC46AD855C63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03/12/18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ECF59-1DE1-4AA6-8FF9-7340051F55C1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‹n.›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541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261DDC-8B6C-4686-90BD-AC46AD855C63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03/12/18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ECF59-1DE1-4AA6-8FF9-7340051F55C1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‹n.›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814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261DDC-8B6C-4686-90BD-AC46AD855C63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03/12/18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ECF59-1DE1-4AA6-8FF9-7340051F55C1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‹n.›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625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0CC30-D769-4D3B-A05F-5BD46DCD5FB7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03/12/18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5A055-7D07-437A-B839-F8C6A6BA176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‹n.›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104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9" name="Titolo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16" name="Segnaposto dat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E955-4248-40E1-8DC7-8DF81D483C87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D00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03/12/18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0AD00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0AD00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45AA7-1A3A-42A8-AD3B-09DBCE663D2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D00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‹n.›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0AD00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013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27" name="Segnaposto contenuto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E955-4248-40E1-8DC7-8DF81D483C87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D00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03/12/18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0AD00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0AD00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45AA7-1A3A-42A8-AD3B-09DBCE663D2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D00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‹n.›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0AD00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2336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A8A4F-FDCE-4D59-BEAE-341E0B403BB4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03/12/18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0F927D-3046-42DA-8995-952223BFB6C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‹n.›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1829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A8A4F-FDCE-4D59-BEAE-341E0B403BB4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03/12/18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0F927D-3046-42DA-8995-952223BFB6C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‹n.›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406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0F0FF-7062-43B8-9C9D-5B7D7B23CAC3}" type="datetimeFigureOut">
              <a:rPr lang="it-IT" smtClean="0"/>
              <a:t>03/12/18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3334-062C-4906-82BB-B4ED4AC665F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50196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08B52-45CC-41C8-B8EB-170FD078AF9A}" type="datetimeFigureOut">
              <a:rPr kumimoji="0" lang="it-IT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03/12/18</a:t>
            </a:fld>
            <a:endParaRPr kumimoji="0" lang="it-IT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4F3F9-F633-4FC1-81F9-06AE0A39B135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‹n.›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374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08B52-45CC-41C8-B8EB-170FD078AF9A}" type="datetimeFigureOut">
              <a:rPr kumimoji="0" lang="it-IT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03/12/18</a:t>
            </a:fld>
            <a:endParaRPr kumimoji="0" lang="it-IT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4F3F9-F633-4FC1-81F9-06AE0A39B135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‹n.›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318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0F0FF-7062-43B8-9C9D-5B7D7B23CAC3}" type="datetimeFigureOut">
              <a:rPr lang="it-IT" smtClean="0"/>
              <a:t>03/12/18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3334-062C-4906-82BB-B4ED4AC665F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469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0F0FF-7062-43B8-9C9D-5B7D7B23CAC3}" type="datetimeFigureOut">
              <a:rPr lang="it-IT" smtClean="0"/>
              <a:t>03/12/18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3334-062C-4906-82BB-B4ED4AC665F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0752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0F0FF-7062-43B8-9C9D-5B7D7B23CAC3}" type="datetimeFigureOut">
              <a:rPr lang="it-IT" smtClean="0"/>
              <a:t>03/12/18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3334-062C-4906-82BB-B4ED4AC665F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3633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0F0FF-7062-43B8-9C9D-5B7D7B23CAC3}" type="datetimeFigureOut">
              <a:rPr lang="it-IT" smtClean="0"/>
              <a:t>03/12/18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3334-062C-4906-82BB-B4ED4AC665F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8967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0F0FF-7062-43B8-9C9D-5B7D7B23CAC3}" type="datetimeFigureOut">
              <a:rPr lang="it-IT" smtClean="0"/>
              <a:t>03/12/18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3334-062C-4906-82BB-B4ED4AC665F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7639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0F0FF-7062-43B8-9C9D-5B7D7B23CAC3}" type="datetimeFigureOut">
              <a:rPr lang="it-IT" smtClean="0"/>
              <a:t>03/12/18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3334-062C-4906-82BB-B4ED4AC665F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0339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0F0FF-7062-43B8-9C9D-5B7D7B23CAC3}" type="datetimeFigureOut">
              <a:rPr lang="it-IT" smtClean="0"/>
              <a:t>03/12/18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3334-062C-4906-82BB-B4ED4AC665F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7324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0F0FF-7062-43B8-9C9D-5B7D7B23CAC3}" type="datetimeFigureOut">
              <a:rPr lang="it-IT" smtClean="0"/>
              <a:t>03/12/18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D3334-062C-4906-82BB-B4ED4AC665F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055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61DDC-8B6C-4686-90BD-AC46AD855C63}" type="datetimeFigureOut">
              <a:rPr lang="it-IT" smtClean="0"/>
              <a:pPr/>
              <a:t>03/12/18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ECF59-1DE1-4AA6-8FF9-7340051F55C1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630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82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007E955-4248-40E1-8DC7-8DF81D483C87}" type="datetimeFigureOut">
              <a:rPr lang="it-IT" smtClean="0"/>
              <a:pPr/>
              <a:t>03/12/18</a:t>
            </a:fld>
            <a:endParaRPr lang="it-IT"/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D545AA7-1A3A-42A8-AD3B-09DBCE663D22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10" name="Segnaposto titolo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nettore 1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26006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egnaposto titolo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0" name="Segnaposto testo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94A8A4F-FDCE-4D59-BEAE-341E0B403BB4}" type="datetimeFigureOut">
              <a:rPr lang="it-IT" smtClean="0"/>
              <a:pPr/>
              <a:t>03/12/18</a:t>
            </a:fld>
            <a:endParaRPr lang="it-IT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90F927D-3046-42DA-8995-952223BFB6C4}" type="slidenum">
              <a:rPr lang="it-IT" smtClean="0"/>
              <a:pPr/>
              <a:t>‹n.›</a:t>
            </a:fld>
            <a:endParaRPr lang="it-IT"/>
          </a:p>
        </p:txBody>
      </p:sp>
      <p:grpSp>
        <p:nvGrpSpPr>
          <p:cNvPr id="2" name="Gruppo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igura a mano liber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igura a mano liber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6759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D708B52-45CC-41C8-B8EB-170FD078AF9A}" type="datetimeFigureOut">
              <a:rPr lang="it-IT" smtClean="0"/>
              <a:t>03/12/18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F24F3F9-F633-4FC1-81F9-06AE0A39B13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0001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Relationship Id="rId3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4" Type="http://schemas.openxmlformats.org/officeDocument/2006/relationships/image" Target="../media/image30.pn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1" Type="http://schemas.microsoft.com/office/2007/relationships/media" Target="file:////C:/Users/3D/Desktop/Il%20Piave%20mormorava%20(con%20testo).mp3" TargetMode="External"/><Relationship Id="rId2" Type="http://schemas.openxmlformats.org/officeDocument/2006/relationships/audio" Target="file:////C:/Users/3D/Desktop/Il%20Piave%20mormorava%20(con%20testo).mp3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hyperlink" Target="https://fr.wikipedia.org/wiki/Mer_Adriatique" TargetMode="External"/><Relationship Id="rId12" Type="http://schemas.openxmlformats.org/officeDocument/2006/relationships/hyperlink" Target="https://fr.wikipedia.org/wiki/Chioggia" TargetMode="External"/><Relationship Id="rId13" Type="http://schemas.openxmlformats.org/officeDocument/2006/relationships/hyperlink" Target="https://fr.wikipedia.org/wiki/Lagune_de_Venise" TargetMode="External"/><Relationship Id="rId1" Type="http://schemas.openxmlformats.org/officeDocument/2006/relationships/slideLayout" Target="../slideLayouts/slideLayout19.xml"/><Relationship Id="rId2" Type="http://schemas.openxmlformats.org/officeDocument/2006/relationships/hyperlink" Target="https://fr.wikipedia.org/wiki/Fleuve" TargetMode="External"/><Relationship Id="rId3" Type="http://schemas.openxmlformats.org/officeDocument/2006/relationships/hyperlink" Target="https://fr.wikipedia.org/wiki/Italie" TargetMode="External"/><Relationship Id="rId4" Type="http://schemas.openxmlformats.org/officeDocument/2006/relationships/hyperlink" Target="https://fr.wikipedia.org/wiki/Lac_de_Levico" TargetMode="External"/><Relationship Id="rId5" Type="http://schemas.openxmlformats.org/officeDocument/2006/relationships/hyperlink" Target="https://fr.wikipedia.org/wiki/Lac_de_Caldonazzo" TargetMode="External"/><Relationship Id="rId6" Type="http://schemas.openxmlformats.org/officeDocument/2006/relationships/hyperlink" Target="https://fr.wikipedia.org/wiki/Province_autonome_de_Trente" TargetMode="External"/><Relationship Id="rId7" Type="http://schemas.openxmlformats.org/officeDocument/2006/relationships/hyperlink" Target="https://fr.wikipedia.org/wiki/Valsugana" TargetMode="External"/><Relationship Id="rId8" Type="http://schemas.openxmlformats.org/officeDocument/2006/relationships/hyperlink" Target="https://fr.wikipedia.org/wiki/Bassano_del_Grappa" TargetMode="External"/><Relationship Id="rId9" Type="http://schemas.openxmlformats.org/officeDocument/2006/relationships/hyperlink" Target="https://fr.wikipedia.org/wiki/Province_de_Vicence" TargetMode="External"/><Relationship Id="rId10" Type="http://schemas.openxmlformats.org/officeDocument/2006/relationships/hyperlink" Target="https://fr.wikipedia.org/wiki/V%C3%A9n%C3%A9tie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gif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1.jpeg"/><Relationship Id="rId3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56.jp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3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7.jpeg"/><Relationship Id="rId3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9.jpeg"/><Relationship Id="rId3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1.jpeg"/><Relationship Id="rId3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9552" y="2852936"/>
            <a:ext cx="7772400" cy="1080121"/>
          </a:xfrm>
        </p:spPr>
        <p:txBody>
          <a:bodyPr>
            <a:noAutofit/>
          </a:bodyPr>
          <a:lstStyle/>
          <a:p>
            <a:r>
              <a:rPr lang="it-IT" sz="19900" dirty="0" smtClean="0">
                <a:solidFill>
                  <a:srgbClr val="00B050"/>
                </a:solidFill>
              </a:rPr>
              <a:t>IT</a:t>
            </a:r>
            <a:r>
              <a:rPr lang="it-IT" sz="19900" dirty="0" smtClean="0">
                <a:solidFill>
                  <a:schemeClr val="bg1"/>
                </a:solidFill>
              </a:rPr>
              <a:t>AL</a:t>
            </a:r>
            <a:r>
              <a:rPr lang="it-IT" sz="19900" dirty="0" smtClean="0">
                <a:solidFill>
                  <a:srgbClr val="FF0000"/>
                </a:solidFill>
              </a:rPr>
              <a:t>IE</a:t>
            </a:r>
            <a:endParaRPr lang="it-IT" sz="19900" dirty="0">
              <a:solidFill>
                <a:srgbClr val="FF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10287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483768" y="4581128"/>
            <a:ext cx="39604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/>
              <a:t>Projet</a:t>
            </a:r>
            <a:r>
              <a:rPr lang="it-IT" b="1" dirty="0" smtClean="0"/>
              <a:t> </a:t>
            </a:r>
            <a:r>
              <a:rPr lang="it-IT" b="1" dirty="0"/>
              <a:t>E</a:t>
            </a:r>
            <a:r>
              <a:rPr lang="it-IT" b="1" dirty="0" smtClean="0"/>
              <a:t>rasmus+ </a:t>
            </a:r>
          </a:p>
          <a:p>
            <a:pPr algn="ctr"/>
            <a:r>
              <a:rPr lang="it-IT" b="1" dirty="0" smtClean="0"/>
              <a:t>OR BLEU FONDS NOIRS</a:t>
            </a:r>
          </a:p>
          <a:p>
            <a:pPr lvl="0" algn="ctr"/>
            <a:r>
              <a:rPr lang="it-IT" sz="1400" b="1" dirty="0" err="1"/>
              <a:t>Présentation</a:t>
            </a:r>
            <a:r>
              <a:rPr lang="it-IT" sz="1400" b="1" dirty="0"/>
              <a:t> </a:t>
            </a:r>
            <a:r>
              <a:rPr lang="it-IT" sz="1400" b="1" dirty="0" err="1"/>
              <a:t>du</a:t>
            </a:r>
            <a:r>
              <a:rPr lang="it-IT" sz="1400" b="1" dirty="0"/>
              <a:t> </a:t>
            </a:r>
            <a:r>
              <a:rPr lang="it-IT" sz="1400" b="1" dirty="0" err="1"/>
              <a:t>patrimoine</a:t>
            </a:r>
            <a:r>
              <a:rPr lang="it-IT" sz="1400" b="1" dirty="0"/>
              <a:t> </a:t>
            </a:r>
            <a:r>
              <a:rPr lang="it-IT" sz="1400" b="1" dirty="0" err="1"/>
              <a:t>aquatique</a:t>
            </a:r>
            <a:r>
              <a:rPr lang="it-IT" sz="1400" b="1" dirty="0"/>
              <a:t> de l’</a:t>
            </a:r>
            <a:r>
              <a:rPr lang="it-IT" sz="1400" b="1" dirty="0" err="1"/>
              <a:t>Italie</a:t>
            </a:r>
            <a:r>
              <a:rPr lang="it-IT" sz="1400" b="1" dirty="0"/>
              <a:t>.   </a:t>
            </a:r>
          </a:p>
          <a:p>
            <a:pPr algn="ctr"/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7227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42910" y="857232"/>
            <a:ext cx="7715304" cy="785818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Le </a:t>
            </a:r>
            <a:r>
              <a:rPr lang="it-IT" b="1" dirty="0" err="1"/>
              <a:t>Pô</a:t>
            </a:r>
            <a:endParaRPr lang="it-IT" dirty="0">
              <a:solidFill>
                <a:srgbClr val="0066CC"/>
              </a:solidFill>
              <a:latin typeface="AR DELANEY" pitchFamily="2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67544" y="2413234"/>
            <a:ext cx="3571900" cy="3874182"/>
          </a:xfrm>
        </p:spPr>
        <p:txBody>
          <a:bodyPr>
            <a:normAutofit lnSpcReduction="10000"/>
          </a:bodyPr>
          <a:lstStyle/>
          <a:p>
            <a:r>
              <a:rPr lang="it-IT" sz="1600" dirty="0"/>
              <a:t>Le </a:t>
            </a:r>
            <a:r>
              <a:rPr lang="it-IT" sz="1600" b="1" dirty="0" err="1"/>
              <a:t>Pô</a:t>
            </a:r>
            <a:r>
              <a:rPr lang="it-IT" sz="1600" dirty="0"/>
              <a:t>, </a:t>
            </a:r>
            <a:r>
              <a:rPr lang="it-IT" sz="1600" dirty="0" smtClean="0"/>
              <a:t>est </a:t>
            </a:r>
            <a:r>
              <a:rPr lang="it-IT" sz="1600" dirty="0"/>
              <a:t>le plus </a:t>
            </a:r>
            <a:r>
              <a:rPr lang="it-IT" sz="1600" dirty="0" err="1"/>
              <a:t>important</a:t>
            </a:r>
            <a:r>
              <a:rPr lang="it-IT" sz="1600" dirty="0"/>
              <a:t> fleuve italien </a:t>
            </a:r>
            <a:r>
              <a:rPr lang="it-IT" sz="1600" dirty="0" err="1"/>
              <a:t>tant</a:t>
            </a:r>
            <a:r>
              <a:rPr lang="it-IT" sz="1600" dirty="0"/>
              <a:t> par sa </a:t>
            </a:r>
            <a:r>
              <a:rPr lang="it-IT" sz="1600" dirty="0" err="1"/>
              <a:t>longueur</a:t>
            </a:r>
            <a:r>
              <a:rPr lang="it-IT" sz="1600" dirty="0"/>
              <a:t>, 652 </a:t>
            </a:r>
            <a:r>
              <a:rPr lang="it-IT" sz="1600" dirty="0" err="1"/>
              <a:t>kilomètres</a:t>
            </a:r>
            <a:r>
              <a:rPr lang="it-IT" sz="1600" dirty="0"/>
              <a:t>, </a:t>
            </a:r>
            <a:r>
              <a:rPr lang="it-IT" sz="1600" dirty="0" err="1" smtClean="0"/>
              <a:t>que</a:t>
            </a:r>
            <a:r>
              <a:rPr lang="it-IT" sz="1600" dirty="0" smtClean="0"/>
              <a:t> </a:t>
            </a:r>
            <a:r>
              <a:rPr lang="it-IT" sz="1600" dirty="0"/>
              <a:t>par son </a:t>
            </a:r>
            <a:r>
              <a:rPr lang="it-IT" sz="1600" dirty="0" err="1"/>
              <a:t>bassin</a:t>
            </a:r>
            <a:r>
              <a:rPr lang="it-IT" sz="1600" dirty="0"/>
              <a:t> </a:t>
            </a:r>
            <a:r>
              <a:rPr lang="it-IT" sz="1600" dirty="0" err="1" smtClean="0"/>
              <a:t>hydrographique</a:t>
            </a:r>
            <a:r>
              <a:rPr lang="it-IT" sz="1600" dirty="0" smtClean="0"/>
              <a:t> qui </a:t>
            </a:r>
            <a:r>
              <a:rPr lang="it-IT" sz="1600" dirty="0" err="1"/>
              <a:t>couvre</a:t>
            </a:r>
            <a:r>
              <a:rPr lang="it-IT" sz="1600" dirty="0"/>
              <a:t> 71 057 km</a:t>
            </a:r>
            <a:r>
              <a:rPr lang="it-IT" sz="1600" baseline="30000" dirty="0"/>
              <a:t>2</a:t>
            </a:r>
            <a:r>
              <a:rPr lang="it-IT" sz="1600" dirty="0"/>
              <a:t>, </a:t>
            </a:r>
            <a:r>
              <a:rPr lang="it-IT" sz="1600" dirty="0" err="1"/>
              <a:t>soit</a:t>
            </a:r>
            <a:r>
              <a:rPr lang="it-IT" sz="1600" dirty="0"/>
              <a:t> le </a:t>
            </a:r>
            <a:r>
              <a:rPr lang="it-IT" sz="1600" dirty="0" err="1"/>
              <a:t>quart</a:t>
            </a:r>
            <a:r>
              <a:rPr lang="it-IT" sz="1600" dirty="0"/>
              <a:t> </a:t>
            </a:r>
            <a:r>
              <a:rPr lang="it-IT" sz="1600" dirty="0" err="1"/>
              <a:t>du</a:t>
            </a:r>
            <a:r>
              <a:rPr lang="it-IT" sz="1600" dirty="0"/>
              <a:t> </a:t>
            </a:r>
            <a:r>
              <a:rPr lang="it-IT" sz="1600" dirty="0" err="1"/>
              <a:t>territoire</a:t>
            </a:r>
            <a:r>
              <a:rPr lang="it-IT" sz="1600" dirty="0"/>
              <a:t> </a:t>
            </a:r>
            <a:r>
              <a:rPr lang="it-IT" sz="1600" dirty="0" err="1"/>
              <a:t>national</a:t>
            </a:r>
            <a:r>
              <a:rPr lang="it-IT" sz="1600" dirty="0"/>
              <a:t> de l'</a:t>
            </a:r>
            <a:r>
              <a:rPr lang="it-IT" sz="1600" dirty="0" err="1"/>
              <a:t>Italie</a:t>
            </a:r>
            <a:r>
              <a:rPr lang="it-IT" sz="1600" dirty="0"/>
              <a:t>. </a:t>
            </a:r>
            <a:endParaRPr lang="it-IT" sz="1600" dirty="0" smtClean="0"/>
          </a:p>
          <a:p>
            <a:r>
              <a:rPr lang="it-IT" sz="1600" dirty="0" smtClean="0"/>
              <a:t>Le </a:t>
            </a:r>
            <a:r>
              <a:rPr lang="it-IT" sz="1600" dirty="0" err="1"/>
              <a:t>Bassin</a:t>
            </a:r>
            <a:r>
              <a:rPr lang="it-IT" sz="1600" dirty="0"/>
              <a:t> </a:t>
            </a:r>
            <a:r>
              <a:rPr lang="it-IT" sz="1600" dirty="0" err="1"/>
              <a:t>du</a:t>
            </a:r>
            <a:r>
              <a:rPr lang="it-IT" sz="1600" dirty="0"/>
              <a:t> </a:t>
            </a:r>
            <a:r>
              <a:rPr lang="it-IT" sz="1600" dirty="0" err="1"/>
              <a:t>Pô</a:t>
            </a:r>
            <a:r>
              <a:rPr lang="it-IT" sz="1600" dirty="0"/>
              <a:t> s'</a:t>
            </a:r>
            <a:r>
              <a:rPr lang="it-IT" sz="1600" dirty="0" err="1"/>
              <a:t>étend</a:t>
            </a:r>
            <a:r>
              <a:rPr lang="it-IT" sz="1600" dirty="0"/>
              <a:t> </a:t>
            </a:r>
            <a:r>
              <a:rPr lang="it-IT" sz="1600" dirty="0" err="1"/>
              <a:t>aussi</a:t>
            </a:r>
            <a:r>
              <a:rPr lang="it-IT" sz="1600" dirty="0"/>
              <a:t> en </a:t>
            </a:r>
            <a:r>
              <a:rPr lang="it-IT" sz="1600" dirty="0" err="1"/>
              <a:t>partie</a:t>
            </a:r>
            <a:r>
              <a:rPr lang="it-IT" sz="1600" dirty="0"/>
              <a:t> en </a:t>
            </a:r>
            <a:r>
              <a:rPr lang="it-IT" sz="1600" dirty="0" err="1"/>
              <a:t>Suisse</a:t>
            </a:r>
            <a:r>
              <a:rPr lang="it-IT" sz="1600" dirty="0"/>
              <a:t> et </a:t>
            </a:r>
            <a:r>
              <a:rPr lang="it-IT" sz="1600" dirty="0" err="1"/>
              <a:t>sur</a:t>
            </a:r>
            <a:r>
              <a:rPr lang="it-IT" sz="1600" dirty="0"/>
              <a:t> de </a:t>
            </a:r>
            <a:r>
              <a:rPr lang="it-IT" sz="1600" dirty="0" err="1"/>
              <a:t>faibles</a:t>
            </a:r>
            <a:r>
              <a:rPr lang="it-IT" sz="1600" dirty="0"/>
              <a:t> </a:t>
            </a:r>
            <a:r>
              <a:rPr lang="it-IT" sz="1600" dirty="0" err="1"/>
              <a:t>surfaces</a:t>
            </a:r>
            <a:r>
              <a:rPr lang="it-IT" sz="1600" dirty="0"/>
              <a:t> en France.</a:t>
            </a:r>
            <a:endParaRPr lang="it-IT" sz="1600" dirty="0">
              <a:latin typeface="Albertus Extra Bold" pitchFamily="34" charset="0"/>
            </a:endParaRPr>
          </a:p>
          <a:p>
            <a:pPr algn="l"/>
            <a:endParaRPr lang="it-IT" sz="1600" dirty="0">
              <a:latin typeface="Albertus Extra Bold" pitchFamily="34" charset="0"/>
            </a:endParaRPr>
          </a:p>
          <a:p>
            <a:r>
              <a:rPr lang="it-IT" sz="1600" dirty="0">
                <a:latin typeface="Albertus Extra Bold" pitchFamily="34" charset="0"/>
              </a:rPr>
              <a:t> </a:t>
            </a:r>
            <a:r>
              <a:rPr lang="it-IT" sz="1600" dirty="0"/>
              <a:t>Un </a:t>
            </a:r>
            <a:r>
              <a:rPr lang="it-IT" sz="1600" dirty="0" err="1"/>
              <a:t>temps</a:t>
            </a:r>
            <a:r>
              <a:rPr lang="it-IT" sz="1600" dirty="0"/>
              <a:t>, le </a:t>
            </a:r>
            <a:r>
              <a:rPr lang="it-IT" sz="1600" dirty="0" err="1"/>
              <a:t>Pô</a:t>
            </a:r>
            <a:r>
              <a:rPr lang="it-IT" sz="1600" dirty="0"/>
              <a:t> </a:t>
            </a:r>
            <a:r>
              <a:rPr lang="it-IT" sz="1600" dirty="0" err="1"/>
              <a:t>était</a:t>
            </a:r>
            <a:r>
              <a:rPr lang="it-IT" sz="1600" dirty="0"/>
              <a:t> la plus importante </a:t>
            </a:r>
            <a:r>
              <a:rPr lang="it-IT" sz="1600" dirty="0" err="1"/>
              <a:t>voie</a:t>
            </a:r>
            <a:r>
              <a:rPr lang="it-IT" sz="1600" dirty="0"/>
              <a:t> de </a:t>
            </a:r>
            <a:r>
              <a:rPr lang="it-IT" sz="1600" dirty="0" err="1"/>
              <a:t>communication</a:t>
            </a:r>
            <a:r>
              <a:rPr lang="it-IT" sz="1600" dirty="0"/>
              <a:t> </a:t>
            </a:r>
            <a:r>
              <a:rPr lang="it-IT" sz="1600" dirty="0" err="1"/>
              <a:t>entre</a:t>
            </a:r>
            <a:r>
              <a:rPr lang="it-IT" sz="1600" dirty="0"/>
              <a:t> la mer Adriatique et le Nord-</a:t>
            </a:r>
            <a:r>
              <a:rPr lang="it-IT" sz="1600" dirty="0" err="1"/>
              <a:t>Ouest</a:t>
            </a:r>
            <a:r>
              <a:rPr lang="it-IT" sz="1600" dirty="0"/>
              <a:t> </a:t>
            </a:r>
            <a:r>
              <a:rPr lang="it-IT" sz="1600" dirty="0" err="1"/>
              <a:t>du</a:t>
            </a:r>
            <a:r>
              <a:rPr lang="it-IT" sz="1600" dirty="0"/>
              <a:t> </a:t>
            </a:r>
            <a:r>
              <a:rPr lang="it-IT" sz="1600" dirty="0" err="1"/>
              <a:t>pays</a:t>
            </a:r>
            <a:r>
              <a:rPr lang="it-IT" sz="1600" dirty="0"/>
              <a:t>. </a:t>
            </a:r>
            <a:endParaRPr lang="it-IT" sz="1600" dirty="0">
              <a:latin typeface="Albertus Extra Bold" pitchFamily="34" charset="0"/>
            </a:endParaRPr>
          </a:p>
          <a:p>
            <a:pPr algn="l"/>
            <a:r>
              <a:rPr lang="it-IT" sz="1600" dirty="0">
                <a:latin typeface="Albertus Extra Bold" pitchFamily="34" charset="0"/>
              </a:rPr>
              <a:t>  </a:t>
            </a:r>
          </a:p>
        </p:txBody>
      </p:sp>
      <p:pic>
        <p:nvPicPr>
          <p:cNvPr id="4" name="Immagine 3" descr="p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2" y="2564375"/>
            <a:ext cx="4214842" cy="35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05907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pPr algn="ctr"/>
            <a:r>
              <a:rPr lang="it-IT" dirty="0"/>
              <a:t>Le </a:t>
            </a:r>
            <a:r>
              <a:rPr lang="it-IT" b="1" dirty="0" err="1"/>
              <a:t>Pô</a:t>
            </a:r>
            <a:endParaRPr lang="it-IT" dirty="0">
              <a:solidFill>
                <a:srgbClr val="003399"/>
              </a:solidFill>
              <a:latin typeface="AR DELANEY" pitchFamily="2" charset="0"/>
            </a:endParaRPr>
          </a:p>
        </p:txBody>
      </p:sp>
      <p:pic>
        <p:nvPicPr>
          <p:cNvPr id="6" name="Segnaposto contenuto 5" descr="GTRGTRYTRY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-10000" contrast="10000"/>
          </a:blip>
          <a:stretch>
            <a:fillRect/>
          </a:stretch>
        </p:blipFill>
        <p:spPr>
          <a:xfrm>
            <a:off x="357158" y="1142984"/>
            <a:ext cx="4143404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 descr="delta_po_2_0.jpg"/>
          <p:cNvPicPr>
            <a:picLocks noChangeAspect="1"/>
          </p:cNvPicPr>
          <p:nvPr/>
        </p:nvPicPr>
        <p:blipFill>
          <a:blip r:embed="rId3">
            <a:lum bright="-10000" contrast="10000"/>
          </a:blip>
          <a:stretch>
            <a:fillRect/>
          </a:stretch>
        </p:blipFill>
        <p:spPr>
          <a:xfrm>
            <a:off x="5143504" y="1571612"/>
            <a:ext cx="3429024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 descr="vdgdfhgfbf.jpeg"/>
          <p:cNvPicPr>
            <a:picLocks noChangeAspect="1"/>
          </p:cNvPicPr>
          <p:nvPr/>
        </p:nvPicPr>
        <p:blipFill>
          <a:blip r:embed="rId4">
            <a:lum bright="-10000" contrast="-10000"/>
          </a:blip>
          <a:stretch>
            <a:fillRect/>
          </a:stretch>
        </p:blipFill>
        <p:spPr>
          <a:xfrm>
            <a:off x="2428860" y="4714884"/>
            <a:ext cx="4071966" cy="1923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806104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86800" cy="838200"/>
          </a:xfrm>
        </p:spPr>
        <p:txBody>
          <a:bodyPr/>
          <a:lstStyle/>
          <a:p>
            <a:pPr algn="ctr"/>
            <a:r>
              <a:rPr lang="fr-FR" dirty="0" smtClean="0"/>
              <a:t>les volailles </a:t>
            </a:r>
            <a:r>
              <a:rPr lang="fr-FR" dirty="0"/>
              <a:t>du </a:t>
            </a:r>
            <a:r>
              <a:rPr lang="it-IT" b="1" dirty="0" err="1" smtClean="0"/>
              <a:t>Pô</a:t>
            </a:r>
            <a:endParaRPr lang="it-IT" dirty="0">
              <a:solidFill>
                <a:srgbClr val="6666FF"/>
              </a:solidFill>
              <a:latin typeface="AR DELANEY" pitchFamily="2" charset="0"/>
            </a:endParaRPr>
          </a:p>
        </p:txBody>
      </p:sp>
      <p:pic>
        <p:nvPicPr>
          <p:cNvPr id="4" name="Segnaposto contenuto 3" descr="popopopopopopo.jpg"/>
          <p:cNvPicPr>
            <a:picLocks noGrp="1" noChangeAspect="1"/>
          </p:cNvPicPr>
          <p:nvPr>
            <p:ph idx="1"/>
          </p:nvPr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500034" y="1428736"/>
            <a:ext cx="4357718" cy="25887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Immagine 5" descr="pesca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143504" y="2143116"/>
            <a:ext cx="3714776" cy="2724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Immagine 7" descr="jj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571736" y="3857628"/>
            <a:ext cx="2928958" cy="26177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6725387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Les</a:t>
            </a:r>
            <a:r>
              <a:rPr lang="it-IT" dirty="0" smtClean="0"/>
              <a:t> </a:t>
            </a:r>
            <a:r>
              <a:rPr lang="it-IT" dirty="0" err="1" smtClean="0"/>
              <a:t>poissons</a:t>
            </a:r>
            <a:r>
              <a:rPr lang="it-IT" dirty="0" smtClean="0"/>
              <a:t> </a:t>
            </a:r>
            <a:r>
              <a:rPr lang="it-IT" dirty="0" err="1" smtClean="0"/>
              <a:t>du</a:t>
            </a:r>
            <a:r>
              <a:rPr lang="it-IT" dirty="0"/>
              <a:t> </a:t>
            </a:r>
            <a:r>
              <a:rPr lang="it-IT" b="1" dirty="0" err="1"/>
              <a:t>Pô</a:t>
            </a:r>
            <a:endParaRPr lang="it-IT" dirty="0">
              <a:solidFill>
                <a:srgbClr val="00B050"/>
              </a:solidFill>
              <a:latin typeface="AR DELANEY" pitchFamily="2" charset="0"/>
            </a:endParaRPr>
          </a:p>
        </p:txBody>
      </p:sp>
      <p:pic>
        <p:nvPicPr>
          <p:cNvPr id="5" name="Immagine 4" descr="yjuityit7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24" y="3286124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Segnaposto contenuto 6" descr="jnfbhgf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5786" y="1571612"/>
            <a:ext cx="4000528" cy="27114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8719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solidFill>
                  <a:srgbClr val="FFFF00"/>
                </a:solidFill>
                <a:latin typeface="AR DELANEY" pitchFamily="2" charset="0"/>
              </a:rPr>
              <a:t>le </a:t>
            </a:r>
            <a:r>
              <a:rPr lang="it-IT" dirty="0">
                <a:solidFill>
                  <a:srgbClr val="FFFF00"/>
                </a:solidFill>
                <a:latin typeface="AR DELANEY" pitchFamily="2" charset="0"/>
              </a:rPr>
              <a:t>delta </a:t>
            </a:r>
            <a:r>
              <a:rPr lang="it-IT" dirty="0">
                <a:solidFill>
                  <a:srgbClr val="FFFF00"/>
                </a:solidFill>
              </a:rPr>
              <a:t> </a:t>
            </a:r>
            <a:r>
              <a:rPr lang="it-IT" dirty="0" err="1" smtClean="0">
                <a:solidFill>
                  <a:srgbClr val="FFFF00"/>
                </a:solidFill>
              </a:rPr>
              <a:t>du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</a:rPr>
              <a:t>Pô</a:t>
            </a:r>
            <a:endParaRPr lang="it-IT" dirty="0">
              <a:solidFill>
                <a:srgbClr val="FFFF00"/>
              </a:solidFill>
              <a:latin typeface="AR DELANEY" pitchFamily="2" charset="0"/>
            </a:endParaRPr>
          </a:p>
        </p:txBody>
      </p:sp>
      <p:pic>
        <p:nvPicPr>
          <p:cNvPr id="4" name="Segnaposto contenuto 3" descr="hfhfjv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-20000" contrast="-10000"/>
          </a:blip>
          <a:stretch>
            <a:fillRect/>
          </a:stretch>
        </p:blipFill>
        <p:spPr>
          <a:xfrm>
            <a:off x="1481137" y="1712119"/>
            <a:ext cx="6334125" cy="4210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84566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71538" y="214290"/>
            <a:ext cx="6429420" cy="1112835"/>
          </a:xfrm>
        </p:spPr>
        <p:txBody>
          <a:bodyPr>
            <a:normAutofit fontScale="90000"/>
          </a:bodyPr>
          <a:lstStyle/>
          <a:p>
            <a:r>
              <a:rPr lang="it-IT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Les</a:t>
            </a:r>
            <a:r>
              <a:rPr lang="it-IT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it-IT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fleuves</a:t>
            </a:r>
            <a:r>
              <a:rPr lang="it-IT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it-IT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du</a:t>
            </a:r>
            <a:r>
              <a:rPr lang="it-IT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Nord-Est</a:t>
            </a:r>
            <a:endParaRPr lang="it-IT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71472" y="6812281"/>
            <a:ext cx="8215370" cy="45719"/>
          </a:xfrm>
        </p:spPr>
        <p:txBody>
          <a:bodyPr>
            <a:normAutofit fontScale="25000" lnSpcReduction="20000"/>
          </a:bodyPr>
          <a:lstStyle/>
          <a:p>
            <a:endParaRPr lang="it-IT" dirty="0"/>
          </a:p>
        </p:txBody>
      </p:sp>
      <p:pic>
        <p:nvPicPr>
          <p:cNvPr id="4" name="Immagine 3" descr="fiumi nord es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1428736"/>
            <a:ext cx="7215206" cy="47364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Ovale 4">
            <a:extLst>
              <a:ext uri="{FF2B5EF4-FFF2-40B4-BE49-F238E27FC236}">
                <a16:creationId xmlns="" xmlns:a16="http://schemas.microsoft.com/office/drawing/2014/main" id="{C9BBD4CC-B5BA-4E5C-A966-BE3F423B707F}"/>
              </a:ext>
            </a:extLst>
          </p:cNvPr>
          <p:cNvSpPr/>
          <p:nvPr/>
        </p:nvSpPr>
        <p:spPr>
          <a:xfrm>
            <a:off x="4860032" y="1628800"/>
            <a:ext cx="3283868" cy="3096344"/>
          </a:xfrm>
          <a:prstGeom prst="ellipse">
            <a:avLst/>
          </a:prstGeom>
          <a:noFill/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204320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001056" cy="1000132"/>
          </a:xfrm>
        </p:spPr>
        <p:txBody>
          <a:bodyPr>
            <a:noAutofit/>
          </a:bodyPr>
          <a:lstStyle/>
          <a:p>
            <a:pPr algn="ctr"/>
            <a:r>
              <a:rPr lang="it-IT" sz="8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ISONZO</a:t>
            </a:r>
            <a:r>
              <a:rPr lang="it-IT" sz="8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>
            <a:normAutofit/>
            <a:scene3d>
              <a:camera prst="obliqueBottomLef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None/>
            </a:pPr>
            <a:r>
              <a:rPr lang="it-IT" sz="1800" dirty="0"/>
              <a:t>Sa source se </a:t>
            </a:r>
            <a:r>
              <a:rPr lang="it-IT" sz="1800" dirty="0" err="1"/>
              <a:t>situe</a:t>
            </a:r>
            <a:r>
              <a:rPr lang="it-IT" sz="1800" dirty="0"/>
              <a:t> en Slovénie </a:t>
            </a:r>
            <a:r>
              <a:rPr lang="it-IT" sz="1800" dirty="0" err="1"/>
              <a:t>dans</a:t>
            </a:r>
            <a:r>
              <a:rPr lang="it-IT" sz="1800" dirty="0"/>
              <a:t> la </a:t>
            </a:r>
            <a:r>
              <a:rPr lang="it-IT" sz="1800" dirty="0" err="1"/>
              <a:t>vallée</a:t>
            </a:r>
            <a:r>
              <a:rPr lang="it-IT" sz="1800" dirty="0"/>
              <a:t> de Trenta </a:t>
            </a:r>
            <a:r>
              <a:rPr lang="it-IT" sz="1800" dirty="0" err="1"/>
              <a:t>dans</a:t>
            </a:r>
            <a:r>
              <a:rPr lang="it-IT" sz="1800" dirty="0"/>
              <a:t> </a:t>
            </a:r>
            <a:r>
              <a:rPr lang="it-IT" sz="1800" dirty="0" err="1"/>
              <a:t>les</a:t>
            </a:r>
            <a:r>
              <a:rPr lang="it-IT" sz="1800" dirty="0"/>
              <a:t> Alpes </a:t>
            </a:r>
            <a:r>
              <a:rPr lang="it-IT" sz="1800" dirty="0" err="1" smtClean="0"/>
              <a:t>Juliennes</a:t>
            </a:r>
            <a:endParaRPr lang="it-IT" sz="1800" dirty="0"/>
          </a:p>
          <a:p>
            <a:pPr>
              <a:buNone/>
            </a:pPr>
            <a:r>
              <a:rPr lang="it-IT" sz="1800" dirty="0"/>
              <a:t>Il </a:t>
            </a:r>
            <a:r>
              <a:rPr lang="it-IT" sz="1800" dirty="0" smtClean="0"/>
              <a:t>traverse </a:t>
            </a:r>
            <a:r>
              <a:rPr lang="it-IT" sz="1800" dirty="0"/>
              <a:t>la </a:t>
            </a:r>
            <a:r>
              <a:rPr lang="it-IT" sz="1800" dirty="0" err="1"/>
              <a:t>frontière</a:t>
            </a:r>
            <a:r>
              <a:rPr lang="it-IT" sz="1800" dirty="0"/>
              <a:t> </a:t>
            </a:r>
            <a:r>
              <a:rPr lang="it-IT" sz="1800" dirty="0" err="1"/>
              <a:t>avec</a:t>
            </a:r>
            <a:r>
              <a:rPr lang="it-IT" sz="1800" dirty="0"/>
              <a:t> l'</a:t>
            </a:r>
            <a:r>
              <a:rPr lang="it-IT" sz="1800" dirty="0" err="1"/>
              <a:t>Italie</a:t>
            </a:r>
            <a:r>
              <a:rPr lang="it-IT" sz="1800" dirty="0"/>
              <a:t>, traverse la </a:t>
            </a:r>
            <a:r>
              <a:rPr lang="it-IT" sz="1800" dirty="0" err="1"/>
              <a:t>localité</a:t>
            </a:r>
            <a:r>
              <a:rPr lang="it-IT" sz="1800" dirty="0"/>
              <a:t> de Gorizia et termine sa </a:t>
            </a:r>
            <a:r>
              <a:rPr lang="it-IT" sz="1800" dirty="0" err="1"/>
              <a:t>course</a:t>
            </a:r>
            <a:r>
              <a:rPr lang="it-IT" sz="1800" dirty="0"/>
              <a:t> </a:t>
            </a:r>
            <a:r>
              <a:rPr lang="it-IT" sz="1800" dirty="0" err="1"/>
              <a:t>dans</a:t>
            </a:r>
            <a:r>
              <a:rPr lang="it-IT" sz="1800" dirty="0"/>
              <a:t> la </a:t>
            </a:r>
            <a:r>
              <a:rPr lang="it-IT" sz="1800" dirty="0" err="1"/>
              <a:t>mer</a:t>
            </a:r>
            <a:r>
              <a:rPr lang="it-IT" sz="1800" dirty="0"/>
              <a:t> </a:t>
            </a:r>
            <a:r>
              <a:rPr lang="it-IT" sz="1800" dirty="0" err="1" smtClean="0"/>
              <a:t>Adriatique</a:t>
            </a:r>
            <a:r>
              <a:rPr lang="it-IT" sz="1800" dirty="0" smtClean="0"/>
              <a:t>.</a:t>
            </a:r>
            <a:endParaRPr lang="it-IT" sz="1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>
              <a:buNone/>
            </a:pPr>
            <a:endParaRPr lang="it-IT" sz="1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>
              <a:buNone/>
            </a:pPr>
            <a:r>
              <a:rPr lang="it-IT" sz="1800" dirty="0" err="1"/>
              <a:t>Après</a:t>
            </a:r>
            <a:r>
              <a:rPr lang="it-IT" sz="1800" dirty="0"/>
              <a:t> l'entrée en guerre de l'Italie </a:t>
            </a:r>
            <a:r>
              <a:rPr lang="it-IT" sz="1800" dirty="0" err="1" smtClean="0"/>
              <a:t>lors</a:t>
            </a:r>
            <a:r>
              <a:rPr lang="it-IT" sz="1800" dirty="0" smtClean="0"/>
              <a:t> </a:t>
            </a:r>
            <a:r>
              <a:rPr lang="it-IT" sz="1800" dirty="0"/>
              <a:t>de la Première Guerre mondiale, la </a:t>
            </a:r>
            <a:r>
              <a:rPr lang="it-IT" sz="1800" dirty="0" err="1"/>
              <a:t>vallée</a:t>
            </a:r>
            <a:r>
              <a:rPr lang="it-IT" sz="1800" dirty="0"/>
              <a:t> de l'Isonzo </a:t>
            </a:r>
            <a:r>
              <a:rPr lang="it-IT" sz="1800" dirty="0" err="1"/>
              <a:t>fut</a:t>
            </a:r>
            <a:r>
              <a:rPr lang="it-IT" sz="1800" dirty="0"/>
              <a:t> le </a:t>
            </a:r>
            <a:r>
              <a:rPr lang="it-IT" sz="1800" dirty="0" err="1"/>
              <a:t>théâtre</a:t>
            </a:r>
            <a:r>
              <a:rPr lang="it-IT" sz="1800" dirty="0"/>
              <a:t> de </a:t>
            </a:r>
            <a:r>
              <a:rPr lang="it-IT" sz="1800" dirty="0" err="1"/>
              <a:t>nombreux</a:t>
            </a:r>
            <a:r>
              <a:rPr lang="it-IT" sz="1800" dirty="0"/>
              <a:t> </a:t>
            </a:r>
            <a:r>
              <a:rPr lang="it-IT" sz="1800" dirty="0" err="1"/>
              <a:t>combats</a:t>
            </a:r>
            <a:r>
              <a:rPr lang="it-IT" sz="1800" dirty="0"/>
              <a:t>, </a:t>
            </a:r>
            <a:r>
              <a:rPr lang="it-IT" sz="1800" dirty="0" err="1"/>
              <a:t>nommés</a:t>
            </a:r>
            <a:r>
              <a:rPr lang="it-IT" sz="1800" dirty="0"/>
              <a:t> Douze batailles de l'Isonzo. </a:t>
            </a:r>
            <a:endParaRPr lang="it-IT" sz="1800" dirty="0" smtClean="0"/>
          </a:p>
          <a:p>
            <a:pPr>
              <a:buNone/>
            </a:pPr>
            <a:r>
              <a:rPr lang="it-IT" sz="1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 </a:t>
            </a:r>
            <a:r>
              <a:rPr lang="it-IT" sz="1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poète</a:t>
            </a:r>
            <a:r>
              <a:rPr lang="it-IT" sz="1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it-IT" sz="1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Giuseppe Ungaretti </a:t>
            </a:r>
            <a:r>
              <a:rPr lang="it-IT" sz="1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 </a:t>
            </a:r>
            <a:r>
              <a:rPr lang="it-IT" sz="1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écrit</a:t>
            </a:r>
            <a:r>
              <a:rPr lang="it-IT" sz="1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de </a:t>
            </a:r>
            <a:r>
              <a:rPr lang="it-IT" sz="1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nombreux</a:t>
            </a:r>
            <a:r>
              <a:rPr lang="it-IT" sz="1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it-IT" sz="1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poèmes</a:t>
            </a:r>
            <a:r>
              <a:rPr lang="it-IT" sz="1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it-IT" sz="1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sur</a:t>
            </a:r>
            <a:r>
              <a:rPr lang="it-IT" sz="1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ce </a:t>
            </a:r>
            <a:r>
              <a:rPr lang="it-IT" sz="1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fleuve</a:t>
            </a:r>
            <a:r>
              <a:rPr lang="it-IT" sz="1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it-IT" sz="1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>
              <a:buNone/>
            </a:pPr>
            <a:endParaRPr lang="it-IT" sz="18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60000" endA="900" endPos="60000" dist="29997" dir="5400000" sy="-100000" algn="bl" rotWithShape="0"/>
              </a:effectLst>
            </a:endParaRPr>
          </a:p>
          <a:p>
            <a:pPr>
              <a:buNone/>
            </a:pPr>
            <a:r>
              <a:rPr lang="it-IT" sz="18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</a:rPr>
              <a:t>     Questo è l’Isonzo</a:t>
            </a:r>
            <a:br>
              <a:rPr lang="it-IT" sz="18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</a:rPr>
            </a:br>
            <a:r>
              <a:rPr lang="it-IT" sz="18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</a:rPr>
              <a:t>E qui meglio</a:t>
            </a:r>
            <a:br>
              <a:rPr lang="it-IT" sz="18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</a:rPr>
            </a:br>
            <a:r>
              <a:rPr lang="it-IT" sz="18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</a:rPr>
              <a:t>Mi sono riconosciuto</a:t>
            </a:r>
            <a:br>
              <a:rPr lang="it-IT" sz="18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</a:rPr>
            </a:br>
            <a:r>
              <a:rPr lang="it-IT" sz="18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</a:rPr>
              <a:t>Una docile fibra</a:t>
            </a:r>
            <a:br>
              <a:rPr lang="it-IT" sz="18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</a:rPr>
            </a:br>
            <a:r>
              <a:rPr lang="it-IT" sz="18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</a:rPr>
              <a:t>Dell’universo</a:t>
            </a:r>
          </a:p>
          <a:p>
            <a:pPr>
              <a:buNone/>
            </a:pPr>
            <a:endParaRPr lang="it-IT" sz="18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60000" endA="900" endPos="60000" dist="29997" dir="5400000" sy="-100000" algn="bl" rotWithShape="0"/>
              </a:effectLst>
            </a:endParaRPr>
          </a:p>
          <a:p>
            <a:pPr>
              <a:buNone/>
            </a:pPr>
            <a:endParaRPr lang="it-IT" sz="1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60000" endA="900" endPos="60000" dist="29997" dir="5400000" sy="-100000" algn="bl" rotWithShape="0"/>
              </a:effectLst>
            </a:endParaRPr>
          </a:p>
        </p:txBody>
      </p:sp>
      <p:pic>
        <p:nvPicPr>
          <p:cNvPr id="5" name="Immagine 4" descr="edmondo-matter-settima-battaglia-isonz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7620" y="4071942"/>
            <a:ext cx="3808430" cy="2449343"/>
          </a:xfrm>
          <a:prstGeom prst="rect">
            <a:avLst/>
          </a:prstGeom>
          <a:ln w="2286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3671702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14546" y="704088"/>
            <a:ext cx="6472254" cy="867524"/>
          </a:xfrm>
        </p:spPr>
        <p:txBody>
          <a:bodyPr>
            <a:noAutofit/>
            <a:scene3d>
              <a:camera prst="perspectiveAbove"/>
              <a:lightRig rig="threePt" dir="t"/>
            </a:scene3d>
          </a:bodyPr>
          <a:lstStyle/>
          <a:p>
            <a:r>
              <a:rPr lang="it-IT" sz="7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    PIAVE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dirty="0"/>
              <a:t>Le </a:t>
            </a:r>
            <a:r>
              <a:rPr lang="it-IT" b="1" dirty="0"/>
              <a:t>Piave</a:t>
            </a:r>
            <a:r>
              <a:rPr lang="it-IT" dirty="0"/>
              <a:t> est un fleuve qui </a:t>
            </a:r>
            <a:r>
              <a:rPr lang="it-IT" dirty="0" err="1"/>
              <a:t>coule</a:t>
            </a:r>
            <a:r>
              <a:rPr lang="it-IT" dirty="0"/>
              <a:t> en Vénétie, </a:t>
            </a:r>
            <a:r>
              <a:rPr lang="it-IT" dirty="0" err="1"/>
              <a:t>dans</a:t>
            </a:r>
            <a:r>
              <a:rPr lang="it-IT" dirty="0"/>
              <a:t> le nord-est de l'Italie. </a:t>
            </a:r>
            <a:endParaRPr lang="it-IT" dirty="0" smtClean="0"/>
          </a:p>
          <a:p>
            <a:r>
              <a:rPr lang="it-IT" dirty="0" smtClean="0"/>
              <a:t>Il </a:t>
            </a:r>
            <a:r>
              <a:rPr lang="it-IT" dirty="0" err="1"/>
              <a:t>prend</a:t>
            </a:r>
            <a:r>
              <a:rPr lang="it-IT" dirty="0"/>
              <a:t> sa source à 2 037 m d'</a:t>
            </a:r>
            <a:r>
              <a:rPr lang="it-IT" dirty="0" err="1"/>
              <a:t>altitude</a:t>
            </a:r>
            <a:r>
              <a:rPr lang="it-IT" dirty="0"/>
              <a:t>, </a:t>
            </a:r>
            <a:r>
              <a:rPr lang="it-IT" dirty="0" err="1" smtClean="0"/>
              <a:t>dans</a:t>
            </a:r>
            <a:r>
              <a:rPr lang="it-IT" dirty="0" smtClean="0"/>
              <a:t> </a:t>
            </a:r>
            <a:r>
              <a:rPr lang="it-IT" dirty="0" err="1"/>
              <a:t>les</a:t>
            </a:r>
            <a:r>
              <a:rPr lang="it-IT" dirty="0"/>
              <a:t> Alpes </a:t>
            </a:r>
            <a:r>
              <a:rPr lang="it-IT" dirty="0" err="1"/>
              <a:t>orientales</a:t>
            </a:r>
            <a:r>
              <a:rPr lang="it-IT" dirty="0" smtClean="0"/>
              <a:t>.</a:t>
            </a:r>
          </a:p>
          <a:p>
            <a:r>
              <a:rPr lang="it-IT" dirty="0"/>
              <a:t>Le </a:t>
            </a:r>
            <a:r>
              <a:rPr lang="it-IT" dirty="0" err="1"/>
              <a:t>fleuve</a:t>
            </a:r>
            <a:r>
              <a:rPr lang="it-IT" dirty="0"/>
              <a:t> Piave est </a:t>
            </a:r>
            <a:r>
              <a:rPr lang="it-IT" dirty="0" err="1"/>
              <a:t>considéré</a:t>
            </a:r>
            <a:r>
              <a:rPr lang="it-IT" dirty="0"/>
              <a:t> </a:t>
            </a:r>
            <a:r>
              <a:rPr lang="it-IT" dirty="0" err="1"/>
              <a:t>comme</a:t>
            </a:r>
            <a:r>
              <a:rPr lang="it-IT" dirty="0"/>
              <a:t> </a:t>
            </a:r>
            <a:r>
              <a:rPr lang="it-IT" dirty="0" err="1"/>
              <a:t>sacré</a:t>
            </a:r>
            <a:r>
              <a:rPr lang="it-IT" dirty="0"/>
              <a:t> pour la patrie, en </a:t>
            </a:r>
            <a:r>
              <a:rPr lang="it-IT" dirty="0" err="1"/>
              <a:t>vertu</a:t>
            </a:r>
            <a:r>
              <a:rPr lang="it-IT" dirty="0"/>
              <a:t> </a:t>
            </a:r>
            <a:r>
              <a:rPr lang="it-IT" dirty="0" err="1"/>
              <a:t>des</a:t>
            </a:r>
            <a:r>
              <a:rPr lang="it-IT" dirty="0"/>
              <a:t> </a:t>
            </a:r>
            <a:r>
              <a:rPr lang="it-IT" dirty="0" err="1"/>
              <a:t>évènements</a:t>
            </a:r>
            <a:r>
              <a:rPr lang="it-IT" dirty="0"/>
              <a:t> </a:t>
            </a:r>
            <a:r>
              <a:rPr lang="it-IT" dirty="0" err="1"/>
              <a:t>historiques</a:t>
            </a:r>
            <a:r>
              <a:rPr lang="it-IT" dirty="0"/>
              <a:t> qui s’y </a:t>
            </a:r>
            <a:r>
              <a:rPr lang="it-IT" dirty="0" err="1"/>
              <a:t>sont</a:t>
            </a:r>
            <a:r>
              <a:rPr lang="it-IT" dirty="0"/>
              <a:t> </a:t>
            </a:r>
            <a:r>
              <a:rPr lang="it-IT" dirty="0" err="1"/>
              <a:t>déroulés</a:t>
            </a:r>
            <a:r>
              <a:rPr lang="it-IT" dirty="0"/>
              <a:t> pendant la Première Guerre mondiale.</a:t>
            </a:r>
          </a:p>
          <a:p>
            <a:r>
              <a:rPr lang="it-IT" dirty="0"/>
              <a:t>La </a:t>
            </a:r>
            <a:r>
              <a:rPr lang="it-IT" dirty="0" err="1"/>
              <a:t>partie</a:t>
            </a:r>
            <a:r>
              <a:rPr lang="it-IT" dirty="0"/>
              <a:t> </a:t>
            </a:r>
            <a:r>
              <a:rPr lang="it-IT" dirty="0" err="1"/>
              <a:t>méridionale</a:t>
            </a:r>
            <a:r>
              <a:rPr lang="it-IT" dirty="0"/>
              <a:t> </a:t>
            </a:r>
            <a:r>
              <a:rPr lang="it-IT" dirty="0" err="1"/>
              <a:t>du</a:t>
            </a:r>
            <a:r>
              <a:rPr lang="it-IT" dirty="0"/>
              <a:t> </a:t>
            </a:r>
            <a:r>
              <a:rPr lang="it-IT" dirty="0" err="1"/>
              <a:t>cours</a:t>
            </a:r>
            <a:r>
              <a:rPr lang="it-IT" dirty="0"/>
              <a:t> </a:t>
            </a:r>
            <a:r>
              <a:rPr lang="it-IT" dirty="0" err="1"/>
              <a:t>du</a:t>
            </a:r>
            <a:r>
              <a:rPr lang="it-IT" dirty="0"/>
              <a:t> Piave </a:t>
            </a:r>
            <a:r>
              <a:rPr lang="it-IT" dirty="0" err="1"/>
              <a:t>devient</a:t>
            </a:r>
            <a:r>
              <a:rPr lang="it-IT" dirty="0"/>
              <a:t> une </a:t>
            </a:r>
            <a:r>
              <a:rPr lang="it-IT" dirty="0" err="1"/>
              <a:t>ligne</a:t>
            </a:r>
            <a:r>
              <a:rPr lang="it-IT" dirty="0"/>
              <a:t> </a:t>
            </a:r>
            <a:r>
              <a:rPr lang="it-IT" dirty="0" err="1"/>
              <a:t>stratégique</a:t>
            </a:r>
            <a:r>
              <a:rPr lang="it-IT" dirty="0"/>
              <a:t> importante en novembre 1917 à la suite de la défaite italienne de Caporetto. </a:t>
            </a:r>
            <a:r>
              <a:rPr lang="it-IT" dirty="0" err="1"/>
              <a:t>Après</a:t>
            </a:r>
            <a:r>
              <a:rPr lang="it-IT" dirty="0"/>
              <a:t> le </a:t>
            </a:r>
            <a:r>
              <a:rPr lang="it-IT" dirty="0" err="1"/>
              <a:t>passage</a:t>
            </a:r>
            <a:r>
              <a:rPr lang="it-IT" dirty="0"/>
              <a:t> </a:t>
            </a:r>
            <a:r>
              <a:rPr lang="it-IT" dirty="0" err="1"/>
              <a:t>sur</a:t>
            </a:r>
            <a:r>
              <a:rPr lang="it-IT" dirty="0"/>
              <a:t> la rive </a:t>
            </a:r>
            <a:r>
              <a:rPr lang="it-IT" dirty="0" err="1"/>
              <a:t>droite</a:t>
            </a:r>
            <a:r>
              <a:rPr lang="it-IT" dirty="0"/>
              <a:t> </a:t>
            </a:r>
            <a:r>
              <a:rPr lang="it-IT" dirty="0" err="1"/>
              <a:t>du</a:t>
            </a:r>
            <a:r>
              <a:rPr lang="it-IT" dirty="0"/>
              <a:t> reste de l’</a:t>
            </a:r>
            <a:r>
              <a:rPr lang="it-IT" dirty="0" err="1"/>
              <a:t>armée</a:t>
            </a:r>
            <a:r>
              <a:rPr lang="it-IT" dirty="0"/>
              <a:t> </a:t>
            </a:r>
            <a:r>
              <a:rPr lang="it-IT" dirty="0" err="1"/>
              <a:t>italienne</a:t>
            </a:r>
            <a:r>
              <a:rPr lang="it-IT" dirty="0"/>
              <a:t> et la </a:t>
            </a:r>
            <a:r>
              <a:rPr lang="it-IT" dirty="0" err="1"/>
              <a:t>destruction</a:t>
            </a:r>
            <a:r>
              <a:rPr lang="it-IT" dirty="0"/>
              <a:t> </a:t>
            </a:r>
            <a:r>
              <a:rPr lang="it-IT" dirty="0" err="1"/>
              <a:t>des</a:t>
            </a:r>
            <a:r>
              <a:rPr lang="it-IT" dirty="0"/>
              <a:t> </a:t>
            </a:r>
            <a:r>
              <a:rPr lang="it-IT" dirty="0" err="1"/>
              <a:t>ponts</a:t>
            </a:r>
            <a:r>
              <a:rPr lang="it-IT" dirty="0"/>
              <a:t>, le </a:t>
            </a:r>
            <a:r>
              <a:rPr lang="it-IT" dirty="0" err="1"/>
              <a:t>fleuve</a:t>
            </a:r>
            <a:r>
              <a:rPr lang="it-IT" dirty="0"/>
              <a:t> </a:t>
            </a:r>
            <a:r>
              <a:rPr lang="it-IT" dirty="0" err="1"/>
              <a:t>devient</a:t>
            </a:r>
            <a:r>
              <a:rPr lang="it-IT" dirty="0"/>
              <a:t> la </a:t>
            </a:r>
            <a:r>
              <a:rPr lang="it-IT" dirty="0" err="1"/>
              <a:t>ligne</a:t>
            </a:r>
            <a:r>
              <a:rPr lang="it-IT" dirty="0"/>
              <a:t> de </a:t>
            </a:r>
            <a:r>
              <a:rPr lang="it-IT" dirty="0" err="1"/>
              <a:t>défense</a:t>
            </a:r>
            <a:r>
              <a:rPr lang="it-IT" dirty="0"/>
              <a:t> </a:t>
            </a:r>
            <a:r>
              <a:rPr lang="it-IT" dirty="0" err="1"/>
              <a:t>contre</a:t>
            </a:r>
            <a:r>
              <a:rPr lang="it-IT" dirty="0"/>
              <a:t> </a:t>
            </a:r>
            <a:r>
              <a:rPr lang="it-IT" dirty="0" err="1"/>
              <a:t>les</a:t>
            </a:r>
            <a:r>
              <a:rPr lang="it-IT" dirty="0"/>
              <a:t> Autrichiens et Allemands qui, </a:t>
            </a:r>
            <a:r>
              <a:rPr lang="it-IT" dirty="0" err="1"/>
              <a:t>malgré</a:t>
            </a:r>
            <a:r>
              <a:rPr lang="it-IT" dirty="0"/>
              <a:t> </a:t>
            </a:r>
            <a:r>
              <a:rPr lang="it-IT" dirty="0" err="1"/>
              <a:t>diverses</a:t>
            </a:r>
            <a:r>
              <a:rPr lang="it-IT" dirty="0"/>
              <a:t> </a:t>
            </a:r>
            <a:r>
              <a:rPr lang="it-IT" dirty="0" err="1"/>
              <a:t>tentatives</a:t>
            </a:r>
            <a:r>
              <a:rPr lang="it-IT" dirty="0"/>
              <a:t>, ne </a:t>
            </a:r>
            <a:r>
              <a:rPr lang="it-IT" dirty="0" err="1"/>
              <a:t>réussiront</a:t>
            </a:r>
            <a:r>
              <a:rPr lang="it-IT" dirty="0"/>
              <a:t> </a:t>
            </a:r>
            <a:r>
              <a:rPr lang="it-IT" dirty="0" err="1"/>
              <a:t>pas</a:t>
            </a:r>
            <a:r>
              <a:rPr lang="it-IT" dirty="0"/>
              <a:t> à </a:t>
            </a:r>
            <a:r>
              <a:rPr lang="it-IT" dirty="0" err="1"/>
              <a:t>traverser</a:t>
            </a:r>
            <a:r>
              <a:rPr lang="it-IT" dirty="0"/>
              <a:t> le </a:t>
            </a:r>
            <a:r>
              <a:rPr lang="it-IT" dirty="0" err="1"/>
              <a:t>fleuve</a:t>
            </a:r>
            <a:r>
              <a:rPr lang="it-IT" dirty="0"/>
              <a:t>. La </a:t>
            </a:r>
            <a:r>
              <a:rPr lang="it-IT" dirty="0" err="1"/>
              <a:t>difficulté</a:t>
            </a:r>
            <a:r>
              <a:rPr lang="it-IT" dirty="0"/>
              <a:t> pour </a:t>
            </a:r>
            <a:r>
              <a:rPr lang="it-IT" dirty="0" err="1"/>
              <a:t>traverser</a:t>
            </a:r>
            <a:r>
              <a:rPr lang="it-IT" dirty="0"/>
              <a:t> </a:t>
            </a:r>
            <a:r>
              <a:rPr lang="it-IT" dirty="0" err="1"/>
              <a:t>était</a:t>
            </a:r>
            <a:r>
              <a:rPr lang="it-IT" dirty="0"/>
              <a:t> due </a:t>
            </a:r>
            <a:r>
              <a:rPr lang="it-IT" dirty="0" err="1"/>
              <a:t>aussi</a:t>
            </a:r>
            <a:r>
              <a:rPr lang="it-IT" dirty="0"/>
              <a:t> à la </a:t>
            </a:r>
            <a:r>
              <a:rPr lang="it-IT" dirty="0" err="1"/>
              <a:t>période</a:t>
            </a:r>
            <a:r>
              <a:rPr lang="it-IT" dirty="0"/>
              <a:t> d’inondation </a:t>
            </a:r>
            <a:r>
              <a:rPr lang="it-IT" dirty="0" err="1"/>
              <a:t>du</a:t>
            </a:r>
            <a:r>
              <a:rPr lang="it-IT" dirty="0"/>
              <a:t> </a:t>
            </a:r>
            <a:r>
              <a:rPr lang="it-IT" dirty="0" err="1"/>
              <a:t>fleuve</a:t>
            </a:r>
            <a:r>
              <a:rPr lang="it-IT" dirty="0"/>
              <a:t> en </a:t>
            </a:r>
            <a:r>
              <a:rPr lang="it-IT" dirty="0" err="1"/>
              <a:t>raison</a:t>
            </a:r>
            <a:r>
              <a:rPr lang="it-IT" dirty="0"/>
              <a:t> de </a:t>
            </a:r>
            <a:r>
              <a:rPr lang="it-IT" dirty="0" err="1"/>
              <a:t>fortes</a:t>
            </a:r>
            <a:r>
              <a:rPr lang="it-IT" dirty="0"/>
              <a:t> </a:t>
            </a:r>
            <a:r>
              <a:rPr lang="it-IT" dirty="0" err="1"/>
              <a:t>pluies</a:t>
            </a:r>
            <a:r>
              <a:rPr lang="it-IT" dirty="0"/>
              <a:t>. La </a:t>
            </a:r>
            <a:r>
              <a:rPr lang="it-IT" dirty="0" err="1"/>
              <a:t>ligne</a:t>
            </a:r>
            <a:r>
              <a:rPr lang="it-IT" dirty="0"/>
              <a:t> </a:t>
            </a:r>
            <a:r>
              <a:rPr lang="it-IT" dirty="0" err="1"/>
              <a:t>résista</a:t>
            </a:r>
            <a:r>
              <a:rPr lang="it-IT" dirty="0"/>
              <a:t> </a:t>
            </a:r>
            <a:r>
              <a:rPr lang="it-IT" dirty="0" err="1"/>
              <a:t>jusqu’en</a:t>
            </a:r>
            <a:r>
              <a:rPr lang="it-IT" dirty="0"/>
              <a:t> </a:t>
            </a:r>
            <a:r>
              <a:rPr lang="it-IT" dirty="0" err="1"/>
              <a:t>octobre</a:t>
            </a:r>
            <a:r>
              <a:rPr lang="it-IT" dirty="0"/>
              <a:t> 1918 </a:t>
            </a:r>
            <a:r>
              <a:rPr lang="it-IT" dirty="0" err="1"/>
              <a:t>quand</a:t>
            </a:r>
            <a:r>
              <a:rPr lang="it-IT" dirty="0"/>
              <a:t>, à la suite de la bataille de Vittorio Veneto, </a:t>
            </a:r>
            <a:r>
              <a:rPr lang="it-IT" dirty="0" err="1"/>
              <a:t>les</a:t>
            </a:r>
            <a:r>
              <a:rPr lang="it-IT" dirty="0"/>
              <a:t> </a:t>
            </a:r>
            <a:r>
              <a:rPr lang="it-IT" dirty="0" err="1"/>
              <a:t>adversaires</a:t>
            </a:r>
            <a:r>
              <a:rPr lang="it-IT" dirty="0"/>
              <a:t> </a:t>
            </a:r>
            <a:r>
              <a:rPr lang="it-IT" dirty="0" err="1"/>
              <a:t>furent</a:t>
            </a:r>
            <a:r>
              <a:rPr lang="it-IT" dirty="0"/>
              <a:t> </a:t>
            </a:r>
            <a:r>
              <a:rPr lang="it-IT" dirty="0" err="1"/>
              <a:t>repoussés</a:t>
            </a:r>
            <a:r>
              <a:rPr lang="it-IT" dirty="0"/>
              <a:t> et </a:t>
            </a:r>
            <a:r>
              <a:rPr lang="it-IT" dirty="0" err="1"/>
              <a:t>contraints</a:t>
            </a:r>
            <a:r>
              <a:rPr lang="it-IT" dirty="0"/>
              <a:t> à l'armistice.</a:t>
            </a:r>
          </a:p>
          <a:p>
            <a:r>
              <a:rPr lang="it-IT" dirty="0"/>
              <a:t>La </a:t>
            </a:r>
            <a:r>
              <a:rPr lang="it-IT" dirty="0" err="1"/>
              <a:t>victoire</a:t>
            </a:r>
            <a:r>
              <a:rPr lang="it-IT" dirty="0"/>
              <a:t> </a:t>
            </a:r>
            <a:r>
              <a:rPr lang="it-IT" dirty="0" err="1"/>
              <a:t>des</a:t>
            </a:r>
            <a:r>
              <a:rPr lang="it-IT" dirty="0"/>
              <a:t> </a:t>
            </a:r>
            <a:r>
              <a:rPr lang="it-IT" dirty="0" err="1"/>
              <a:t>Italiens</a:t>
            </a:r>
            <a:r>
              <a:rPr lang="it-IT" dirty="0"/>
              <a:t> </a:t>
            </a:r>
            <a:r>
              <a:rPr lang="it-IT" dirty="0" err="1"/>
              <a:t>signa</a:t>
            </a:r>
            <a:r>
              <a:rPr lang="it-IT" dirty="0"/>
              <a:t> la fin de l'</a:t>
            </a:r>
            <a:r>
              <a:rPr lang="it-IT" dirty="0" err="1"/>
              <a:t>armée</a:t>
            </a:r>
            <a:r>
              <a:rPr lang="it-IT" dirty="0"/>
              <a:t> austro-</a:t>
            </a:r>
            <a:r>
              <a:rPr lang="it-IT" dirty="0" err="1"/>
              <a:t>hongroise</a:t>
            </a:r>
            <a:r>
              <a:rPr lang="it-IT" dirty="0"/>
              <a:t>, et </a:t>
            </a:r>
            <a:r>
              <a:rPr lang="it-IT" dirty="0" err="1"/>
              <a:t>indirectement</a:t>
            </a:r>
            <a:r>
              <a:rPr lang="it-IT" dirty="0"/>
              <a:t> celle de l'empire </a:t>
            </a:r>
            <a:r>
              <a:rPr lang="it-IT" dirty="0" err="1"/>
              <a:t>des</a:t>
            </a:r>
            <a:r>
              <a:rPr lang="it-IT" dirty="0"/>
              <a:t> </a:t>
            </a:r>
            <a:r>
              <a:rPr lang="it-IT" dirty="0" err="1"/>
              <a:t>Habsbourgs</a:t>
            </a:r>
            <a:r>
              <a:rPr lang="it-IT" dirty="0"/>
              <a:t>.</a:t>
            </a:r>
          </a:p>
          <a:p>
            <a:endParaRPr lang="it-IT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Il Piave mormorava (con testo)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58182" y="6072182"/>
            <a:ext cx="785818" cy="785818"/>
          </a:xfrm>
          <a:prstGeom prst="rect">
            <a:avLst/>
          </a:prstGeom>
        </p:spPr>
      </p:pic>
      <p:pic>
        <p:nvPicPr>
          <p:cNvPr id="5" name="Immagine 4" descr="745_Crocetta del Montello_tv_località Cian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34" y="214290"/>
            <a:ext cx="2286016" cy="15253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magine 5" descr="Pattuglie oltre le linee dinnanzi a Fossalta 1 13.8x8.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86446" y="285728"/>
            <a:ext cx="2303512" cy="15001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079488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00232" y="714356"/>
            <a:ext cx="2114536" cy="1143008"/>
          </a:xfrm>
        </p:spPr>
        <p:txBody>
          <a:bodyPr>
            <a:normAutofit/>
            <a:scene3d>
              <a:camera prst="perspectiveAbove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it-IT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ADIGE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924944"/>
            <a:ext cx="8229600" cy="3399656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t-IT" dirty="0" err="1">
                <a:solidFill>
                  <a:schemeClr val="tx2"/>
                </a:solidFill>
              </a:rPr>
              <a:t>Les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régions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traversées</a:t>
            </a:r>
            <a:r>
              <a:rPr lang="it-IT" dirty="0">
                <a:solidFill>
                  <a:schemeClr val="tx2"/>
                </a:solidFill>
              </a:rPr>
              <a:t> par l’Adige </a:t>
            </a:r>
            <a:r>
              <a:rPr lang="it-IT" dirty="0" err="1">
                <a:solidFill>
                  <a:schemeClr val="tx2"/>
                </a:solidFill>
              </a:rPr>
              <a:t>sont</a:t>
            </a:r>
            <a:r>
              <a:rPr lang="it-IT" dirty="0">
                <a:solidFill>
                  <a:schemeClr val="tx2"/>
                </a:solidFill>
              </a:rPr>
              <a:t>, </a:t>
            </a:r>
            <a:r>
              <a:rPr lang="it-IT" dirty="0" err="1">
                <a:solidFill>
                  <a:schemeClr val="tx2"/>
                </a:solidFill>
              </a:rPr>
              <a:t>du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point</a:t>
            </a:r>
            <a:r>
              <a:rPr lang="it-IT" dirty="0">
                <a:solidFill>
                  <a:schemeClr val="tx2"/>
                </a:solidFill>
              </a:rPr>
              <a:t> de </a:t>
            </a:r>
            <a:r>
              <a:rPr lang="it-IT" dirty="0" err="1">
                <a:solidFill>
                  <a:schemeClr val="tx2"/>
                </a:solidFill>
              </a:rPr>
              <a:t>vue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touristique</a:t>
            </a:r>
            <a:r>
              <a:rPr lang="it-IT" dirty="0">
                <a:solidFill>
                  <a:schemeClr val="tx2"/>
                </a:solidFill>
              </a:rPr>
              <a:t>, </a:t>
            </a:r>
            <a:r>
              <a:rPr lang="it-IT" dirty="0" err="1">
                <a:solidFill>
                  <a:schemeClr val="tx2"/>
                </a:solidFill>
              </a:rPr>
              <a:t>parmi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les</a:t>
            </a:r>
            <a:r>
              <a:rPr lang="it-IT" dirty="0">
                <a:solidFill>
                  <a:schemeClr val="tx2"/>
                </a:solidFill>
              </a:rPr>
              <a:t> plus </a:t>
            </a:r>
            <a:r>
              <a:rPr lang="it-IT" dirty="0" err="1">
                <a:solidFill>
                  <a:schemeClr val="tx2"/>
                </a:solidFill>
              </a:rPr>
              <a:t>belles</a:t>
            </a:r>
            <a:r>
              <a:rPr lang="it-IT" dirty="0">
                <a:solidFill>
                  <a:schemeClr val="tx2"/>
                </a:solidFill>
              </a:rPr>
              <a:t> et </a:t>
            </a:r>
            <a:r>
              <a:rPr lang="it-IT" dirty="0" err="1">
                <a:solidFill>
                  <a:schemeClr val="tx2"/>
                </a:solidFill>
              </a:rPr>
              <a:t>variées</a:t>
            </a:r>
            <a:r>
              <a:rPr lang="it-IT" dirty="0">
                <a:solidFill>
                  <a:schemeClr val="tx2"/>
                </a:solidFill>
              </a:rPr>
              <a:t> d’</a:t>
            </a:r>
            <a:r>
              <a:rPr lang="it-IT" dirty="0" err="1">
                <a:solidFill>
                  <a:schemeClr val="tx2"/>
                </a:solidFill>
              </a:rPr>
              <a:t>Italie</a:t>
            </a:r>
            <a:r>
              <a:rPr lang="it-IT" dirty="0">
                <a:solidFill>
                  <a:schemeClr val="tx2"/>
                </a:solidFill>
              </a:rPr>
              <a:t>. </a:t>
            </a:r>
            <a:endParaRPr lang="it-IT" dirty="0" smtClean="0">
              <a:solidFill>
                <a:schemeClr val="tx2"/>
              </a:solidFill>
            </a:endParaRPr>
          </a:p>
          <a:p>
            <a:r>
              <a:rPr lang="it-IT" dirty="0" err="1" smtClean="0">
                <a:solidFill>
                  <a:schemeClr val="tx2"/>
                </a:solidFill>
              </a:rPr>
              <a:t>Les</a:t>
            </a:r>
            <a:r>
              <a:rPr lang="it-IT" dirty="0" smtClean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sites</a:t>
            </a:r>
            <a:r>
              <a:rPr lang="it-IT" dirty="0">
                <a:solidFill>
                  <a:schemeClr val="tx2"/>
                </a:solidFill>
              </a:rPr>
              <a:t> en montagne, </a:t>
            </a:r>
            <a:r>
              <a:rPr lang="it-IT" dirty="0" err="1">
                <a:solidFill>
                  <a:schemeClr val="tx2"/>
                </a:solidFill>
              </a:rPr>
              <a:t>avec</a:t>
            </a:r>
            <a:r>
              <a:rPr lang="it-IT" dirty="0">
                <a:solidFill>
                  <a:schemeClr val="tx2"/>
                </a:solidFill>
              </a:rPr>
              <a:t> sa faune et sa flore, </a:t>
            </a:r>
            <a:r>
              <a:rPr lang="it-IT" dirty="0" err="1">
                <a:solidFill>
                  <a:schemeClr val="tx2"/>
                </a:solidFill>
              </a:rPr>
              <a:t>sont</a:t>
            </a:r>
            <a:r>
              <a:rPr lang="it-IT" dirty="0">
                <a:solidFill>
                  <a:schemeClr val="tx2"/>
                </a:solidFill>
              </a:rPr>
              <a:t> à </a:t>
            </a:r>
            <a:r>
              <a:rPr lang="it-IT" dirty="0" err="1">
                <a:solidFill>
                  <a:schemeClr val="tx2"/>
                </a:solidFill>
              </a:rPr>
              <a:t>visiter</a:t>
            </a:r>
            <a:r>
              <a:rPr lang="it-IT" dirty="0">
                <a:solidFill>
                  <a:schemeClr val="tx2"/>
                </a:solidFill>
              </a:rPr>
              <a:t> (</a:t>
            </a:r>
            <a:r>
              <a:rPr lang="it-IT" dirty="0" err="1">
                <a:solidFill>
                  <a:schemeClr val="tx2"/>
                </a:solidFill>
              </a:rPr>
              <a:t>Haut</a:t>
            </a:r>
            <a:r>
              <a:rPr lang="it-IT" dirty="0">
                <a:solidFill>
                  <a:schemeClr val="tx2"/>
                </a:solidFill>
              </a:rPr>
              <a:t> Adige, Bolzano, Merano, Lavis, Mezzocorona, </a:t>
            </a:r>
            <a:r>
              <a:rPr lang="it-IT" dirty="0" err="1">
                <a:solidFill>
                  <a:schemeClr val="tx2"/>
                </a:solidFill>
              </a:rPr>
              <a:t>Trente</a:t>
            </a:r>
            <a:r>
              <a:rPr lang="it-IT" dirty="0">
                <a:solidFill>
                  <a:schemeClr val="tx2"/>
                </a:solidFill>
              </a:rPr>
              <a:t>) ; </a:t>
            </a:r>
            <a:r>
              <a:rPr lang="it-IT" dirty="0" err="1">
                <a:solidFill>
                  <a:schemeClr val="tx2"/>
                </a:solidFill>
              </a:rPr>
              <a:t>aussi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bien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que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les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sites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chargés</a:t>
            </a:r>
            <a:r>
              <a:rPr lang="it-IT" dirty="0">
                <a:solidFill>
                  <a:schemeClr val="tx2"/>
                </a:solidFill>
              </a:rPr>
              <a:t> d’histoire </a:t>
            </a:r>
            <a:r>
              <a:rPr lang="it-IT" dirty="0" err="1">
                <a:solidFill>
                  <a:schemeClr val="tx2"/>
                </a:solidFill>
              </a:rPr>
              <a:t>comme</a:t>
            </a:r>
            <a:r>
              <a:rPr lang="it-IT" dirty="0">
                <a:solidFill>
                  <a:schemeClr val="tx2"/>
                </a:solidFill>
              </a:rPr>
              <a:t> Vérone, </a:t>
            </a:r>
            <a:r>
              <a:rPr lang="it-IT" dirty="0" err="1">
                <a:solidFill>
                  <a:schemeClr val="tx2"/>
                </a:solidFill>
              </a:rPr>
              <a:t>que</a:t>
            </a:r>
            <a:r>
              <a:rPr lang="it-IT" dirty="0">
                <a:solidFill>
                  <a:schemeClr val="tx2"/>
                </a:solidFill>
              </a:rPr>
              <a:t> l'Adige traverse, </a:t>
            </a:r>
            <a:r>
              <a:rPr lang="it-IT" dirty="0" err="1">
                <a:solidFill>
                  <a:schemeClr val="tx2"/>
                </a:solidFill>
              </a:rPr>
              <a:t>ou</a:t>
            </a:r>
            <a:r>
              <a:rPr lang="it-IT" dirty="0">
                <a:solidFill>
                  <a:schemeClr val="tx2"/>
                </a:solidFill>
              </a:rPr>
              <a:t> non </a:t>
            </a:r>
            <a:r>
              <a:rPr lang="it-IT" dirty="0" err="1">
                <a:solidFill>
                  <a:schemeClr val="tx2"/>
                </a:solidFill>
              </a:rPr>
              <a:t>loin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comme</a:t>
            </a:r>
            <a:r>
              <a:rPr lang="it-IT" dirty="0">
                <a:solidFill>
                  <a:schemeClr val="tx2"/>
                </a:solidFill>
              </a:rPr>
              <a:t> Mantoue, Padoue et Venise. 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pic>
        <p:nvPicPr>
          <p:cNvPr id="4" name="Immagine 3" descr="1200px-20110720_Verona_30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642918"/>
            <a:ext cx="3355306" cy="182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81562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00232" y="714356"/>
            <a:ext cx="3795904" cy="1143008"/>
          </a:xfrm>
        </p:spPr>
        <p:txBody>
          <a:bodyPr>
            <a:normAutofit/>
            <a:scene3d>
              <a:camera prst="perspectiveAbove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it-IT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BRENTA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t">
              <a:buNone/>
            </a:pPr>
            <a:endParaRPr lang="it-IT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lvl="0"/>
            <a:r>
              <a:rPr lang="it-IT" dirty="0"/>
              <a:t>La </a:t>
            </a:r>
            <a:r>
              <a:rPr lang="it-IT" b="1" dirty="0"/>
              <a:t>Brenta</a:t>
            </a:r>
            <a:r>
              <a:rPr lang="it-IT" dirty="0"/>
              <a:t> est un </a:t>
            </a:r>
            <a:r>
              <a:rPr lang="it-IT" dirty="0">
                <a:hlinkClick r:id="rId2" tooltip="Fleuve"/>
              </a:rPr>
              <a:t>fleuve</a:t>
            </a:r>
            <a:r>
              <a:rPr lang="it-IT" dirty="0"/>
              <a:t> </a:t>
            </a:r>
            <a:r>
              <a:rPr lang="it-IT" dirty="0" err="1"/>
              <a:t>du</a:t>
            </a:r>
            <a:r>
              <a:rPr lang="it-IT" dirty="0"/>
              <a:t> Nord de l'</a:t>
            </a:r>
            <a:r>
              <a:rPr lang="it-IT" dirty="0">
                <a:hlinkClick r:id="rId3" tooltip="Italie"/>
              </a:rPr>
              <a:t>Italie</a:t>
            </a:r>
            <a:r>
              <a:rPr lang="it-IT" dirty="0"/>
              <a:t>. Elle </a:t>
            </a:r>
            <a:r>
              <a:rPr lang="it-IT" dirty="0" err="1"/>
              <a:t>prend</a:t>
            </a:r>
            <a:r>
              <a:rPr lang="it-IT" dirty="0"/>
              <a:t> sa source </a:t>
            </a:r>
            <a:r>
              <a:rPr lang="it-IT" dirty="0" err="1"/>
              <a:t>près</a:t>
            </a:r>
            <a:r>
              <a:rPr lang="it-IT" dirty="0"/>
              <a:t> </a:t>
            </a:r>
            <a:r>
              <a:rPr lang="it-IT" dirty="0" err="1"/>
              <a:t>du</a:t>
            </a:r>
            <a:r>
              <a:rPr lang="it-IT" dirty="0"/>
              <a:t> </a:t>
            </a:r>
            <a:r>
              <a:rPr lang="it-IT" dirty="0">
                <a:hlinkClick r:id="rId4" tooltip="Lac de Levico"/>
              </a:rPr>
              <a:t>lac de Levico</a:t>
            </a:r>
            <a:r>
              <a:rPr lang="it-IT" dirty="0"/>
              <a:t> et </a:t>
            </a:r>
            <a:r>
              <a:rPr lang="it-IT" dirty="0" err="1"/>
              <a:t>du</a:t>
            </a:r>
            <a:r>
              <a:rPr lang="it-IT" dirty="0"/>
              <a:t> </a:t>
            </a:r>
            <a:r>
              <a:rPr lang="it-IT" dirty="0">
                <a:hlinkClick r:id="rId5" tooltip="Lac de Caldonazzo"/>
              </a:rPr>
              <a:t>lac de Caldonazzo</a:t>
            </a:r>
            <a:r>
              <a:rPr lang="it-IT" dirty="0"/>
              <a:t>, </a:t>
            </a:r>
            <a:r>
              <a:rPr lang="it-IT" dirty="0" err="1"/>
              <a:t>dans</a:t>
            </a:r>
            <a:r>
              <a:rPr lang="it-IT" dirty="0"/>
              <a:t> la province </a:t>
            </a:r>
            <a:r>
              <a:rPr lang="it-IT" dirty="0" err="1"/>
              <a:t>du</a:t>
            </a:r>
            <a:r>
              <a:rPr lang="it-IT" dirty="0"/>
              <a:t> </a:t>
            </a:r>
            <a:r>
              <a:rPr lang="it-IT" dirty="0">
                <a:hlinkClick r:id="rId6" tooltip="Province autonome de Trente"/>
              </a:rPr>
              <a:t>Trentin</a:t>
            </a:r>
            <a:r>
              <a:rPr lang="it-IT" dirty="0"/>
              <a:t>. Elle </a:t>
            </a:r>
            <a:r>
              <a:rPr lang="it-IT" dirty="0" err="1"/>
              <a:t>coule</a:t>
            </a:r>
            <a:r>
              <a:rPr lang="it-IT" dirty="0"/>
              <a:t> </a:t>
            </a:r>
            <a:r>
              <a:rPr lang="it-IT" dirty="0" err="1"/>
              <a:t>dans</a:t>
            </a:r>
            <a:r>
              <a:rPr lang="it-IT" dirty="0"/>
              <a:t> la </a:t>
            </a:r>
            <a:r>
              <a:rPr lang="it-IT" dirty="0" err="1"/>
              <a:t>vallée</a:t>
            </a:r>
            <a:r>
              <a:rPr lang="it-IT" dirty="0"/>
              <a:t> de la </a:t>
            </a:r>
            <a:r>
              <a:rPr lang="it-IT" dirty="0">
                <a:hlinkClick r:id="rId7" tooltip="Valsugana"/>
              </a:rPr>
              <a:t>Valsugana</a:t>
            </a:r>
            <a:r>
              <a:rPr lang="it-IT" dirty="0"/>
              <a:t>, traverse la ville de </a:t>
            </a:r>
            <a:r>
              <a:rPr lang="it-IT" dirty="0">
                <a:hlinkClick r:id="rId8" tooltip="Bassano del Grappa"/>
              </a:rPr>
              <a:t>Bassano del Grappa</a:t>
            </a:r>
            <a:r>
              <a:rPr lang="it-IT" dirty="0"/>
              <a:t>, </a:t>
            </a:r>
            <a:r>
              <a:rPr lang="it-IT" dirty="0" err="1"/>
              <a:t>dans</a:t>
            </a:r>
            <a:r>
              <a:rPr lang="it-IT" dirty="0"/>
              <a:t> la </a:t>
            </a:r>
            <a:r>
              <a:rPr lang="it-IT" dirty="0">
                <a:hlinkClick r:id="rId9" tooltip="Province de Vicence"/>
              </a:rPr>
              <a:t>province de Vicence</a:t>
            </a:r>
            <a:r>
              <a:rPr lang="it-IT" dirty="0"/>
              <a:t>, </a:t>
            </a:r>
            <a:r>
              <a:rPr lang="it-IT" dirty="0" err="1"/>
              <a:t>arrose</a:t>
            </a:r>
            <a:r>
              <a:rPr lang="it-IT" dirty="0"/>
              <a:t> </a:t>
            </a:r>
            <a:r>
              <a:rPr lang="it-IT" dirty="0" err="1"/>
              <a:t>les</a:t>
            </a:r>
            <a:r>
              <a:rPr lang="it-IT" dirty="0"/>
              <a:t> </a:t>
            </a:r>
            <a:r>
              <a:rPr lang="it-IT" dirty="0" err="1"/>
              <a:t>plaines</a:t>
            </a:r>
            <a:r>
              <a:rPr lang="it-IT" dirty="0"/>
              <a:t> de la </a:t>
            </a:r>
            <a:r>
              <a:rPr lang="it-IT" dirty="0" err="1">
                <a:hlinkClick r:id="rId10" tooltip="Vénétie"/>
              </a:rPr>
              <a:t>Vénétie</a:t>
            </a:r>
            <a:r>
              <a:rPr lang="it-IT" dirty="0" err="1"/>
              <a:t>pour</a:t>
            </a:r>
            <a:r>
              <a:rPr lang="it-IT" dirty="0"/>
              <a:t> </a:t>
            </a:r>
            <a:r>
              <a:rPr lang="it-IT" dirty="0" err="1"/>
              <a:t>finalement</a:t>
            </a:r>
            <a:r>
              <a:rPr lang="it-IT" dirty="0"/>
              <a:t> se </a:t>
            </a:r>
            <a:r>
              <a:rPr lang="it-IT" dirty="0" err="1"/>
              <a:t>jeter</a:t>
            </a:r>
            <a:r>
              <a:rPr lang="it-IT" dirty="0"/>
              <a:t> </a:t>
            </a:r>
            <a:r>
              <a:rPr lang="it-IT" dirty="0" err="1"/>
              <a:t>dans</a:t>
            </a:r>
            <a:r>
              <a:rPr lang="it-IT" dirty="0"/>
              <a:t> la </a:t>
            </a:r>
            <a:r>
              <a:rPr lang="it-IT" dirty="0">
                <a:hlinkClick r:id="rId11" tooltip="Mer Adriatique"/>
              </a:rPr>
              <a:t>mer Adriatique</a:t>
            </a:r>
            <a:r>
              <a:rPr lang="it-IT" dirty="0"/>
              <a:t>, </a:t>
            </a:r>
            <a:r>
              <a:rPr lang="it-IT" dirty="0" err="1"/>
              <a:t>près</a:t>
            </a:r>
            <a:r>
              <a:rPr lang="it-IT" dirty="0"/>
              <a:t> de la </a:t>
            </a:r>
            <a:r>
              <a:rPr lang="it-IT" dirty="0" err="1"/>
              <a:t>commune</a:t>
            </a:r>
            <a:r>
              <a:rPr lang="it-IT" dirty="0"/>
              <a:t> de </a:t>
            </a:r>
            <a:r>
              <a:rPr lang="it-IT" dirty="0">
                <a:hlinkClick r:id="rId12" tooltip="Chioggia"/>
              </a:rPr>
              <a:t>Chioggia</a:t>
            </a:r>
            <a:r>
              <a:rPr lang="it-IT" dirty="0"/>
              <a:t>, </a:t>
            </a:r>
            <a:r>
              <a:rPr lang="it-IT" dirty="0" err="1"/>
              <a:t>au</a:t>
            </a:r>
            <a:r>
              <a:rPr lang="it-IT" dirty="0"/>
              <a:t> sud de la </a:t>
            </a:r>
            <a:r>
              <a:rPr lang="it-IT" dirty="0">
                <a:hlinkClick r:id="rId13" tooltip="Lagune de Venise"/>
              </a:rPr>
              <a:t>lagune de Venise</a:t>
            </a:r>
            <a:r>
              <a:rPr lang="it-IT" dirty="0"/>
              <a:t>. Sa </a:t>
            </a:r>
            <a:r>
              <a:rPr lang="it-IT" dirty="0" err="1"/>
              <a:t>longueur</a:t>
            </a:r>
            <a:r>
              <a:rPr lang="it-IT" dirty="0"/>
              <a:t> est d'</a:t>
            </a:r>
            <a:r>
              <a:rPr lang="it-IT" dirty="0" err="1"/>
              <a:t>environ</a:t>
            </a:r>
            <a:r>
              <a:rPr lang="it-IT" dirty="0"/>
              <a:t> 160 km</a:t>
            </a:r>
            <a:r>
              <a:rPr lang="it-IT" dirty="0" smtClean="0"/>
              <a:t>.</a:t>
            </a:r>
          </a:p>
          <a:p>
            <a:pPr>
              <a:buNone/>
            </a:pPr>
            <a:endParaRPr lang="it-IT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746860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48680"/>
            <a:ext cx="2962672" cy="5577483"/>
          </a:xfrm>
        </p:spPr>
        <p:txBody>
          <a:bodyPr>
            <a:normAutofit fontScale="62500" lnSpcReduction="20000"/>
          </a:bodyPr>
          <a:lstStyle/>
          <a:p>
            <a:r>
              <a:rPr lang="it-IT" dirty="0" smtClean="0"/>
              <a:t>L'</a:t>
            </a:r>
            <a:r>
              <a:rPr lang="it-IT" b="1" dirty="0" err="1" smtClean="0"/>
              <a:t>Italie</a:t>
            </a:r>
            <a:r>
              <a:rPr lang="it-IT" dirty="0" smtClean="0"/>
              <a:t>, en </a:t>
            </a:r>
            <a:r>
              <a:rPr lang="it-IT" dirty="0"/>
              <a:t>forme longue la </a:t>
            </a:r>
            <a:r>
              <a:rPr lang="it-IT" b="1" dirty="0" err="1"/>
              <a:t>République</a:t>
            </a:r>
            <a:r>
              <a:rPr lang="it-IT" b="1" dirty="0"/>
              <a:t> </a:t>
            </a:r>
            <a:r>
              <a:rPr lang="it-IT" b="1" dirty="0" err="1"/>
              <a:t>italienne</a:t>
            </a:r>
            <a:r>
              <a:rPr lang="it-IT" dirty="0"/>
              <a:t> </a:t>
            </a:r>
            <a:r>
              <a:rPr lang="it-IT" dirty="0" smtClean="0"/>
              <a:t>est </a:t>
            </a:r>
            <a:r>
              <a:rPr lang="it-IT" dirty="0"/>
              <a:t>un </a:t>
            </a:r>
            <a:r>
              <a:rPr lang="it-IT" dirty="0" err="1"/>
              <a:t>pays</a:t>
            </a:r>
            <a:r>
              <a:rPr lang="it-IT" dirty="0"/>
              <a:t> d'Europe du </a:t>
            </a:r>
            <a:r>
              <a:rPr lang="it-IT" dirty="0" smtClean="0"/>
              <a:t>Sud </a:t>
            </a:r>
            <a:r>
              <a:rPr lang="it-IT" dirty="0" err="1" smtClean="0"/>
              <a:t>correspondant</a:t>
            </a:r>
            <a:r>
              <a:rPr lang="it-IT" dirty="0" smtClean="0"/>
              <a:t> </a:t>
            </a:r>
            <a:r>
              <a:rPr lang="it-IT" dirty="0" err="1"/>
              <a:t>physiquement</a:t>
            </a:r>
            <a:r>
              <a:rPr lang="it-IT" dirty="0"/>
              <a:t> à une partie continentale, une péninsule </a:t>
            </a:r>
            <a:r>
              <a:rPr lang="it-IT" dirty="0" err="1"/>
              <a:t>située</a:t>
            </a:r>
            <a:r>
              <a:rPr lang="it-IT" dirty="0"/>
              <a:t> </a:t>
            </a:r>
            <a:r>
              <a:rPr lang="it-IT" dirty="0" err="1"/>
              <a:t>au</a:t>
            </a:r>
            <a:r>
              <a:rPr lang="it-IT" dirty="0"/>
              <a:t> centre de la mer Méditerranée et une </a:t>
            </a:r>
            <a:r>
              <a:rPr lang="it-IT" dirty="0" err="1"/>
              <a:t>partie</a:t>
            </a:r>
            <a:r>
              <a:rPr lang="it-IT" dirty="0"/>
              <a:t> </a:t>
            </a:r>
            <a:r>
              <a:rPr lang="it-IT" dirty="0" err="1"/>
              <a:t>insulaire</a:t>
            </a:r>
            <a:r>
              <a:rPr lang="it-IT" dirty="0"/>
              <a:t> </a:t>
            </a:r>
            <a:r>
              <a:rPr lang="it-IT" dirty="0" err="1"/>
              <a:t>constituée</a:t>
            </a:r>
            <a:r>
              <a:rPr lang="it-IT" dirty="0"/>
              <a:t> par </a:t>
            </a:r>
            <a:r>
              <a:rPr lang="it-IT" dirty="0" err="1"/>
              <a:t>les</a:t>
            </a:r>
            <a:r>
              <a:rPr lang="it-IT" dirty="0"/>
              <a:t> </a:t>
            </a:r>
            <a:r>
              <a:rPr lang="it-IT" dirty="0" err="1"/>
              <a:t>deux</a:t>
            </a:r>
            <a:r>
              <a:rPr lang="it-IT" dirty="0"/>
              <a:t> plus </a:t>
            </a:r>
            <a:r>
              <a:rPr lang="it-IT" dirty="0" err="1"/>
              <a:t>grandes</a:t>
            </a:r>
            <a:r>
              <a:rPr lang="it-IT" dirty="0"/>
              <a:t> </a:t>
            </a:r>
            <a:r>
              <a:rPr lang="it-IT" dirty="0" err="1"/>
              <a:t>îles</a:t>
            </a:r>
            <a:r>
              <a:rPr lang="it-IT" dirty="0"/>
              <a:t> de </a:t>
            </a:r>
            <a:r>
              <a:rPr lang="it-IT" dirty="0" err="1"/>
              <a:t>cette</a:t>
            </a:r>
            <a:r>
              <a:rPr lang="it-IT" dirty="0"/>
              <a:t> </a:t>
            </a:r>
            <a:r>
              <a:rPr lang="it-IT" dirty="0" err="1"/>
              <a:t>mer</a:t>
            </a:r>
            <a:r>
              <a:rPr lang="it-IT" dirty="0"/>
              <a:t>, la Sicile et la Sardaigne, et </a:t>
            </a:r>
            <a:r>
              <a:rPr lang="it-IT" dirty="0" err="1"/>
              <a:t>beaucoup</a:t>
            </a:r>
            <a:r>
              <a:rPr lang="it-IT" dirty="0"/>
              <a:t> d'</a:t>
            </a:r>
            <a:r>
              <a:rPr lang="it-IT" dirty="0" err="1"/>
              <a:t>autres</a:t>
            </a:r>
            <a:r>
              <a:rPr lang="it-IT" dirty="0"/>
              <a:t> </a:t>
            </a:r>
            <a:r>
              <a:rPr lang="it-IT" dirty="0" err="1"/>
              <a:t>îles</a:t>
            </a:r>
            <a:r>
              <a:rPr lang="it-IT" dirty="0"/>
              <a:t> plus </a:t>
            </a:r>
            <a:r>
              <a:rPr lang="it-IT" dirty="0" err="1" smtClean="0"/>
              <a:t>petites</a:t>
            </a:r>
            <a:r>
              <a:rPr lang="it-IT" dirty="0" smtClean="0"/>
              <a:t>. </a:t>
            </a:r>
          </a:p>
          <a:p>
            <a:r>
              <a:rPr lang="it-IT" dirty="0" smtClean="0"/>
              <a:t>Elle </a:t>
            </a:r>
            <a:r>
              <a:rPr lang="it-IT" dirty="0"/>
              <a:t>est </a:t>
            </a:r>
            <a:r>
              <a:rPr lang="it-IT" dirty="0" err="1"/>
              <a:t>rattachée</a:t>
            </a:r>
            <a:r>
              <a:rPr lang="it-IT" dirty="0"/>
              <a:t> </a:t>
            </a:r>
            <a:r>
              <a:rPr lang="it-IT" dirty="0" err="1"/>
              <a:t>au</a:t>
            </a:r>
            <a:r>
              <a:rPr lang="it-IT" dirty="0"/>
              <a:t> reste </a:t>
            </a:r>
            <a:r>
              <a:rPr lang="it-IT" dirty="0" err="1"/>
              <a:t>du</a:t>
            </a:r>
            <a:r>
              <a:rPr lang="it-IT" dirty="0"/>
              <a:t> </a:t>
            </a:r>
            <a:r>
              <a:rPr lang="it-IT" dirty="0" err="1"/>
              <a:t>continent</a:t>
            </a:r>
            <a:r>
              <a:rPr lang="it-IT" dirty="0"/>
              <a:t> par le </a:t>
            </a:r>
            <a:r>
              <a:rPr lang="it-IT" dirty="0" err="1"/>
              <a:t>massif</a:t>
            </a:r>
            <a:r>
              <a:rPr lang="it-IT" dirty="0"/>
              <a:t> </a:t>
            </a:r>
            <a:r>
              <a:rPr lang="it-IT" dirty="0" err="1"/>
              <a:t>des</a:t>
            </a:r>
            <a:r>
              <a:rPr lang="it-IT" dirty="0"/>
              <a:t> Alpes.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2872"/>
            <a:ext cx="5554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4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it-IT" sz="1400" dirty="0" err="1"/>
              <a:t>Au</a:t>
            </a:r>
            <a:r>
              <a:rPr lang="it-IT" sz="1400" dirty="0"/>
              <a:t> </a:t>
            </a:r>
            <a:r>
              <a:rPr lang="it-IT" sz="1400" dirty="0" err="1"/>
              <a:t>Moyen</a:t>
            </a:r>
            <a:r>
              <a:rPr lang="it-IT" sz="1400" dirty="0"/>
              <a:t> </a:t>
            </a:r>
            <a:r>
              <a:rPr lang="it-IT" sz="1400" dirty="0" err="1"/>
              <a:t>Âge</a:t>
            </a:r>
            <a:r>
              <a:rPr lang="it-IT" sz="1400" dirty="0"/>
              <a:t> le </a:t>
            </a:r>
            <a:r>
              <a:rPr lang="it-IT" sz="1400" dirty="0" err="1"/>
              <a:t>contrôle</a:t>
            </a:r>
            <a:r>
              <a:rPr lang="it-IT" sz="1400" dirty="0"/>
              <a:t> </a:t>
            </a:r>
            <a:r>
              <a:rPr lang="it-IT" sz="1400" dirty="0" err="1"/>
              <a:t>des</a:t>
            </a:r>
            <a:r>
              <a:rPr lang="it-IT" sz="1400" dirty="0"/>
              <a:t> </a:t>
            </a:r>
            <a:r>
              <a:rPr lang="it-IT" sz="1400" dirty="0" err="1"/>
              <a:t>parcours</a:t>
            </a:r>
            <a:r>
              <a:rPr lang="it-IT" sz="1400" dirty="0"/>
              <a:t> </a:t>
            </a:r>
            <a:r>
              <a:rPr lang="it-IT" sz="1400" dirty="0" err="1"/>
              <a:t>fluviaux</a:t>
            </a:r>
            <a:r>
              <a:rPr lang="it-IT" sz="1400" dirty="0"/>
              <a:t> </a:t>
            </a:r>
            <a:r>
              <a:rPr lang="it-IT" sz="1400" dirty="0" err="1"/>
              <a:t>était</a:t>
            </a:r>
            <a:r>
              <a:rPr lang="it-IT" sz="1400" dirty="0"/>
              <a:t> </a:t>
            </a:r>
            <a:r>
              <a:rPr lang="it-IT" sz="1400" dirty="0" err="1"/>
              <a:t>fondamental</a:t>
            </a:r>
            <a:r>
              <a:rPr lang="it-IT" sz="1400" dirty="0"/>
              <a:t>. Pour ce </a:t>
            </a:r>
            <a:r>
              <a:rPr lang="it-IT" sz="1400" dirty="0" err="1"/>
              <a:t>motif</a:t>
            </a:r>
            <a:r>
              <a:rPr lang="it-IT" sz="1400" dirty="0"/>
              <a:t> la Brenta </a:t>
            </a:r>
            <a:r>
              <a:rPr lang="it-IT" sz="1400" dirty="0" err="1"/>
              <a:t>fut</a:t>
            </a:r>
            <a:r>
              <a:rPr lang="it-IT" sz="1400" dirty="0"/>
              <a:t> l’</a:t>
            </a:r>
            <a:r>
              <a:rPr lang="it-IT" sz="1400" dirty="0" err="1"/>
              <a:t>objet</a:t>
            </a:r>
            <a:r>
              <a:rPr lang="it-IT" sz="1400" dirty="0"/>
              <a:t> </a:t>
            </a:r>
            <a:r>
              <a:rPr lang="it-IT" sz="1400" dirty="0" err="1"/>
              <a:t>principal</a:t>
            </a:r>
            <a:r>
              <a:rPr lang="it-IT" sz="1400" dirty="0"/>
              <a:t> de la </a:t>
            </a:r>
            <a:r>
              <a:rPr lang="it-IT" sz="1400" dirty="0" err="1"/>
              <a:t>bataille</a:t>
            </a:r>
            <a:r>
              <a:rPr lang="it-IT" sz="1400" dirty="0"/>
              <a:t> </a:t>
            </a:r>
            <a:r>
              <a:rPr lang="it-IT" sz="1400" dirty="0" err="1"/>
              <a:t>entre</a:t>
            </a:r>
            <a:r>
              <a:rPr lang="it-IT" sz="1400" dirty="0"/>
              <a:t> </a:t>
            </a:r>
            <a:r>
              <a:rPr lang="it-IT" sz="1400" dirty="0" err="1"/>
              <a:t>les</a:t>
            </a:r>
            <a:r>
              <a:rPr lang="it-IT" sz="1400" dirty="0"/>
              <a:t> </a:t>
            </a:r>
            <a:r>
              <a:rPr lang="it-IT" sz="1400" dirty="0" err="1"/>
              <a:t>cités</a:t>
            </a:r>
            <a:r>
              <a:rPr lang="it-IT" sz="1400" dirty="0"/>
              <a:t> de </a:t>
            </a:r>
            <a:r>
              <a:rPr lang="it-IT" sz="1400" dirty="0" err="1"/>
              <a:t>Padoue</a:t>
            </a:r>
            <a:r>
              <a:rPr lang="it-IT" sz="1400" dirty="0"/>
              <a:t> et de </a:t>
            </a:r>
            <a:r>
              <a:rPr lang="it-IT" sz="1400" dirty="0" err="1"/>
              <a:t>Venise</a:t>
            </a:r>
            <a:r>
              <a:rPr lang="it-IT" sz="1400" dirty="0"/>
              <a:t> parce </a:t>
            </a:r>
            <a:r>
              <a:rPr lang="it-IT" sz="1400" dirty="0" err="1"/>
              <a:t>que</a:t>
            </a:r>
            <a:r>
              <a:rPr lang="it-IT" sz="1400" dirty="0"/>
              <a:t>, à cause </a:t>
            </a:r>
            <a:r>
              <a:rPr lang="it-IT" sz="1400" dirty="0" err="1"/>
              <a:t>du</a:t>
            </a:r>
            <a:r>
              <a:rPr lang="it-IT" sz="1400" dirty="0"/>
              <a:t> delta </a:t>
            </a:r>
            <a:r>
              <a:rPr lang="it-IT" sz="1400" dirty="0" err="1"/>
              <a:t>du</a:t>
            </a:r>
            <a:r>
              <a:rPr lang="it-IT" sz="1400" dirty="0"/>
              <a:t> </a:t>
            </a:r>
            <a:r>
              <a:rPr lang="it-IT" sz="1400" dirty="0" err="1"/>
              <a:t>fleuve</a:t>
            </a:r>
            <a:r>
              <a:rPr lang="it-IT" sz="1400" dirty="0"/>
              <a:t>, </a:t>
            </a:r>
            <a:r>
              <a:rPr lang="it-IT" sz="1400" dirty="0" err="1"/>
              <a:t>les</a:t>
            </a:r>
            <a:r>
              <a:rPr lang="it-IT" sz="1400" dirty="0"/>
              <a:t> </a:t>
            </a:r>
            <a:r>
              <a:rPr lang="it-IT" sz="1400" dirty="0" err="1"/>
              <a:t>territoires</a:t>
            </a:r>
            <a:r>
              <a:rPr lang="it-IT" sz="1400" dirty="0"/>
              <a:t> </a:t>
            </a:r>
            <a:r>
              <a:rPr lang="it-IT" sz="1400" dirty="0" err="1"/>
              <a:t>sous</a:t>
            </a:r>
            <a:r>
              <a:rPr lang="it-IT" sz="1400" dirty="0"/>
              <a:t> </a:t>
            </a:r>
            <a:r>
              <a:rPr lang="it-IT" sz="1400" dirty="0" err="1"/>
              <a:t>contrôle</a:t>
            </a:r>
            <a:r>
              <a:rPr lang="it-IT" sz="1400" dirty="0"/>
              <a:t> de la </a:t>
            </a:r>
            <a:r>
              <a:rPr lang="it-IT" sz="1400" dirty="0" err="1"/>
              <a:t>Sérénissime</a:t>
            </a:r>
            <a:r>
              <a:rPr lang="it-IT" sz="1400" dirty="0"/>
              <a:t> n’</a:t>
            </a:r>
            <a:r>
              <a:rPr lang="it-IT" sz="1400" dirty="0" err="1"/>
              <a:t>étaient</a:t>
            </a:r>
            <a:r>
              <a:rPr lang="it-IT" sz="1400" dirty="0"/>
              <a:t> </a:t>
            </a:r>
            <a:r>
              <a:rPr lang="it-IT" sz="1400" dirty="0" err="1"/>
              <a:t>pas</a:t>
            </a:r>
            <a:r>
              <a:rPr lang="it-IT" sz="1400" dirty="0"/>
              <a:t> </a:t>
            </a:r>
            <a:r>
              <a:rPr lang="it-IT" sz="1400" dirty="0" err="1"/>
              <a:t>bien</a:t>
            </a:r>
            <a:r>
              <a:rPr lang="it-IT" sz="1400" dirty="0"/>
              <a:t> </a:t>
            </a:r>
            <a:r>
              <a:rPr lang="it-IT" sz="1400" dirty="0" err="1"/>
              <a:t>définis</a:t>
            </a:r>
            <a:r>
              <a:rPr lang="it-IT" sz="1400" dirty="0"/>
              <a:t> et </a:t>
            </a:r>
            <a:r>
              <a:rPr lang="it-IT" sz="1400" dirty="0" err="1"/>
              <a:t>acceptés</a:t>
            </a:r>
            <a:r>
              <a:rPr lang="it-IT" sz="1400" dirty="0"/>
              <a:t>.</a:t>
            </a:r>
            <a:endParaRPr lang="it-IT" sz="1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otlight MT Light" pitchFamily="18" charset="0"/>
            </a:endParaRPr>
          </a:p>
        </p:txBody>
      </p:sp>
      <p:pic>
        <p:nvPicPr>
          <p:cNvPr id="4" name="Immagine 3" descr="RIVIERA DEL BRENTA.jpg">
            <a:extLst>
              <a:ext uri="{FF2B5EF4-FFF2-40B4-BE49-F238E27FC236}">
                <a16:creationId xmlns="" xmlns:a16="http://schemas.microsoft.com/office/drawing/2014/main" id="{7983C572-0B15-46F8-90A9-CFF4CD3C70C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39361">
            <a:off x="981232" y="1389052"/>
            <a:ext cx="7181536" cy="35149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7BC301C2-3058-4E26-B4FA-E3A789F2C31D}"/>
              </a:ext>
            </a:extLst>
          </p:cNvPr>
          <p:cNvSpPr txBox="1"/>
          <p:nvPr/>
        </p:nvSpPr>
        <p:spPr>
          <a:xfrm>
            <a:off x="318356" y="5149526"/>
            <a:ext cx="8507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dirty="0" err="1"/>
              <a:t>Au</a:t>
            </a:r>
            <a:r>
              <a:rPr lang="it-IT" dirty="0"/>
              <a:t> </a:t>
            </a:r>
            <a:r>
              <a:rPr lang="it-IT" dirty="0" err="1"/>
              <a:t>xv</a:t>
            </a:r>
            <a:r>
              <a:rPr lang="it-IT" baseline="30000" dirty="0" err="1"/>
              <a:t>e</a:t>
            </a:r>
            <a:r>
              <a:rPr lang="it-IT" dirty="0"/>
              <a:t> </a:t>
            </a:r>
            <a:r>
              <a:rPr lang="it-IT" dirty="0" err="1"/>
              <a:t>siècle</a:t>
            </a:r>
            <a:r>
              <a:rPr lang="it-IT" dirty="0"/>
              <a:t>, </a:t>
            </a:r>
            <a:r>
              <a:rPr lang="it-IT" dirty="0" err="1"/>
              <a:t>afin</a:t>
            </a:r>
            <a:r>
              <a:rPr lang="it-IT" dirty="0"/>
              <a:t> d’</a:t>
            </a:r>
            <a:r>
              <a:rPr lang="it-IT" dirty="0" err="1"/>
              <a:t>assurer</a:t>
            </a:r>
            <a:r>
              <a:rPr lang="it-IT" dirty="0"/>
              <a:t> </a:t>
            </a:r>
            <a:r>
              <a:rPr lang="it-IT" dirty="0" err="1"/>
              <a:t>leur</a:t>
            </a:r>
            <a:r>
              <a:rPr lang="it-IT" dirty="0"/>
              <a:t> assise </a:t>
            </a:r>
            <a:r>
              <a:rPr lang="it-IT" dirty="0" err="1"/>
              <a:t>sur</a:t>
            </a:r>
            <a:r>
              <a:rPr lang="it-IT" dirty="0"/>
              <a:t> la </a:t>
            </a:r>
            <a:r>
              <a:rPr lang="it-IT" dirty="0" err="1"/>
              <a:t>péninsule</a:t>
            </a:r>
            <a:r>
              <a:rPr lang="it-IT" dirty="0"/>
              <a:t> </a:t>
            </a:r>
            <a:r>
              <a:rPr lang="it-IT" dirty="0" err="1"/>
              <a:t>italienne</a:t>
            </a:r>
            <a:r>
              <a:rPr lang="it-IT" dirty="0"/>
              <a:t>, </a:t>
            </a:r>
            <a:r>
              <a:rPr lang="it-IT" dirty="0" err="1"/>
              <a:t>les</a:t>
            </a:r>
            <a:r>
              <a:rPr lang="it-IT" dirty="0"/>
              <a:t> </a:t>
            </a:r>
            <a:r>
              <a:rPr lang="it-IT" dirty="0" err="1"/>
              <a:t>vénitiens</a:t>
            </a:r>
            <a:r>
              <a:rPr lang="it-IT" dirty="0"/>
              <a:t> </a:t>
            </a:r>
            <a:r>
              <a:rPr lang="it-IT" dirty="0" err="1"/>
              <a:t>partirent</a:t>
            </a:r>
            <a:r>
              <a:rPr lang="it-IT" dirty="0"/>
              <a:t> à la </a:t>
            </a:r>
            <a:r>
              <a:rPr lang="it-IT" dirty="0" err="1"/>
              <a:t>conquête</a:t>
            </a:r>
            <a:r>
              <a:rPr lang="it-IT" dirty="0"/>
              <a:t> de la terre ferme et </a:t>
            </a:r>
            <a:r>
              <a:rPr lang="it-IT" dirty="0" err="1" smtClean="0"/>
              <a:t>ils</a:t>
            </a:r>
            <a:r>
              <a:rPr lang="it-IT" dirty="0" smtClean="0"/>
              <a:t> font </a:t>
            </a:r>
            <a:r>
              <a:rPr lang="it-IT" dirty="0" err="1"/>
              <a:t>construire</a:t>
            </a:r>
            <a:r>
              <a:rPr lang="it-IT" dirty="0"/>
              <a:t> </a:t>
            </a:r>
            <a:r>
              <a:rPr lang="it-IT" dirty="0" err="1"/>
              <a:t>des</a:t>
            </a:r>
            <a:r>
              <a:rPr lang="it-IT" dirty="0"/>
              <a:t> </a:t>
            </a:r>
            <a:r>
              <a:rPr lang="it-IT" dirty="0" err="1"/>
              <a:t>résidences</a:t>
            </a:r>
            <a:r>
              <a:rPr lang="it-IT" dirty="0"/>
              <a:t> </a:t>
            </a:r>
            <a:r>
              <a:rPr lang="it-IT" dirty="0" err="1"/>
              <a:t>secondaires</a:t>
            </a:r>
            <a:r>
              <a:rPr lang="it-IT" dirty="0"/>
              <a:t>, </a:t>
            </a:r>
            <a:r>
              <a:rPr lang="it-IT" dirty="0" err="1"/>
              <a:t>entre</a:t>
            </a:r>
            <a:r>
              <a:rPr lang="it-IT" dirty="0"/>
              <a:t> la ferme et le </a:t>
            </a:r>
            <a:r>
              <a:rPr lang="it-IT" dirty="0" err="1"/>
              <a:t>palais</a:t>
            </a:r>
            <a:r>
              <a:rPr lang="it-IT" dirty="0"/>
              <a:t>, </a:t>
            </a:r>
            <a:r>
              <a:rPr lang="it-IT" dirty="0" err="1"/>
              <a:t>inspirées</a:t>
            </a:r>
            <a:r>
              <a:rPr lang="it-IT" dirty="0"/>
              <a:t> </a:t>
            </a:r>
            <a:r>
              <a:rPr lang="it-IT" dirty="0" err="1"/>
              <a:t>des</a:t>
            </a:r>
            <a:r>
              <a:rPr lang="it-IT" dirty="0"/>
              <a:t> </a:t>
            </a:r>
            <a:r>
              <a:rPr lang="it-IT" dirty="0" err="1"/>
              <a:t>beaux</a:t>
            </a:r>
            <a:r>
              <a:rPr lang="it-IT" dirty="0"/>
              <a:t> </a:t>
            </a:r>
            <a:r>
              <a:rPr lang="it-IT" dirty="0" err="1"/>
              <a:t>palais</a:t>
            </a:r>
            <a:r>
              <a:rPr lang="it-IT" dirty="0"/>
              <a:t> </a:t>
            </a:r>
            <a:r>
              <a:rPr lang="it-IT" dirty="0" err="1"/>
              <a:t>du</a:t>
            </a:r>
            <a:r>
              <a:rPr lang="it-IT" dirty="0"/>
              <a:t> </a:t>
            </a:r>
            <a:r>
              <a:rPr lang="it-IT" dirty="0" err="1"/>
              <a:t>Grand</a:t>
            </a:r>
            <a:r>
              <a:rPr lang="it-IT" dirty="0"/>
              <a:t> Canal de </a:t>
            </a:r>
            <a:r>
              <a:rPr lang="it-IT" dirty="0" err="1"/>
              <a:t>Venise</a:t>
            </a:r>
            <a:r>
              <a:rPr lang="it-IT" dirty="0"/>
              <a:t>. </a:t>
            </a:r>
            <a:endParaRPr lang="it-IT" dirty="0" smtClean="0"/>
          </a:p>
          <a:p>
            <a:pPr lvl="0"/>
            <a:r>
              <a:rPr lang="it-IT" dirty="0" err="1" smtClean="0"/>
              <a:t>Ils</a:t>
            </a:r>
            <a:r>
              <a:rPr lang="it-IT" dirty="0" smtClean="0"/>
              <a:t> </a:t>
            </a:r>
            <a:r>
              <a:rPr lang="it-IT" dirty="0" err="1"/>
              <a:t>firent</a:t>
            </a:r>
            <a:r>
              <a:rPr lang="it-IT" dirty="0"/>
              <a:t> </a:t>
            </a:r>
            <a:r>
              <a:rPr lang="it-IT" dirty="0" err="1"/>
              <a:t>appel</a:t>
            </a:r>
            <a:r>
              <a:rPr lang="it-IT" dirty="0"/>
              <a:t> à l’</a:t>
            </a:r>
            <a:r>
              <a:rPr lang="it-IT" dirty="0" err="1"/>
              <a:t>architecte</a:t>
            </a:r>
            <a:r>
              <a:rPr lang="it-IT" dirty="0"/>
              <a:t> Andrea Palladio de </a:t>
            </a:r>
            <a:r>
              <a:rPr lang="it-IT" dirty="0" err="1"/>
              <a:t>Padoue</a:t>
            </a:r>
            <a:r>
              <a:rPr lang="it-IT" dirty="0"/>
              <a:t>. </a:t>
            </a:r>
            <a:endParaRPr lang="it-IT" dirty="0" smtClean="0"/>
          </a:p>
          <a:p>
            <a:pPr lvl="0"/>
            <a:r>
              <a:rPr lang="it-IT" dirty="0" err="1" smtClean="0"/>
              <a:t>Aujourd’hui</a:t>
            </a:r>
            <a:r>
              <a:rPr lang="it-IT" dirty="0"/>
              <a:t>, </a:t>
            </a:r>
            <a:r>
              <a:rPr lang="it-IT" dirty="0" err="1"/>
              <a:t>ces</a:t>
            </a:r>
            <a:r>
              <a:rPr lang="it-IT" dirty="0"/>
              <a:t> </a:t>
            </a:r>
            <a:r>
              <a:rPr lang="it-IT" dirty="0" err="1"/>
              <a:t>villas</a:t>
            </a:r>
            <a:r>
              <a:rPr lang="it-IT" dirty="0"/>
              <a:t>, </a:t>
            </a:r>
            <a:r>
              <a:rPr lang="it-IT" dirty="0" err="1"/>
              <a:t>palais</a:t>
            </a:r>
            <a:r>
              <a:rPr lang="it-IT" dirty="0"/>
              <a:t> et </a:t>
            </a:r>
            <a:r>
              <a:rPr lang="it-IT" dirty="0" err="1"/>
              <a:t>autres</a:t>
            </a:r>
            <a:r>
              <a:rPr lang="it-IT" dirty="0"/>
              <a:t> </a:t>
            </a:r>
            <a:r>
              <a:rPr lang="it-IT" dirty="0" err="1" smtClean="0"/>
              <a:t>édifices</a:t>
            </a:r>
            <a:r>
              <a:rPr lang="it-IT" dirty="0" smtClean="0"/>
              <a:t> </a:t>
            </a:r>
            <a:r>
              <a:rPr lang="it-IT" dirty="0" err="1" smtClean="0"/>
              <a:t>sont</a:t>
            </a:r>
            <a:r>
              <a:rPr lang="it-IT" dirty="0" smtClean="0"/>
              <a:t> </a:t>
            </a:r>
            <a:r>
              <a:rPr lang="it-IT" dirty="0" err="1"/>
              <a:t>inscrits</a:t>
            </a:r>
            <a:r>
              <a:rPr lang="it-IT" dirty="0"/>
              <a:t> </a:t>
            </a:r>
            <a:r>
              <a:rPr lang="it-IT" dirty="0" err="1"/>
              <a:t>au</a:t>
            </a:r>
            <a:r>
              <a:rPr lang="it-IT" dirty="0"/>
              <a:t> patrimoine de l’UNESCO, </a:t>
            </a:r>
            <a:endParaRPr lang="it-IT" b="1" dirty="0">
              <a:solidFill>
                <a:schemeClr val="accent1">
                  <a:lumMod val="75000"/>
                </a:schemeClr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08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1200px-Città_di_Stra_-_Villa_Pisani_-_Facciata_45_407738,12_013244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643042" y="214290"/>
            <a:ext cx="5677650" cy="276312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Segnaposto contenuto 5" descr="gal_3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286248" y="3214686"/>
            <a:ext cx="4714876" cy="28289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Immagine 6" descr="VillaPisan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48" y="3143248"/>
            <a:ext cx="3253046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asellaDiTesto 1">
            <a:extLst>
              <a:ext uri="{FF2B5EF4-FFF2-40B4-BE49-F238E27FC236}">
                <a16:creationId xmlns="" xmlns:a16="http://schemas.microsoft.com/office/drawing/2014/main" id="{FA1F981C-032B-47AE-B4C0-5E025E2784E7}"/>
              </a:ext>
            </a:extLst>
          </p:cNvPr>
          <p:cNvSpPr txBox="1"/>
          <p:nvPr/>
        </p:nvSpPr>
        <p:spPr>
          <a:xfrm>
            <a:off x="3563888" y="48455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Footlight MT Light" panose="0204060206030A020304" pitchFamily="18" charset="0"/>
              </a:rPr>
              <a:t>VILLA PISANI </a:t>
            </a:r>
          </a:p>
        </p:txBody>
      </p:sp>
    </p:spTree>
    <p:extLst>
      <p:ext uri="{BB962C8B-B14F-4D97-AF65-F5344CB8AC3E}">
        <p14:creationId xmlns:p14="http://schemas.microsoft.com/office/powerpoint/2010/main" val="2382235411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6000" r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786050" y="2786058"/>
            <a:ext cx="3429024" cy="1214446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 JULIAN" pitchFamily="2" charset="0"/>
              </a:rPr>
              <a:t>VENISE</a:t>
            </a:r>
            <a:endParaRPr lang="it-IT" sz="3200" dirty="0">
              <a:solidFill>
                <a:schemeClr val="accent1">
                  <a:lumMod val="75000"/>
                </a:schemeClr>
              </a:solidFill>
              <a:latin typeface="AR CENA" pitchFamily="2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-500098" y="6143644"/>
            <a:ext cx="5429288" cy="1038220"/>
          </a:xfrm>
        </p:spPr>
        <p:txBody>
          <a:bodyPr/>
          <a:lstStyle/>
          <a:p>
            <a:r>
              <a:rPr lang="it-IT" dirty="0">
                <a:solidFill>
                  <a:schemeClr val="accent5">
                    <a:lumMod val="50000"/>
                  </a:schemeClr>
                </a:solidFill>
                <a:latin typeface="Aparajita" pitchFamily="34" charset="0"/>
                <a:cs typeface="Aparajita" pitchFamily="34" charset="0"/>
              </a:rPr>
              <a:t>.</a:t>
            </a:r>
          </a:p>
        </p:txBody>
      </p:sp>
      <p:pic>
        <p:nvPicPr>
          <p:cNvPr id="4" name="Immagine 3" descr="bandera-de-italia-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8183">
            <a:off x="6141570" y="4952749"/>
            <a:ext cx="28575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7744757"/>
      </p:ext>
    </p:extLst>
  </p:cSld>
  <p:clrMapOvr>
    <a:masterClrMapping/>
  </p:clrMapOvr>
  <p:transition advTm="120000">
    <p:blinds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accent2">
                    <a:lumMod val="75000"/>
                  </a:schemeClr>
                </a:solidFill>
                <a:latin typeface="AR CENA" pitchFamily="2" charset="0"/>
              </a:rPr>
              <a:t>ITALIE, VENETIE, VENISE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AR CENA" pitchFamily="2" charset="0"/>
            </a:endParaRPr>
          </a:p>
        </p:txBody>
      </p:sp>
      <p:pic>
        <p:nvPicPr>
          <p:cNvPr id="5" name="Segnaposto contenuto 4" descr="mapa-europa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287294">
            <a:off x="440368" y="1116944"/>
            <a:ext cx="2959468" cy="3829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egnaposto contenuto 5" descr="cartina-italia_7.gif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 rot="20621038">
            <a:off x="3693042" y="1273525"/>
            <a:ext cx="2336883" cy="272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Freccia a destra con strisce 10"/>
          <p:cNvSpPr/>
          <p:nvPr/>
        </p:nvSpPr>
        <p:spPr>
          <a:xfrm rot="503012">
            <a:off x="1005554" y="3924566"/>
            <a:ext cx="928694" cy="14287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Connettore 2 7"/>
          <p:cNvCxnSpPr/>
          <p:nvPr/>
        </p:nvCxnSpPr>
        <p:spPr>
          <a:xfrm rot="5400000" flipH="1" flipV="1">
            <a:off x="3286116" y="1500174"/>
            <a:ext cx="158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 descr="veneto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752" y="3929066"/>
            <a:ext cx="3292228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Freccia a sinistra 17"/>
          <p:cNvSpPr/>
          <p:nvPr/>
        </p:nvSpPr>
        <p:spPr>
          <a:xfrm>
            <a:off x="7072330" y="5715016"/>
            <a:ext cx="642942" cy="714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Immagine 18" descr="la nostra italia.jpg"/>
          <p:cNvPicPr>
            <a:picLocks noChangeAspect="1"/>
          </p:cNvPicPr>
          <p:nvPr/>
        </p:nvPicPr>
        <p:blipFill>
          <a:blip r:embed="rId6" cstate="print"/>
          <a:srcRect r="480" b="4374"/>
          <a:stretch>
            <a:fillRect/>
          </a:stretch>
        </p:blipFill>
        <p:spPr>
          <a:xfrm>
            <a:off x="7404377" y="1261527"/>
            <a:ext cx="1507762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Freccia circolare a sinistra 20"/>
          <p:cNvSpPr/>
          <p:nvPr/>
        </p:nvSpPr>
        <p:spPr>
          <a:xfrm rot="19678353">
            <a:off x="5593803" y="1117815"/>
            <a:ext cx="1456858" cy="400220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1172"/>
      </p:ext>
    </p:extLst>
  </p:cSld>
  <p:clrMapOvr>
    <a:masterClrMapping/>
  </p:clrMapOvr>
  <p:transition advTm="180000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785850" y="500042"/>
            <a:ext cx="7215238" cy="71438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chemeClr val="accent5">
                    <a:lumMod val="75000"/>
                  </a:schemeClr>
                </a:solidFill>
                <a:latin typeface="Segoe Script" pitchFamily="34" charset="0"/>
              </a:rPr>
              <a:t>LA RIVIERA DEL BRENTA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it-IT" sz="1600" b="1" u="sng" dirty="0"/>
              <a:t>RUMENO:</a:t>
            </a:r>
          </a:p>
          <a:p>
            <a:r>
              <a:rPr lang="it-IT" sz="1200" dirty="0"/>
              <a:t>Riviera del Brenta </a:t>
            </a:r>
            <a:r>
              <a:rPr lang="it-IT" sz="1200" dirty="0" err="1"/>
              <a:t>este</a:t>
            </a:r>
            <a:r>
              <a:rPr lang="it-IT" sz="1200" dirty="0"/>
              <a:t> un </a:t>
            </a:r>
            <a:r>
              <a:rPr lang="it-IT" sz="1200" dirty="0" err="1"/>
              <a:t>râu</a:t>
            </a:r>
            <a:r>
              <a:rPr lang="it-IT" sz="1200" dirty="0"/>
              <a:t> </a:t>
            </a:r>
            <a:r>
              <a:rPr lang="it-IT" sz="1200" dirty="0" err="1"/>
              <a:t>din</a:t>
            </a:r>
            <a:r>
              <a:rPr lang="it-IT" sz="1200" dirty="0"/>
              <a:t> </a:t>
            </a:r>
            <a:r>
              <a:rPr lang="it-IT" sz="1200" dirty="0" err="1"/>
              <a:t>Veneția</a:t>
            </a:r>
            <a:r>
              <a:rPr lang="it-IT" sz="1200" dirty="0"/>
              <a:t>.</a:t>
            </a:r>
          </a:p>
          <a:p>
            <a:r>
              <a:rPr lang="it-IT" sz="1200" dirty="0" err="1"/>
              <a:t>Acest</a:t>
            </a:r>
            <a:r>
              <a:rPr lang="it-IT" sz="1200" dirty="0"/>
              <a:t> </a:t>
            </a:r>
            <a:r>
              <a:rPr lang="it-IT" sz="1200" dirty="0" err="1"/>
              <a:t>râu</a:t>
            </a:r>
            <a:r>
              <a:rPr lang="it-IT" sz="1200" dirty="0"/>
              <a:t> </a:t>
            </a:r>
            <a:r>
              <a:rPr lang="it-IT" sz="1200" dirty="0" err="1"/>
              <a:t>trece</a:t>
            </a:r>
            <a:r>
              <a:rPr lang="it-IT" sz="1200" dirty="0"/>
              <a:t> în </a:t>
            </a:r>
            <a:r>
              <a:rPr lang="it-IT" sz="1200" dirty="0" err="1"/>
              <a:t>apropierea</a:t>
            </a:r>
            <a:r>
              <a:rPr lang="it-IT" sz="1200" dirty="0"/>
              <a:t> </a:t>
            </a:r>
            <a:r>
              <a:rPr lang="it-IT" sz="1200" dirty="0" err="1"/>
              <a:t>țării</a:t>
            </a:r>
            <a:r>
              <a:rPr lang="it-IT" sz="1200" dirty="0"/>
              <a:t> </a:t>
            </a:r>
            <a:r>
              <a:rPr lang="it-IT" sz="1200" dirty="0" err="1"/>
              <a:t>noastre</a:t>
            </a:r>
            <a:r>
              <a:rPr lang="it-IT" sz="1200" dirty="0"/>
              <a:t>.</a:t>
            </a:r>
          </a:p>
          <a:p>
            <a:r>
              <a:rPr lang="it-IT" sz="1200" dirty="0" err="1"/>
              <a:t>Pe</a:t>
            </a:r>
            <a:r>
              <a:rPr lang="it-IT" sz="1200" dirty="0"/>
              <a:t> </a:t>
            </a:r>
            <a:r>
              <a:rPr lang="it-IT" sz="1200" dirty="0" err="1"/>
              <a:t>malurile</a:t>
            </a:r>
            <a:r>
              <a:rPr lang="it-IT" sz="1200" dirty="0"/>
              <a:t> </a:t>
            </a:r>
            <a:r>
              <a:rPr lang="it-IT" sz="1200" dirty="0" err="1"/>
              <a:t>râului</a:t>
            </a:r>
            <a:r>
              <a:rPr lang="it-IT" sz="1200" dirty="0"/>
              <a:t> </a:t>
            </a:r>
            <a:r>
              <a:rPr lang="it-IT" sz="1200" dirty="0" err="1"/>
              <a:t>sunt</a:t>
            </a:r>
            <a:r>
              <a:rPr lang="it-IT" sz="1200" dirty="0"/>
              <a:t> vile și </a:t>
            </a:r>
            <a:r>
              <a:rPr lang="it-IT" sz="1200" dirty="0" err="1"/>
              <a:t>câmpuri</a:t>
            </a:r>
            <a:r>
              <a:rPr lang="it-IT" sz="1200" dirty="0"/>
              <a:t> </a:t>
            </a:r>
            <a:r>
              <a:rPr lang="it-IT" sz="1200" dirty="0" err="1"/>
              <a:t>frumoase</a:t>
            </a:r>
            <a:r>
              <a:rPr lang="it-IT" sz="1200" dirty="0"/>
              <a:t>.</a:t>
            </a:r>
          </a:p>
          <a:p>
            <a:r>
              <a:rPr lang="it-IT" sz="1200" dirty="0" err="1"/>
              <a:t>Acest</a:t>
            </a:r>
            <a:r>
              <a:rPr lang="it-IT" sz="1200" dirty="0"/>
              <a:t> </a:t>
            </a:r>
            <a:r>
              <a:rPr lang="it-IT" sz="1200" dirty="0" err="1"/>
              <a:t>râu</a:t>
            </a:r>
            <a:r>
              <a:rPr lang="it-IT" sz="1200" dirty="0"/>
              <a:t> </a:t>
            </a:r>
            <a:r>
              <a:rPr lang="it-IT" sz="1200" dirty="0" err="1"/>
              <a:t>intră</a:t>
            </a:r>
            <a:r>
              <a:rPr lang="it-IT" sz="1200" dirty="0"/>
              <a:t> în </a:t>
            </a:r>
            <a:r>
              <a:rPr lang="it-IT" sz="1200" dirty="0" err="1"/>
              <a:t>Veneția</a:t>
            </a:r>
            <a:endParaRPr lang="it-IT" sz="1200" dirty="0"/>
          </a:p>
          <a:p>
            <a:endParaRPr lang="it-IT" sz="1600" dirty="0"/>
          </a:p>
          <a:p>
            <a:pPr>
              <a:buNone/>
            </a:pPr>
            <a:r>
              <a:rPr lang="it-IT" sz="1600" b="1" u="sng" dirty="0"/>
              <a:t>SVEDESE:</a:t>
            </a:r>
          </a:p>
          <a:p>
            <a:r>
              <a:rPr lang="it-IT" sz="1200" dirty="0"/>
              <a:t>Riviera del Brenta </a:t>
            </a:r>
            <a:r>
              <a:rPr lang="it-IT" sz="1200" dirty="0" err="1"/>
              <a:t>är</a:t>
            </a:r>
            <a:r>
              <a:rPr lang="it-IT" sz="1200" dirty="0"/>
              <a:t> en </a:t>
            </a:r>
            <a:r>
              <a:rPr lang="it-IT" sz="1200" dirty="0" err="1"/>
              <a:t>flod</a:t>
            </a:r>
            <a:r>
              <a:rPr lang="it-IT" sz="1200" dirty="0"/>
              <a:t> i </a:t>
            </a:r>
            <a:r>
              <a:rPr lang="it-IT" sz="1200" dirty="0" err="1"/>
              <a:t>Veneto-regionen</a:t>
            </a:r>
            <a:r>
              <a:rPr lang="it-IT" sz="1200" dirty="0"/>
              <a:t>.</a:t>
            </a:r>
          </a:p>
          <a:p>
            <a:r>
              <a:rPr lang="it-IT" sz="1200" dirty="0" err="1"/>
              <a:t>Denna</a:t>
            </a:r>
            <a:r>
              <a:rPr lang="it-IT" sz="1200" dirty="0"/>
              <a:t> </a:t>
            </a:r>
            <a:r>
              <a:rPr lang="it-IT" sz="1200" dirty="0" err="1"/>
              <a:t>flod</a:t>
            </a:r>
            <a:r>
              <a:rPr lang="it-IT" sz="1200" dirty="0"/>
              <a:t> </a:t>
            </a:r>
            <a:r>
              <a:rPr lang="it-IT" sz="1200" dirty="0" err="1"/>
              <a:t>passerar</a:t>
            </a:r>
            <a:r>
              <a:rPr lang="it-IT" sz="1200" dirty="0"/>
              <a:t> </a:t>
            </a:r>
            <a:r>
              <a:rPr lang="it-IT" sz="1200" dirty="0" err="1"/>
              <a:t>nära</a:t>
            </a:r>
            <a:r>
              <a:rPr lang="it-IT" sz="1200" dirty="0"/>
              <a:t> </a:t>
            </a:r>
            <a:r>
              <a:rPr lang="it-IT" sz="1200" dirty="0" err="1"/>
              <a:t>vårt</a:t>
            </a:r>
            <a:r>
              <a:rPr lang="it-IT" sz="1200" dirty="0"/>
              <a:t> </a:t>
            </a:r>
            <a:r>
              <a:rPr lang="it-IT" sz="1200" dirty="0" err="1"/>
              <a:t>land</a:t>
            </a:r>
            <a:r>
              <a:rPr lang="it-IT" sz="1200" dirty="0"/>
              <a:t>.</a:t>
            </a:r>
          </a:p>
          <a:p>
            <a:r>
              <a:rPr lang="it-IT" sz="1200" dirty="0" err="1"/>
              <a:t>På</a:t>
            </a:r>
            <a:r>
              <a:rPr lang="it-IT" sz="1200" dirty="0"/>
              <a:t> </a:t>
            </a:r>
            <a:r>
              <a:rPr lang="it-IT" sz="1200" dirty="0" err="1"/>
              <a:t>flodens</a:t>
            </a:r>
            <a:r>
              <a:rPr lang="it-IT" sz="1200" dirty="0"/>
              <a:t> </a:t>
            </a:r>
            <a:r>
              <a:rPr lang="it-IT" sz="1200" dirty="0" err="1"/>
              <a:t>sidor</a:t>
            </a:r>
            <a:r>
              <a:rPr lang="it-IT" sz="1200" dirty="0"/>
              <a:t> </a:t>
            </a:r>
            <a:r>
              <a:rPr lang="it-IT" sz="1200" dirty="0" err="1"/>
              <a:t>finns</a:t>
            </a:r>
            <a:r>
              <a:rPr lang="it-IT" sz="1200" dirty="0"/>
              <a:t> </a:t>
            </a:r>
            <a:r>
              <a:rPr lang="it-IT" sz="1200" dirty="0" err="1"/>
              <a:t>villaer</a:t>
            </a:r>
            <a:r>
              <a:rPr lang="it-IT" sz="1200" dirty="0"/>
              <a:t> </a:t>
            </a:r>
            <a:r>
              <a:rPr lang="it-IT" sz="1200" dirty="0" err="1"/>
              <a:t>och</a:t>
            </a:r>
            <a:r>
              <a:rPr lang="it-IT" sz="1200" dirty="0"/>
              <a:t> </a:t>
            </a:r>
            <a:r>
              <a:rPr lang="it-IT" sz="1200" dirty="0" err="1"/>
              <a:t>underbara</a:t>
            </a:r>
            <a:r>
              <a:rPr lang="it-IT" sz="1200" dirty="0"/>
              <a:t> </a:t>
            </a:r>
            <a:r>
              <a:rPr lang="it-IT" sz="1200" dirty="0" err="1"/>
              <a:t>fält</a:t>
            </a:r>
            <a:r>
              <a:rPr lang="it-IT" sz="1200" dirty="0"/>
              <a:t>.</a:t>
            </a:r>
          </a:p>
          <a:p>
            <a:r>
              <a:rPr lang="it-IT" sz="1200" dirty="0" err="1"/>
              <a:t>Denna</a:t>
            </a:r>
            <a:r>
              <a:rPr lang="it-IT" sz="1200" dirty="0"/>
              <a:t> </a:t>
            </a:r>
            <a:r>
              <a:rPr lang="it-IT" sz="1200" dirty="0" err="1"/>
              <a:t>flod</a:t>
            </a:r>
            <a:r>
              <a:rPr lang="it-IT" sz="1200" dirty="0"/>
              <a:t> </a:t>
            </a:r>
            <a:r>
              <a:rPr lang="it-IT" sz="1200" dirty="0" err="1"/>
              <a:t>rinner</a:t>
            </a:r>
            <a:r>
              <a:rPr lang="it-IT" sz="1200" dirty="0"/>
              <a:t> in i </a:t>
            </a:r>
            <a:r>
              <a:rPr lang="it-IT" sz="1200" dirty="0" err="1"/>
              <a:t>Venedig</a:t>
            </a:r>
            <a:endParaRPr lang="it-IT" sz="1200" dirty="0"/>
          </a:p>
          <a:p>
            <a:pPr>
              <a:buNone/>
            </a:pPr>
            <a:r>
              <a:rPr lang="it-IT" sz="1200" dirty="0"/>
              <a:t>-</a:t>
            </a:r>
          </a:p>
          <a:p>
            <a:pPr>
              <a:buNone/>
            </a:pPr>
            <a:r>
              <a:rPr lang="it-IT" sz="1600" b="1" u="sng" dirty="0"/>
              <a:t>FRANCESE:</a:t>
            </a:r>
          </a:p>
          <a:p>
            <a:r>
              <a:rPr lang="it-IT" sz="1200" dirty="0"/>
              <a:t>La Riviera del Brenta est une rivière de la </a:t>
            </a:r>
            <a:r>
              <a:rPr lang="it-IT" sz="1200" dirty="0" err="1"/>
              <a:t>Vénétie</a:t>
            </a:r>
            <a:r>
              <a:rPr lang="it-IT" sz="1200" dirty="0"/>
              <a:t>.</a:t>
            </a:r>
          </a:p>
          <a:p>
            <a:r>
              <a:rPr lang="it-IT" sz="1200" dirty="0" err="1"/>
              <a:t>Cette</a:t>
            </a:r>
            <a:r>
              <a:rPr lang="it-IT" sz="1200" dirty="0"/>
              <a:t> rivière passe </a:t>
            </a:r>
            <a:r>
              <a:rPr lang="it-IT" sz="1200" dirty="0" err="1"/>
              <a:t>près</a:t>
            </a:r>
            <a:r>
              <a:rPr lang="it-IT" sz="1200" dirty="0"/>
              <a:t> de </a:t>
            </a:r>
            <a:r>
              <a:rPr lang="it-IT" sz="1200" dirty="0" err="1"/>
              <a:t>notre</a:t>
            </a:r>
            <a:r>
              <a:rPr lang="it-IT" sz="1200" dirty="0"/>
              <a:t> </a:t>
            </a:r>
            <a:r>
              <a:rPr lang="it-IT" sz="1200" dirty="0" err="1"/>
              <a:t>pays</a:t>
            </a:r>
            <a:r>
              <a:rPr lang="it-IT" sz="1200" dirty="0"/>
              <a:t>.</a:t>
            </a:r>
          </a:p>
          <a:p>
            <a:r>
              <a:rPr lang="it-IT" sz="1200" dirty="0" err="1"/>
              <a:t>Sur</a:t>
            </a:r>
            <a:r>
              <a:rPr lang="it-IT" sz="1200" dirty="0"/>
              <a:t> </a:t>
            </a:r>
            <a:r>
              <a:rPr lang="it-IT" sz="1200" dirty="0" err="1"/>
              <a:t>les</a:t>
            </a:r>
            <a:r>
              <a:rPr lang="it-IT" sz="1200" dirty="0"/>
              <a:t> </a:t>
            </a:r>
            <a:r>
              <a:rPr lang="it-IT" sz="1200" dirty="0" err="1"/>
              <a:t>rives</a:t>
            </a:r>
            <a:r>
              <a:rPr lang="it-IT" sz="1200" dirty="0"/>
              <a:t> de la rivière se </a:t>
            </a:r>
            <a:r>
              <a:rPr lang="it-IT" sz="1200" dirty="0" err="1"/>
              <a:t>trouvent</a:t>
            </a:r>
            <a:r>
              <a:rPr lang="it-IT" sz="1200" dirty="0"/>
              <a:t> </a:t>
            </a:r>
            <a:r>
              <a:rPr lang="it-IT" sz="1200" dirty="0" err="1"/>
              <a:t>des</a:t>
            </a:r>
            <a:r>
              <a:rPr lang="it-IT" sz="1200" dirty="0"/>
              <a:t> </a:t>
            </a:r>
            <a:r>
              <a:rPr lang="it-IT" sz="1200" dirty="0" err="1"/>
              <a:t>villas</a:t>
            </a:r>
            <a:r>
              <a:rPr lang="it-IT" sz="1200" dirty="0"/>
              <a:t> </a:t>
            </a:r>
            <a:r>
              <a:rPr lang="it-IT" sz="1200" dirty="0" err="1"/>
              <a:t>et</a:t>
            </a:r>
            <a:r>
              <a:rPr lang="it-IT" sz="1200" dirty="0"/>
              <a:t> </a:t>
            </a:r>
            <a:r>
              <a:rPr lang="it-IT" sz="1200" dirty="0" err="1"/>
              <a:t>des</a:t>
            </a:r>
            <a:r>
              <a:rPr lang="it-IT" sz="1200" dirty="0"/>
              <a:t> </a:t>
            </a:r>
            <a:r>
              <a:rPr lang="it-IT" sz="1200" dirty="0" err="1"/>
              <a:t>champs</a:t>
            </a:r>
            <a:r>
              <a:rPr lang="it-IT" sz="1200" dirty="0"/>
              <a:t> </a:t>
            </a:r>
            <a:r>
              <a:rPr lang="it-IT" sz="1200" dirty="0" err="1"/>
              <a:t>magnifiques</a:t>
            </a:r>
            <a:r>
              <a:rPr lang="it-IT" sz="1200" dirty="0"/>
              <a:t>.</a:t>
            </a:r>
          </a:p>
          <a:p>
            <a:r>
              <a:rPr lang="it-IT" sz="1200" dirty="0" err="1"/>
              <a:t>Cette</a:t>
            </a:r>
            <a:r>
              <a:rPr lang="it-IT" sz="1200" dirty="0"/>
              <a:t> rivière se </a:t>
            </a:r>
            <a:r>
              <a:rPr lang="it-IT" sz="1200" dirty="0" err="1"/>
              <a:t>jette</a:t>
            </a:r>
            <a:r>
              <a:rPr lang="it-IT" sz="1200" dirty="0"/>
              <a:t> </a:t>
            </a:r>
            <a:r>
              <a:rPr lang="it-IT" sz="1200" dirty="0" err="1"/>
              <a:t>dans</a:t>
            </a:r>
            <a:r>
              <a:rPr lang="it-IT" sz="1200" dirty="0"/>
              <a:t> </a:t>
            </a:r>
            <a:r>
              <a:rPr lang="it-IT" sz="1200" dirty="0" err="1"/>
              <a:t>Venise</a:t>
            </a:r>
            <a:endParaRPr lang="it-IT" sz="1200" dirty="0"/>
          </a:p>
          <a:p>
            <a:pPr>
              <a:buNone/>
            </a:pPr>
            <a:endParaRPr lang="it-IT" sz="1600" b="1" u="sng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it-IT" sz="2400" b="1" u="sng" dirty="0"/>
              <a:t>ITALIANO:</a:t>
            </a:r>
          </a:p>
          <a:p>
            <a:r>
              <a:rPr lang="it-IT" sz="1600" dirty="0"/>
              <a:t> La riviera del Brenta è una zona che si estende lungo il naviglio del Brenta.</a:t>
            </a:r>
          </a:p>
          <a:p>
            <a:r>
              <a:rPr lang="it-IT" sz="1600" dirty="0"/>
              <a:t>Questo fiume passa  anche vicino al nostro paese.</a:t>
            </a:r>
          </a:p>
          <a:p>
            <a:r>
              <a:rPr lang="it-IT" sz="1600" dirty="0"/>
              <a:t>Ai fianchi del fiume sono presenti delle ville e dei campi meravigliosi.</a:t>
            </a:r>
          </a:p>
          <a:p>
            <a:r>
              <a:rPr lang="it-IT" sz="1600" dirty="0"/>
              <a:t>Questo fiume sfocia a Venezia</a:t>
            </a:r>
          </a:p>
          <a:p>
            <a:pPr>
              <a:buNone/>
            </a:pPr>
            <a:r>
              <a:rPr lang="it-IT" sz="2400" b="1" u="sng" dirty="0"/>
              <a:t>INGLESE:  </a:t>
            </a:r>
          </a:p>
          <a:p>
            <a:r>
              <a:rPr lang="it-IT" sz="1700" dirty="0"/>
              <a:t>The Riviera del Brenta </a:t>
            </a:r>
            <a:r>
              <a:rPr lang="it-IT" sz="1700" dirty="0" err="1"/>
              <a:t>is</a:t>
            </a:r>
            <a:r>
              <a:rPr lang="it-IT" sz="1700" dirty="0"/>
              <a:t> a </a:t>
            </a:r>
            <a:r>
              <a:rPr lang="it-IT" sz="1700" dirty="0" err="1"/>
              <a:t>river</a:t>
            </a:r>
            <a:r>
              <a:rPr lang="it-IT" sz="1700" dirty="0"/>
              <a:t> </a:t>
            </a:r>
            <a:r>
              <a:rPr lang="it-IT" sz="1700" dirty="0" err="1"/>
              <a:t>of</a:t>
            </a:r>
            <a:r>
              <a:rPr lang="it-IT" sz="1700" dirty="0"/>
              <a:t> the Veneto </a:t>
            </a:r>
            <a:r>
              <a:rPr lang="it-IT" sz="1700" dirty="0" err="1"/>
              <a:t>region</a:t>
            </a:r>
            <a:r>
              <a:rPr lang="it-IT" sz="1700" dirty="0"/>
              <a:t>.</a:t>
            </a:r>
          </a:p>
          <a:p>
            <a:r>
              <a:rPr lang="it-IT" sz="1700" dirty="0" err="1"/>
              <a:t>This</a:t>
            </a:r>
            <a:r>
              <a:rPr lang="it-IT" sz="1700" dirty="0"/>
              <a:t> </a:t>
            </a:r>
            <a:r>
              <a:rPr lang="it-IT" sz="1700" dirty="0" err="1"/>
              <a:t>river</a:t>
            </a:r>
            <a:r>
              <a:rPr lang="it-IT" sz="1700" dirty="0"/>
              <a:t> </a:t>
            </a:r>
            <a:r>
              <a:rPr lang="it-IT" sz="1700" dirty="0" err="1"/>
              <a:t>passes</a:t>
            </a:r>
            <a:r>
              <a:rPr lang="it-IT" sz="1700" dirty="0"/>
              <a:t> </a:t>
            </a:r>
            <a:r>
              <a:rPr lang="it-IT" sz="1700" dirty="0" err="1"/>
              <a:t>close</a:t>
            </a:r>
            <a:r>
              <a:rPr lang="it-IT" sz="1700" dirty="0"/>
              <a:t> </a:t>
            </a:r>
            <a:r>
              <a:rPr lang="it-IT" sz="1700" dirty="0" err="1"/>
              <a:t>to</a:t>
            </a:r>
            <a:r>
              <a:rPr lang="it-IT" sz="1700" dirty="0"/>
              <a:t> </a:t>
            </a:r>
            <a:r>
              <a:rPr lang="it-IT" sz="1700" dirty="0" err="1"/>
              <a:t>our</a:t>
            </a:r>
            <a:r>
              <a:rPr lang="it-IT" sz="1700" dirty="0"/>
              <a:t> </a:t>
            </a:r>
            <a:r>
              <a:rPr lang="it-IT" sz="1700" dirty="0" err="1"/>
              <a:t>country</a:t>
            </a:r>
            <a:r>
              <a:rPr lang="it-IT" sz="1700" dirty="0"/>
              <a:t>.</a:t>
            </a:r>
          </a:p>
          <a:p>
            <a:r>
              <a:rPr lang="it-IT" sz="1700" dirty="0"/>
              <a:t>On the </a:t>
            </a:r>
            <a:r>
              <a:rPr lang="it-IT" sz="1700" dirty="0" err="1"/>
              <a:t>sides</a:t>
            </a:r>
            <a:r>
              <a:rPr lang="it-IT" sz="1700" dirty="0"/>
              <a:t> </a:t>
            </a:r>
            <a:r>
              <a:rPr lang="it-IT" sz="1700" dirty="0" err="1"/>
              <a:t>of</a:t>
            </a:r>
            <a:r>
              <a:rPr lang="it-IT" sz="1700" dirty="0"/>
              <a:t> the </a:t>
            </a:r>
            <a:r>
              <a:rPr lang="it-IT" sz="1700" dirty="0" err="1"/>
              <a:t>river</a:t>
            </a:r>
            <a:r>
              <a:rPr lang="it-IT" sz="1700" dirty="0"/>
              <a:t> </a:t>
            </a:r>
            <a:r>
              <a:rPr lang="it-IT" sz="1700" dirty="0" err="1"/>
              <a:t>there</a:t>
            </a:r>
            <a:r>
              <a:rPr lang="it-IT" sz="1700" dirty="0"/>
              <a:t> are </a:t>
            </a:r>
            <a:r>
              <a:rPr lang="it-IT" sz="1700" dirty="0" err="1"/>
              <a:t>villas</a:t>
            </a:r>
            <a:r>
              <a:rPr lang="it-IT" sz="1700" dirty="0"/>
              <a:t> and </a:t>
            </a:r>
            <a:r>
              <a:rPr lang="it-IT" sz="1700" dirty="0" err="1"/>
              <a:t>wonderful</a:t>
            </a:r>
            <a:r>
              <a:rPr lang="it-IT" sz="1700" dirty="0"/>
              <a:t> </a:t>
            </a:r>
            <a:r>
              <a:rPr lang="it-IT" sz="1700" dirty="0" err="1"/>
              <a:t>fields</a:t>
            </a:r>
            <a:r>
              <a:rPr lang="it-IT" sz="1700" dirty="0"/>
              <a:t>.</a:t>
            </a:r>
          </a:p>
          <a:p>
            <a:r>
              <a:rPr lang="it-IT" sz="1700" dirty="0" err="1"/>
              <a:t>This</a:t>
            </a:r>
            <a:r>
              <a:rPr lang="it-IT" sz="1700" dirty="0"/>
              <a:t> </a:t>
            </a:r>
            <a:r>
              <a:rPr lang="it-IT" sz="1700" dirty="0" err="1"/>
              <a:t>river</a:t>
            </a:r>
            <a:r>
              <a:rPr lang="it-IT" sz="1700" dirty="0"/>
              <a:t> </a:t>
            </a:r>
            <a:r>
              <a:rPr lang="it-IT" sz="1700" dirty="0" err="1"/>
              <a:t>flows</a:t>
            </a:r>
            <a:r>
              <a:rPr lang="it-IT" sz="1700" dirty="0"/>
              <a:t> </a:t>
            </a:r>
            <a:r>
              <a:rPr lang="it-IT" sz="1700" dirty="0" err="1"/>
              <a:t>into</a:t>
            </a:r>
            <a:r>
              <a:rPr lang="it-IT" sz="1700" dirty="0"/>
              <a:t> </a:t>
            </a:r>
            <a:r>
              <a:rPr lang="it-IT" sz="1700" dirty="0" err="1"/>
              <a:t>Venice</a:t>
            </a:r>
            <a:endParaRPr lang="it-IT" sz="1700" dirty="0"/>
          </a:p>
          <a:p>
            <a:pPr>
              <a:buNone/>
            </a:pPr>
            <a:endParaRPr lang="it-IT" sz="2400" b="1" u="sng" dirty="0"/>
          </a:p>
          <a:p>
            <a:pPr>
              <a:buNone/>
            </a:pPr>
            <a:endParaRPr lang="it-IT" sz="2400" b="1" u="sng" dirty="0"/>
          </a:p>
        </p:txBody>
      </p:sp>
      <p:pic>
        <p:nvPicPr>
          <p:cNvPr id="6" name="Immagine 5" descr="fiume brenta bassano grappa.jpg">
            <a:extLst>
              <a:ext uri="{FF2B5EF4-FFF2-40B4-BE49-F238E27FC236}">
                <a16:creationId xmlns="" xmlns:a16="http://schemas.microsoft.com/office/drawing/2014/main" id="{5A7AB349-F45F-4E37-A813-14270DD79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0558">
            <a:off x="6098817" y="182194"/>
            <a:ext cx="2816529" cy="15440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06054412"/>
      </p:ext>
    </p:extLst>
  </p:cSld>
  <p:clrMapOvr>
    <a:masterClrMapping/>
  </p:clrMapOvr>
  <p:transition advTm="1200000"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Notre </a:t>
            </a:r>
            <a:r>
              <a:rPr lang="it-IT" dirty="0" err="1" smtClean="0"/>
              <a:t>village</a:t>
            </a:r>
            <a:r>
              <a:rPr lang="it-IT" dirty="0" smtClean="0"/>
              <a:t> Grantorto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21233" y="2132856"/>
            <a:ext cx="3079148" cy="4525963"/>
          </a:xfrm>
        </p:spPr>
        <p:txBody>
          <a:bodyPr/>
          <a:lstStyle/>
          <a:p>
            <a:r>
              <a:rPr lang="it-IT" b="1" dirty="0"/>
              <a:t>Grantorto</a:t>
            </a:r>
            <a:r>
              <a:rPr lang="it-IT" dirty="0"/>
              <a:t> est une commune de la province de Padoue </a:t>
            </a:r>
            <a:r>
              <a:rPr lang="it-IT" dirty="0" err="1"/>
              <a:t>dans</a:t>
            </a:r>
            <a:r>
              <a:rPr lang="it-IT" dirty="0"/>
              <a:t> la </a:t>
            </a:r>
            <a:r>
              <a:rPr lang="it-IT" dirty="0" err="1"/>
              <a:t>région</a:t>
            </a:r>
            <a:r>
              <a:rPr lang="it-IT" dirty="0"/>
              <a:t> </a:t>
            </a:r>
            <a:r>
              <a:rPr lang="it-IT" dirty="0" err="1" smtClean="0"/>
              <a:t>Vénétie</a:t>
            </a:r>
            <a:r>
              <a:rPr lang="it-IT" dirty="0" smtClean="0"/>
              <a:t>. 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348" y="1772816"/>
            <a:ext cx="5125276" cy="3168352"/>
          </a:xfrm>
        </p:spPr>
      </p:pic>
    </p:spTree>
    <p:extLst>
      <p:ext uri="{BB962C8B-B14F-4D97-AF65-F5344CB8AC3E}">
        <p14:creationId xmlns:p14="http://schemas.microsoft.com/office/powerpoint/2010/main" val="14260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1143000"/>
          </a:xfrm>
        </p:spPr>
        <p:txBody>
          <a:bodyPr>
            <a:noAutofit/>
          </a:bodyPr>
          <a:lstStyle/>
          <a:p>
            <a:r>
              <a:rPr lang="it-IT" sz="3200" b="1" dirty="0" smtClean="0"/>
              <a:t>L’</a:t>
            </a:r>
            <a:r>
              <a:rPr lang="it-IT" sz="3200" b="1" dirty="0" err="1" smtClean="0"/>
              <a:t>importance</a:t>
            </a:r>
            <a:r>
              <a:rPr lang="it-IT" sz="3200" b="1" dirty="0" smtClean="0"/>
              <a:t> de la Brenta </a:t>
            </a:r>
            <a:r>
              <a:rPr lang="it-IT" sz="3200" b="1" dirty="0" err="1" smtClean="0"/>
              <a:t>dans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notre</a:t>
            </a:r>
            <a:r>
              <a:rPr lang="it-IT" sz="3200" b="1" dirty="0" smtClean="0"/>
              <a:t> histoire: </a:t>
            </a:r>
            <a:br>
              <a:rPr lang="it-IT" sz="3200" b="1" dirty="0" smtClean="0"/>
            </a:br>
            <a:r>
              <a:rPr lang="it-IT" sz="3200" b="1" dirty="0" smtClean="0"/>
              <a:t>Le</a:t>
            </a:r>
            <a:r>
              <a:rPr lang="it-IT" sz="3200" dirty="0"/>
              <a:t> </a:t>
            </a:r>
            <a:r>
              <a:rPr lang="it-IT" sz="3200" b="1" dirty="0" err="1"/>
              <a:t>port</a:t>
            </a:r>
            <a:r>
              <a:rPr lang="it-IT" sz="3200" b="1" dirty="0"/>
              <a:t> </a:t>
            </a:r>
            <a:r>
              <a:rPr lang="it-IT" sz="3200" b="1" dirty="0" err="1"/>
              <a:t>des</a:t>
            </a:r>
            <a:r>
              <a:rPr lang="it-IT" sz="3200" b="1" dirty="0"/>
              <a:t> </a:t>
            </a:r>
            <a:r>
              <a:rPr lang="it-IT" sz="3200" b="1" dirty="0" err="1"/>
              <a:t>radeaux</a:t>
            </a:r>
            <a:endParaRPr lang="it-IT" sz="320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Une fois le </a:t>
            </a:r>
            <a:r>
              <a:rPr lang="it-IT" dirty="0" err="1"/>
              <a:t>bois</a:t>
            </a:r>
            <a:r>
              <a:rPr lang="it-IT" dirty="0"/>
              <a:t> </a:t>
            </a:r>
            <a:r>
              <a:rPr lang="it-IT" dirty="0" err="1"/>
              <a:t>arrivait</a:t>
            </a:r>
            <a:r>
              <a:rPr lang="it-IT" dirty="0"/>
              <a:t> </a:t>
            </a:r>
            <a:r>
              <a:rPr lang="it-IT" dirty="0" err="1"/>
              <a:t>dans</a:t>
            </a:r>
            <a:r>
              <a:rPr lang="it-IT" dirty="0"/>
              <a:t> le </a:t>
            </a:r>
            <a:r>
              <a:rPr lang="it-IT" b="1" dirty="0" err="1"/>
              <a:t>port</a:t>
            </a:r>
            <a:r>
              <a:rPr lang="it-IT" b="1" dirty="0"/>
              <a:t> </a:t>
            </a:r>
            <a:r>
              <a:rPr lang="it-IT" b="1" dirty="0" err="1"/>
              <a:t>des</a:t>
            </a:r>
            <a:r>
              <a:rPr lang="it-IT" b="1" dirty="0"/>
              <a:t> </a:t>
            </a:r>
            <a:r>
              <a:rPr lang="it-IT" b="1" dirty="0" err="1"/>
              <a:t>radeaux</a:t>
            </a:r>
            <a:r>
              <a:rPr lang="it-IT" dirty="0"/>
              <a:t>, le long de la </a:t>
            </a:r>
            <a:r>
              <a:rPr lang="it-IT" dirty="0" err="1"/>
              <a:t>rivière</a:t>
            </a:r>
            <a:r>
              <a:rPr lang="it-IT" dirty="0"/>
              <a:t> Brenta. </a:t>
            </a:r>
          </a:p>
          <a:p>
            <a:r>
              <a:rPr lang="it-IT" dirty="0" err="1"/>
              <a:t>Maintenant</a:t>
            </a:r>
            <a:r>
              <a:rPr lang="it-IT" dirty="0"/>
              <a:t>, la zone </a:t>
            </a:r>
            <a:r>
              <a:rPr lang="it-IT" dirty="0" err="1"/>
              <a:t>du</a:t>
            </a:r>
            <a:r>
              <a:rPr lang="it-IT" dirty="0"/>
              <a:t> </a:t>
            </a:r>
            <a:r>
              <a:rPr lang="it-IT" dirty="0" err="1"/>
              <a:t>port</a:t>
            </a:r>
            <a:r>
              <a:rPr lang="it-IT" dirty="0"/>
              <a:t> est </a:t>
            </a:r>
            <a:r>
              <a:rPr lang="it-IT" dirty="0" err="1"/>
              <a:t>occupée</a:t>
            </a:r>
            <a:r>
              <a:rPr lang="it-IT" dirty="0"/>
              <a:t> par </a:t>
            </a:r>
            <a:r>
              <a:rPr lang="it-IT" dirty="0" err="1"/>
              <a:t>des</a:t>
            </a:r>
            <a:r>
              <a:rPr lang="it-IT" dirty="0"/>
              <a:t> </a:t>
            </a:r>
            <a:r>
              <a:rPr lang="it-IT" dirty="0" err="1"/>
              <a:t>terres</a:t>
            </a:r>
            <a:r>
              <a:rPr lang="it-IT" dirty="0"/>
              <a:t> </a:t>
            </a:r>
            <a:r>
              <a:rPr lang="it-IT" dirty="0" err="1"/>
              <a:t>cultivées</a:t>
            </a:r>
            <a:r>
              <a:rPr lang="it-IT" dirty="0"/>
              <a:t>, mais le </a:t>
            </a:r>
            <a:r>
              <a:rPr lang="it-IT" dirty="0" err="1"/>
              <a:t>bord</a:t>
            </a:r>
            <a:r>
              <a:rPr lang="it-IT" dirty="0"/>
              <a:t> est </a:t>
            </a:r>
            <a:r>
              <a:rPr lang="it-IT" dirty="0" err="1"/>
              <a:t>encore</a:t>
            </a:r>
            <a:r>
              <a:rPr lang="it-IT" dirty="0"/>
              <a:t> </a:t>
            </a:r>
            <a:r>
              <a:rPr lang="it-IT" dirty="0" err="1"/>
              <a:t>clairement</a:t>
            </a:r>
            <a:r>
              <a:rPr lang="it-IT" dirty="0"/>
              <a:t> </a:t>
            </a:r>
            <a:r>
              <a:rPr lang="it-IT" dirty="0" err="1"/>
              <a:t>visible</a:t>
            </a:r>
            <a:r>
              <a:rPr lang="it-IT" dirty="0"/>
              <a:t>.</a:t>
            </a:r>
          </a:p>
          <a:p>
            <a:endParaRPr lang="it-IT" dirty="0"/>
          </a:p>
        </p:txBody>
      </p:sp>
      <p:pic>
        <p:nvPicPr>
          <p:cNvPr id="4098" name="Picture 2" descr="http://www.scribaepub.it/public/files/16881/mappa_porto_delle_zatter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0808"/>
            <a:ext cx="403860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43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3284984"/>
            <a:ext cx="7859216" cy="2841179"/>
          </a:xfrm>
        </p:spPr>
        <p:txBody>
          <a:bodyPr>
            <a:normAutofit/>
          </a:bodyPr>
          <a:lstStyle/>
          <a:p>
            <a:r>
              <a:rPr lang="it-IT" dirty="0" err="1"/>
              <a:t>Les</a:t>
            </a:r>
            <a:r>
              <a:rPr lang="it-IT" dirty="0"/>
              <a:t> </a:t>
            </a:r>
            <a:r>
              <a:rPr lang="it-IT" dirty="0" err="1"/>
              <a:t>radeaux</a:t>
            </a:r>
            <a:r>
              <a:rPr lang="it-IT" dirty="0"/>
              <a:t> </a:t>
            </a:r>
            <a:r>
              <a:rPr lang="it-IT" dirty="0" err="1"/>
              <a:t>étaient</a:t>
            </a:r>
            <a:r>
              <a:rPr lang="it-IT" dirty="0"/>
              <a:t> </a:t>
            </a:r>
            <a:r>
              <a:rPr lang="it-IT" dirty="0" err="1"/>
              <a:t>les</a:t>
            </a:r>
            <a:r>
              <a:rPr lang="it-IT" dirty="0"/>
              <a:t> "</a:t>
            </a:r>
            <a:r>
              <a:rPr lang="it-IT" b="1" dirty="0" err="1"/>
              <a:t>taje</a:t>
            </a:r>
            <a:r>
              <a:rPr lang="it-IT" dirty="0"/>
              <a:t>" (</a:t>
            </a:r>
            <a:r>
              <a:rPr lang="it-IT" dirty="0" err="1"/>
              <a:t>fûts</a:t>
            </a:r>
            <a:r>
              <a:rPr lang="it-IT" dirty="0"/>
              <a:t> de </a:t>
            </a:r>
            <a:r>
              <a:rPr lang="it-IT" dirty="0" err="1"/>
              <a:t>bois</a:t>
            </a:r>
            <a:r>
              <a:rPr lang="it-IT" dirty="0"/>
              <a:t>) </a:t>
            </a:r>
            <a:r>
              <a:rPr lang="it-IT" dirty="0" err="1"/>
              <a:t>venant</a:t>
            </a:r>
            <a:r>
              <a:rPr lang="it-IT" dirty="0"/>
              <a:t> de la montagne, </a:t>
            </a:r>
            <a:r>
              <a:rPr lang="it-IT" dirty="0" err="1"/>
              <a:t>attachés</a:t>
            </a:r>
            <a:r>
              <a:rPr lang="it-IT" dirty="0"/>
              <a:t> ensemble pour </a:t>
            </a:r>
            <a:r>
              <a:rPr lang="it-IT" dirty="0" err="1"/>
              <a:t>prendre</a:t>
            </a:r>
            <a:r>
              <a:rPr lang="it-IT" dirty="0"/>
              <a:t> la forme d'un </a:t>
            </a:r>
            <a:r>
              <a:rPr lang="it-IT" dirty="0" err="1"/>
              <a:t>radeau</a:t>
            </a:r>
            <a:r>
              <a:rPr lang="it-IT" dirty="0"/>
              <a:t>. </a:t>
            </a:r>
          </a:p>
          <a:p>
            <a:r>
              <a:rPr lang="it-IT" dirty="0" err="1"/>
              <a:t>Au-dessus</a:t>
            </a:r>
            <a:r>
              <a:rPr lang="it-IT" dirty="0"/>
              <a:t> d'</a:t>
            </a:r>
            <a:r>
              <a:rPr lang="it-IT" dirty="0" err="1"/>
              <a:t>eux</a:t>
            </a:r>
            <a:r>
              <a:rPr lang="it-IT" dirty="0"/>
              <a:t>, </a:t>
            </a:r>
            <a:r>
              <a:rPr lang="it-IT" dirty="0" err="1"/>
              <a:t>les</a:t>
            </a:r>
            <a:r>
              <a:rPr lang="it-IT" dirty="0"/>
              <a:t> </a:t>
            </a:r>
            <a:r>
              <a:rPr lang="it-IT" dirty="0" err="1"/>
              <a:t>zatterers</a:t>
            </a:r>
            <a:r>
              <a:rPr lang="it-IT" dirty="0"/>
              <a:t> </a:t>
            </a:r>
            <a:r>
              <a:rPr lang="it-IT" dirty="0" err="1"/>
              <a:t>arrangaient</a:t>
            </a:r>
            <a:r>
              <a:rPr lang="it-IT" dirty="0"/>
              <a:t> la </a:t>
            </a:r>
            <a:r>
              <a:rPr lang="it-IT" dirty="0" err="1"/>
              <a:t>tente</a:t>
            </a:r>
            <a:r>
              <a:rPr lang="it-IT" dirty="0"/>
              <a:t> et </a:t>
            </a:r>
            <a:r>
              <a:rPr lang="it-IT" dirty="0" err="1"/>
              <a:t>ils</a:t>
            </a:r>
            <a:r>
              <a:rPr lang="it-IT" dirty="0"/>
              <a:t> y </a:t>
            </a:r>
            <a:r>
              <a:rPr lang="it-IT" dirty="0" err="1"/>
              <a:t>mangaient</a:t>
            </a:r>
            <a:r>
              <a:rPr lang="it-IT" dirty="0"/>
              <a:t> pendant le </a:t>
            </a:r>
            <a:r>
              <a:rPr lang="it-IT" dirty="0" err="1"/>
              <a:t>voyage</a:t>
            </a:r>
            <a:r>
              <a:rPr lang="it-IT" dirty="0"/>
              <a:t> </a:t>
            </a:r>
            <a:r>
              <a:rPr lang="it-IT" dirty="0" err="1"/>
              <a:t>sur</a:t>
            </a:r>
            <a:r>
              <a:rPr lang="it-IT" dirty="0"/>
              <a:t> la </a:t>
            </a:r>
            <a:r>
              <a:rPr lang="it-IT" dirty="0" err="1"/>
              <a:t>rivière</a:t>
            </a:r>
            <a:r>
              <a:rPr lang="it-IT" dirty="0"/>
              <a:t> Brenta.</a:t>
            </a:r>
          </a:p>
          <a:p>
            <a:endParaRPr lang="it-IT" dirty="0"/>
          </a:p>
        </p:txBody>
      </p:sp>
      <p:pic>
        <p:nvPicPr>
          <p:cNvPr id="5122" name="Picture 2" descr="http://www.scribaepub.it/public/files/16881/segheria_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69912"/>
            <a:ext cx="5489395" cy="270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33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404664"/>
            <a:ext cx="8075240" cy="2448273"/>
          </a:xfrm>
        </p:spPr>
        <p:txBody>
          <a:bodyPr>
            <a:normAutofit fontScale="92500"/>
          </a:bodyPr>
          <a:lstStyle/>
          <a:p>
            <a:r>
              <a:rPr lang="it-IT" dirty="0"/>
              <a:t>Une fois </a:t>
            </a:r>
            <a:r>
              <a:rPr lang="it-IT" dirty="0" err="1"/>
              <a:t>arrivés</a:t>
            </a:r>
            <a:r>
              <a:rPr lang="it-IT" dirty="0"/>
              <a:t> </a:t>
            </a:r>
            <a:r>
              <a:rPr lang="it-IT" dirty="0" err="1"/>
              <a:t>au</a:t>
            </a:r>
            <a:r>
              <a:rPr lang="it-IT" dirty="0"/>
              <a:t> </a:t>
            </a:r>
            <a:r>
              <a:rPr lang="it-IT" dirty="0" err="1"/>
              <a:t>port</a:t>
            </a:r>
            <a:r>
              <a:rPr lang="it-IT" dirty="0"/>
              <a:t>, </a:t>
            </a:r>
            <a:r>
              <a:rPr lang="it-IT" dirty="0" err="1"/>
              <a:t>les</a:t>
            </a:r>
            <a:r>
              <a:rPr lang="it-IT" dirty="0"/>
              <a:t> </a:t>
            </a:r>
            <a:r>
              <a:rPr lang="it-IT" dirty="0" err="1"/>
              <a:t>radeaux</a:t>
            </a:r>
            <a:r>
              <a:rPr lang="it-IT" dirty="0"/>
              <a:t> </a:t>
            </a:r>
            <a:r>
              <a:rPr lang="it-IT" dirty="0" err="1"/>
              <a:t>achetés</a:t>
            </a:r>
            <a:r>
              <a:rPr lang="it-IT" dirty="0"/>
              <a:t> </a:t>
            </a:r>
            <a:r>
              <a:rPr lang="it-IT" dirty="0" err="1"/>
              <a:t>étaient</a:t>
            </a:r>
            <a:r>
              <a:rPr lang="it-IT" dirty="0"/>
              <a:t> </a:t>
            </a:r>
            <a:r>
              <a:rPr lang="it-IT" dirty="0" err="1"/>
              <a:t>transportés</a:t>
            </a:r>
            <a:r>
              <a:rPr lang="it-IT" dirty="0"/>
              <a:t> à la </a:t>
            </a:r>
            <a:r>
              <a:rPr lang="it-IT" dirty="0" err="1"/>
              <a:t>scierie</a:t>
            </a:r>
            <a:r>
              <a:rPr lang="it-IT" dirty="0"/>
              <a:t> locale </a:t>
            </a:r>
            <a:r>
              <a:rPr lang="it-IT" dirty="0" err="1"/>
              <a:t>avec</a:t>
            </a:r>
            <a:r>
              <a:rPr lang="it-IT" dirty="0"/>
              <a:t> le "</a:t>
            </a:r>
            <a:r>
              <a:rPr lang="it-IT" b="1" dirty="0" err="1"/>
              <a:t>Carrimatti</a:t>
            </a:r>
            <a:r>
              <a:rPr lang="it-IT" dirty="0"/>
              <a:t>" qui </a:t>
            </a:r>
            <a:r>
              <a:rPr lang="it-IT" dirty="0" err="1"/>
              <a:t>étaient</a:t>
            </a:r>
            <a:r>
              <a:rPr lang="it-IT" dirty="0"/>
              <a:t> </a:t>
            </a:r>
            <a:r>
              <a:rPr lang="it-IT" dirty="0" err="1"/>
              <a:t>des</a:t>
            </a:r>
            <a:r>
              <a:rPr lang="it-IT" dirty="0"/>
              <a:t> wagons </a:t>
            </a:r>
            <a:r>
              <a:rPr lang="it-IT" dirty="0" err="1"/>
              <a:t>spéciaux</a:t>
            </a:r>
            <a:r>
              <a:rPr lang="it-IT" dirty="0"/>
              <a:t> sans </a:t>
            </a:r>
            <a:r>
              <a:rPr lang="it-IT" dirty="0" err="1"/>
              <a:t>fond</a:t>
            </a:r>
            <a:r>
              <a:rPr lang="it-IT" dirty="0"/>
              <a:t>, </a:t>
            </a:r>
            <a:r>
              <a:rPr lang="it-IT" dirty="0" err="1"/>
              <a:t>avec</a:t>
            </a:r>
            <a:r>
              <a:rPr lang="it-IT" dirty="0"/>
              <a:t> </a:t>
            </a:r>
            <a:r>
              <a:rPr lang="it-IT" dirty="0" err="1"/>
              <a:t>deux</a:t>
            </a:r>
            <a:r>
              <a:rPr lang="it-IT" dirty="0"/>
              <a:t> </a:t>
            </a:r>
            <a:r>
              <a:rPr lang="it-IT" dirty="0" err="1"/>
              <a:t>roues</a:t>
            </a:r>
            <a:r>
              <a:rPr lang="it-IT" dirty="0"/>
              <a:t> et </a:t>
            </a:r>
            <a:r>
              <a:rPr lang="it-IT" dirty="0" err="1"/>
              <a:t>avec</a:t>
            </a:r>
            <a:r>
              <a:rPr lang="it-IT" dirty="0"/>
              <a:t> </a:t>
            </a:r>
            <a:r>
              <a:rPr lang="it-IT" dirty="0" err="1"/>
              <a:t>deux</a:t>
            </a:r>
            <a:r>
              <a:rPr lang="it-IT" dirty="0"/>
              <a:t> </a:t>
            </a:r>
            <a:r>
              <a:rPr lang="it-IT" dirty="0" err="1"/>
              <a:t>bras</a:t>
            </a:r>
            <a:r>
              <a:rPr lang="it-IT" dirty="0"/>
              <a:t> pour </a:t>
            </a:r>
            <a:r>
              <a:rPr lang="it-IT" dirty="0" err="1"/>
              <a:t>soutenir</a:t>
            </a:r>
            <a:r>
              <a:rPr lang="it-IT" dirty="0"/>
              <a:t> le </a:t>
            </a:r>
            <a:r>
              <a:rPr lang="it-IT" dirty="0" err="1"/>
              <a:t>Taje</a:t>
            </a:r>
            <a:r>
              <a:rPr lang="it-IT" dirty="0" smtClean="0"/>
              <a:t>.</a:t>
            </a:r>
          </a:p>
          <a:p>
            <a:endParaRPr lang="it-IT" dirty="0"/>
          </a:p>
          <a:p>
            <a:r>
              <a:rPr lang="it-IT" sz="1300" dirty="0" err="1"/>
              <a:t>Voici</a:t>
            </a:r>
            <a:r>
              <a:rPr lang="it-IT" sz="1300" dirty="0"/>
              <a:t> une photo de l'époque.</a:t>
            </a:r>
          </a:p>
          <a:p>
            <a:endParaRPr lang="it-IT" dirty="0"/>
          </a:p>
        </p:txBody>
      </p:sp>
      <p:pic>
        <p:nvPicPr>
          <p:cNvPr id="6146" name="Picture 2" descr="http://www.scribaepub.it/public/files/16881/foto_Sega_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823196"/>
            <a:ext cx="5222540" cy="360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68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Titol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706"/>
            <a:ext cx="9086850" cy="685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555776" y="5338660"/>
            <a:ext cx="6301252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4DCFA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NOTRE VILLAGE GAZZO</a:t>
            </a: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srgbClr val="B4DCFA">
                  <a:lumMod val="75000"/>
                </a:srgb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91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4606" y="188640"/>
            <a:ext cx="8229600" cy="1143000"/>
          </a:xfrm>
        </p:spPr>
        <p:txBody>
          <a:bodyPr>
            <a:noAutofit/>
          </a:bodyPr>
          <a:lstStyle/>
          <a:p>
            <a:r>
              <a:rPr lang="fr-FR" sz="8000" dirty="0" smtClean="0"/>
              <a:t>Royaume </a:t>
            </a:r>
            <a:r>
              <a:rPr lang="it-IT" sz="8000" dirty="0" smtClean="0"/>
              <a:t>d’</a:t>
            </a:r>
            <a:r>
              <a:rPr lang="it-IT" sz="8000" dirty="0" err="1" smtClean="0"/>
              <a:t>Italie</a:t>
            </a:r>
            <a:endParaRPr lang="it-IT" sz="8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99592" y="1427912"/>
            <a:ext cx="7375517" cy="730140"/>
          </a:xfrm>
        </p:spPr>
        <p:txBody>
          <a:bodyPr>
            <a:normAutofit fontScale="47500" lnSpcReduction="20000"/>
          </a:bodyPr>
          <a:lstStyle/>
          <a:p>
            <a:r>
              <a:rPr lang="it-IT" dirty="0" err="1"/>
              <a:t>Existant</a:t>
            </a:r>
            <a:r>
              <a:rPr lang="it-IT" dirty="0"/>
              <a:t> en </a:t>
            </a:r>
            <a:r>
              <a:rPr lang="it-IT" dirty="0" err="1"/>
              <a:t>tant</a:t>
            </a:r>
            <a:r>
              <a:rPr lang="it-IT" dirty="0"/>
              <a:t> </a:t>
            </a:r>
            <a:r>
              <a:rPr lang="it-IT" dirty="0" err="1"/>
              <a:t>qu’État</a:t>
            </a:r>
            <a:r>
              <a:rPr lang="it-IT" dirty="0"/>
              <a:t> </a:t>
            </a:r>
            <a:r>
              <a:rPr lang="it-IT" dirty="0" err="1"/>
              <a:t>unitaire</a:t>
            </a:r>
            <a:r>
              <a:rPr lang="it-IT" dirty="0"/>
              <a:t> </a:t>
            </a:r>
            <a:r>
              <a:rPr lang="it-IT" dirty="0" err="1"/>
              <a:t>depuis</a:t>
            </a:r>
            <a:r>
              <a:rPr lang="it-IT" dirty="0"/>
              <a:t> 1861 à la suite </a:t>
            </a:r>
            <a:r>
              <a:rPr lang="it-IT" dirty="0" err="1"/>
              <a:t>du</a:t>
            </a:r>
            <a:r>
              <a:rPr lang="it-IT" dirty="0"/>
              <a:t> </a:t>
            </a:r>
            <a:r>
              <a:rPr lang="it-IT" i="1" dirty="0"/>
              <a:t>Risorgimento</a:t>
            </a:r>
            <a:r>
              <a:rPr lang="it-IT" dirty="0"/>
              <a:t> (</a:t>
            </a:r>
            <a:r>
              <a:rPr lang="it-IT" i="1" dirty="0" err="1"/>
              <a:t>Renaissance</a:t>
            </a:r>
            <a:r>
              <a:rPr lang="it-IT" dirty="0"/>
              <a:t> ) </a:t>
            </a:r>
            <a:r>
              <a:rPr lang="it-IT" dirty="0" err="1"/>
              <a:t>mené</a:t>
            </a:r>
            <a:r>
              <a:rPr lang="it-IT" dirty="0"/>
              <a:t> par le </a:t>
            </a:r>
            <a:r>
              <a:rPr lang="it-IT" dirty="0" err="1"/>
              <a:t>royaume</a:t>
            </a:r>
            <a:r>
              <a:rPr lang="it-IT" dirty="0"/>
              <a:t> de </a:t>
            </a:r>
            <a:r>
              <a:rPr lang="it-IT" dirty="0" err="1"/>
              <a:t>Sardaigne</a:t>
            </a:r>
            <a:r>
              <a:rPr lang="it-IT" dirty="0"/>
              <a:t>, l'</a:t>
            </a:r>
            <a:r>
              <a:rPr lang="it-IT" dirty="0" err="1"/>
              <a:t>Italie</a:t>
            </a:r>
            <a:r>
              <a:rPr lang="it-IT" dirty="0"/>
              <a:t> est une </a:t>
            </a:r>
            <a:r>
              <a:rPr lang="it-IT" dirty="0" err="1"/>
              <a:t>république</a:t>
            </a:r>
            <a:r>
              <a:rPr lang="it-IT" dirty="0"/>
              <a:t> </a:t>
            </a:r>
            <a:r>
              <a:rPr lang="it-IT" dirty="0" err="1"/>
              <a:t>depuis</a:t>
            </a:r>
            <a:r>
              <a:rPr lang="it-IT" dirty="0"/>
              <a:t> le 1946. </a:t>
            </a:r>
            <a:endParaRPr lang="it-IT" dirty="0" smtClean="0"/>
          </a:p>
          <a:p>
            <a:r>
              <a:rPr lang="it-IT" dirty="0" smtClean="0"/>
              <a:t>Elle </a:t>
            </a:r>
            <a:r>
              <a:rPr lang="it-IT" dirty="0"/>
              <a:t>est </a:t>
            </a:r>
            <a:r>
              <a:rPr lang="it-IT" dirty="0" err="1"/>
              <a:t>membre</a:t>
            </a:r>
            <a:r>
              <a:rPr lang="it-IT" dirty="0"/>
              <a:t> </a:t>
            </a:r>
            <a:r>
              <a:rPr lang="it-IT" dirty="0" err="1"/>
              <a:t>fondateur</a:t>
            </a:r>
            <a:r>
              <a:rPr lang="it-IT" dirty="0"/>
              <a:t> de l'Union </a:t>
            </a:r>
            <a:r>
              <a:rPr lang="it-IT" dirty="0" err="1"/>
              <a:t>européenne</a:t>
            </a:r>
            <a:r>
              <a:rPr lang="it-IT" dirty="0"/>
              <a:t>. </a:t>
            </a:r>
          </a:p>
        </p:txBody>
      </p:sp>
      <p:pic>
        <p:nvPicPr>
          <p:cNvPr id="1026" name="Picture 2" descr="C:\Users\3D\Desktop\HI SANHITL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420888"/>
            <a:ext cx="2304256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88" y="2420888"/>
            <a:ext cx="2716640" cy="349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3707904" y="2758405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Le </a:t>
            </a:r>
            <a:r>
              <a:rPr lang="it-IT" dirty="0" err="1" smtClean="0"/>
              <a:t>Roi</a:t>
            </a:r>
            <a:r>
              <a:rPr lang="it-IT" dirty="0" smtClean="0"/>
              <a:t> </a:t>
            </a:r>
            <a:r>
              <a:rPr lang="it-IT" dirty="0"/>
              <a:t>Vittorio Emanuele II</a:t>
            </a:r>
          </a:p>
        </p:txBody>
      </p:sp>
      <p:cxnSp>
        <p:nvCxnSpPr>
          <p:cNvPr id="10" name="Connettore 7 9"/>
          <p:cNvCxnSpPr/>
          <p:nvPr/>
        </p:nvCxnSpPr>
        <p:spPr>
          <a:xfrm rot="10800000" flipV="1">
            <a:off x="3409286" y="3501008"/>
            <a:ext cx="1080120" cy="1008112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4574557" y="5055567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Symbole</a:t>
            </a:r>
            <a:r>
              <a:rPr lang="it-IT" dirty="0" smtClean="0"/>
              <a:t> </a:t>
            </a:r>
            <a:r>
              <a:rPr lang="it-IT" dirty="0" err="1"/>
              <a:t>du</a:t>
            </a:r>
            <a:r>
              <a:rPr lang="it-IT" dirty="0"/>
              <a:t> </a:t>
            </a:r>
            <a:r>
              <a:rPr lang="fr-FR" dirty="0" smtClean="0"/>
              <a:t>royaume</a:t>
            </a:r>
          </a:p>
          <a:p>
            <a:r>
              <a:rPr lang="it-IT" dirty="0" smtClean="0"/>
              <a:t>d’</a:t>
            </a:r>
            <a:r>
              <a:rPr lang="it-IT" dirty="0" err="1" smtClean="0"/>
              <a:t>Italie</a:t>
            </a:r>
            <a:endParaRPr lang="it-IT" dirty="0"/>
          </a:p>
        </p:txBody>
      </p:sp>
      <p:cxnSp>
        <p:nvCxnSpPr>
          <p:cNvPr id="19" name="Connettore 7 18"/>
          <p:cNvCxnSpPr>
            <a:stCxn id="17" idx="0"/>
          </p:cNvCxnSpPr>
          <p:nvPr/>
        </p:nvCxnSpPr>
        <p:spPr>
          <a:xfrm rot="5400000" flipH="1" flipV="1">
            <a:off x="5344184" y="3883534"/>
            <a:ext cx="1050479" cy="1293589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73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817581" y="260649"/>
            <a:ext cx="7175351" cy="2088232"/>
          </a:xfrm>
        </p:spPr>
        <p:txBody>
          <a:bodyPr/>
          <a:lstStyle/>
          <a:p>
            <a:pPr marL="182880" indent="0">
              <a:buNone/>
            </a:pPr>
            <a:r>
              <a:rPr lang="it-IT" sz="2400" dirty="0">
                <a:effectLst/>
              </a:rPr>
              <a:t>Gazzo</a:t>
            </a:r>
            <a:r>
              <a:rPr lang="it-IT" sz="2400" b="0" dirty="0">
                <a:effectLst/>
              </a:rPr>
              <a:t> est une commune italienne de la province de Padoue </a:t>
            </a:r>
            <a:r>
              <a:rPr lang="it-IT" sz="2400" b="0" dirty="0" err="1">
                <a:effectLst/>
              </a:rPr>
              <a:t>dans</a:t>
            </a:r>
            <a:r>
              <a:rPr lang="it-IT" sz="2400" b="0" dirty="0">
                <a:effectLst/>
              </a:rPr>
              <a:t> la </a:t>
            </a:r>
            <a:r>
              <a:rPr lang="it-IT" sz="2400" b="0" dirty="0" err="1">
                <a:effectLst/>
              </a:rPr>
              <a:t>région</a:t>
            </a:r>
            <a:r>
              <a:rPr lang="it-IT" sz="2400" b="0" dirty="0">
                <a:effectLst/>
              </a:rPr>
              <a:t> </a:t>
            </a:r>
            <a:r>
              <a:rPr lang="it-IT" sz="2400" b="0" dirty="0" err="1" smtClean="0">
                <a:effectLst/>
              </a:rPr>
              <a:t>Vénétie</a:t>
            </a:r>
            <a:r>
              <a:rPr lang="it-IT" sz="2400" b="0" dirty="0" smtClean="0">
                <a:effectLst/>
              </a:rPr>
              <a:t>, </a:t>
            </a:r>
            <a:r>
              <a:rPr lang="it-IT" sz="2400" b="0" dirty="0" err="1" smtClean="0">
                <a:effectLst/>
              </a:rPr>
              <a:t>les</a:t>
            </a:r>
            <a:r>
              <a:rPr lang="it-IT" sz="2400" b="0" dirty="0" smtClean="0">
                <a:effectLst/>
              </a:rPr>
              <a:t> </a:t>
            </a:r>
            <a:r>
              <a:rPr lang="it-IT" sz="2400" b="0" dirty="0" err="1" smtClean="0">
                <a:effectLst/>
              </a:rPr>
              <a:t>fleuves</a:t>
            </a:r>
            <a:r>
              <a:rPr lang="it-IT" sz="2400" b="0" dirty="0" smtClean="0">
                <a:effectLst/>
              </a:rPr>
              <a:t> qui l’</a:t>
            </a:r>
            <a:r>
              <a:rPr lang="it-IT" sz="2400" b="0" dirty="0" err="1" smtClean="0">
                <a:effectLst/>
              </a:rPr>
              <a:t>attraversent</a:t>
            </a:r>
            <a:r>
              <a:rPr lang="it-IT" sz="2400" b="0" dirty="0" smtClean="0">
                <a:effectLst/>
              </a:rPr>
              <a:t> </a:t>
            </a:r>
            <a:r>
              <a:rPr lang="it-IT" sz="2400" b="0" dirty="0" err="1" smtClean="0">
                <a:effectLst/>
              </a:rPr>
              <a:t>sont</a:t>
            </a:r>
            <a:r>
              <a:rPr lang="it-IT" sz="2400" b="0" dirty="0" smtClean="0">
                <a:effectLst/>
              </a:rPr>
              <a:t>: 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err="1" smtClean="0"/>
              <a:t>Ceresone</a:t>
            </a:r>
            <a:r>
              <a:rPr lang="it-IT" sz="2400" dirty="0"/>
              <a:t>, </a:t>
            </a:r>
            <a:r>
              <a:rPr lang="it-IT" sz="2400" dirty="0" err="1" smtClean="0"/>
              <a:t>Armedola</a:t>
            </a:r>
            <a:r>
              <a:rPr lang="it-IT" sz="2400" dirty="0" smtClean="0"/>
              <a:t> et </a:t>
            </a:r>
            <a:r>
              <a:rPr lang="it-IT" sz="2400" dirty="0" err="1" smtClean="0"/>
              <a:t>Poina</a:t>
            </a:r>
            <a:r>
              <a:rPr lang="it-IT" sz="2400" dirty="0"/>
              <a:t>.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319358"/>
            <a:ext cx="6552728" cy="367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2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35696" y="4437112"/>
            <a:ext cx="6512511" cy="11430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1187624" y="692696"/>
            <a:ext cx="6400800" cy="168936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it-IT" sz="2800" dirty="0" smtClean="0"/>
              <a:t>La </a:t>
            </a:r>
            <a:r>
              <a:rPr lang="it-IT" sz="2800" dirty="0" err="1" smtClean="0"/>
              <a:t>commune</a:t>
            </a:r>
            <a:r>
              <a:rPr lang="it-IT" sz="2800" dirty="0" smtClean="0"/>
              <a:t> de </a:t>
            </a:r>
            <a:r>
              <a:rPr lang="it-IT" sz="2800" dirty="0"/>
              <a:t>Gazzo </a:t>
            </a:r>
            <a:r>
              <a:rPr lang="it-IT" sz="2800" dirty="0" err="1" smtClean="0"/>
              <a:t>comprend</a:t>
            </a:r>
            <a:r>
              <a:rPr lang="it-IT" sz="2800" dirty="0" smtClean="0"/>
              <a:t> </a:t>
            </a:r>
            <a:r>
              <a:rPr lang="it-IT" sz="2800" dirty="0" err="1" smtClean="0"/>
              <a:t>quatre</a:t>
            </a:r>
            <a:r>
              <a:rPr lang="it-IT" sz="2800" dirty="0" smtClean="0"/>
              <a:t> </a:t>
            </a:r>
            <a:r>
              <a:rPr lang="it-IT" sz="2800" dirty="0" err="1" smtClean="0"/>
              <a:t>petits</a:t>
            </a:r>
            <a:r>
              <a:rPr lang="it-IT" sz="2800" dirty="0" smtClean="0"/>
              <a:t> </a:t>
            </a:r>
            <a:r>
              <a:rPr lang="it-IT" sz="2800" dirty="0" err="1" smtClean="0"/>
              <a:t>villages</a:t>
            </a:r>
            <a:r>
              <a:rPr lang="it-IT" sz="2800" dirty="0" smtClean="0"/>
              <a:t>: </a:t>
            </a:r>
            <a:r>
              <a:rPr lang="it-IT" sz="2800" dirty="0"/>
              <a:t>Grossa, Gaianigo, Grantortino </a:t>
            </a:r>
            <a:r>
              <a:rPr lang="it-IT" sz="2800" dirty="0" smtClean="0"/>
              <a:t>et </a:t>
            </a:r>
            <a:r>
              <a:rPr lang="it-IT" sz="2800" dirty="0"/>
              <a:t>Villalta.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92896"/>
            <a:ext cx="3384376" cy="194421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2565509"/>
            <a:ext cx="3389403" cy="185737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18" y="4602379"/>
            <a:ext cx="3455059" cy="17145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4630954"/>
            <a:ext cx="3389402" cy="1685925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426161" y="3512494"/>
            <a:ext cx="131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GROSSA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290925" y="4756502"/>
            <a:ext cx="1662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A7EA52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GRANTORTINO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6554734" y="4685566"/>
            <a:ext cx="118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VILLALTA</a:t>
            </a:r>
          </a:p>
        </p:txBody>
      </p:sp>
    </p:spTree>
    <p:extLst>
      <p:ext uri="{BB962C8B-B14F-4D97-AF65-F5344CB8AC3E}">
        <p14:creationId xmlns:p14="http://schemas.microsoft.com/office/powerpoint/2010/main" val="415696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935596" y="980728"/>
            <a:ext cx="7272808" cy="502344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dirty="0" err="1"/>
              <a:t>Roggia</a:t>
            </a:r>
            <a:r>
              <a:rPr lang="fr-FR" dirty="0"/>
              <a:t>: canal artificiel de faible débit utilisé pour l'irrigation et l'alimentation de moulins ou de petites centrales. </a:t>
            </a:r>
            <a:endParaRPr lang="fr-FR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fr-FR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dirty="0" smtClean="0"/>
              <a:t>Sur </a:t>
            </a:r>
            <a:r>
              <a:rPr lang="fr-FR" dirty="0"/>
              <a:t>le territoire de </a:t>
            </a:r>
            <a:r>
              <a:rPr lang="fr-FR" dirty="0" err="1"/>
              <a:t>Gazzo</a:t>
            </a:r>
            <a:r>
              <a:rPr lang="fr-FR" dirty="0"/>
              <a:t>, il existe de nombreux fossés d'irrigation.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8568952" cy="1656184"/>
          </a:xfrm>
        </p:spPr>
        <p:txBody>
          <a:bodyPr>
            <a:normAutofit/>
          </a:bodyPr>
          <a:lstStyle/>
          <a:p>
            <a:pPr marL="182880" indent="0">
              <a:buNone/>
            </a:pPr>
            <a:r>
              <a:rPr lang="it-IT" sz="3600" dirty="0">
                <a:solidFill>
                  <a:srgbClr val="FF0000"/>
                </a:solidFill>
              </a:rPr>
              <a:t>GAZZO </a:t>
            </a:r>
            <a:r>
              <a:rPr lang="it-IT" sz="3600" dirty="0" smtClean="0">
                <a:solidFill>
                  <a:srgbClr val="FF0000"/>
                </a:solidFill>
              </a:rPr>
              <a:t>et son </a:t>
            </a:r>
            <a:r>
              <a:rPr lang="fr-FR" sz="3600" dirty="0" smtClean="0">
                <a:solidFill>
                  <a:srgbClr val="FF0000"/>
                </a:solidFill>
              </a:rPr>
              <a:t>fossé </a:t>
            </a:r>
            <a:r>
              <a:rPr lang="fr-FR" sz="3600" dirty="0">
                <a:solidFill>
                  <a:srgbClr val="FF0000"/>
                </a:solidFill>
              </a:rPr>
              <a:t>d'irrigation</a:t>
            </a:r>
            <a:endParaRPr lang="it-IT" sz="36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3D\Desktop\sorgen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60438"/>
            <a:ext cx="4032448" cy="323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3D\Desktop\stemma-gazz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37035"/>
            <a:ext cx="273630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38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323528" y="260648"/>
            <a:ext cx="8208911" cy="5184576"/>
          </a:xfrm>
        </p:spPr>
        <p:txBody>
          <a:bodyPr/>
          <a:lstStyle/>
          <a:p>
            <a:pPr marL="182880" indent="0">
              <a:buNone/>
            </a:pPr>
            <a:r>
              <a:rPr lang="fr-FR" sz="2400" dirty="0" err="1">
                <a:solidFill>
                  <a:srgbClr val="FF0000"/>
                </a:solidFill>
              </a:rPr>
              <a:t>Roggia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Palù</a:t>
            </a:r>
            <a:r>
              <a:rPr lang="fr-FR" sz="2400" dirty="0">
                <a:solidFill>
                  <a:srgbClr val="FF0000"/>
                </a:solidFill>
              </a:rPr>
              <a:t> et sa légende 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Ce </a:t>
            </a:r>
            <a:r>
              <a:rPr lang="fr-FR" sz="2400" dirty="0"/>
              <a:t>canal prend sa source dans la commune de </a:t>
            </a:r>
            <a:r>
              <a:rPr lang="fr-FR" sz="2400" dirty="0" err="1"/>
              <a:t>Gazzo</a:t>
            </a:r>
            <a:r>
              <a:rPr lang="fr-FR" sz="2400" dirty="0"/>
              <a:t>. Son histoire raconte qu’il existait jadis une petite église à cet endroit. Un jour, une dame a frappé à la porte et le curé de la paroisse les a ouvertes. Elle lui a dit qu'elle voulait bénir le chat mais il a dit non et bientôt l'église s'est effondrée et aujourd'hui il y a une résurgence</a:t>
            </a:r>
            <a:r>
              <a:rPr lang="fr-FR" sz="3200" dirty="0"/>
              <a:t>.</a:t>
            </a:r>
            <a:endParaRPr lang="it-IT" sz="3200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01008"/>
            <a:ext cx="4896544" cy="310089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230" y="3501008"/>
            <a:ext cx="3635896" cy="307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3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4415920" y="879763"/>
            <a:ext cx="4159424" cy="3474720"/>
          </a:xfrm>
        </p:spPr>
        <p:txBody>
          <a:bodyPr/>
          <a:lstStyle/>
          <a:p>
            <a:pPr marL="45720" indent="0">
              <a:buNone/>
            </a:pPr>
            <a:r>
              <a:rPr lang="fr-FR" dirty="0"/>
              <a:t>Concours traditionnel organisé lors de la foire de </a:t>
            </a:r>
            <a:r>
              <a:rPr lang="fr-FR" dirty="0" err="1"/>
              <a:t>Valproto</a:t>
            </a:r>
            <a:r>
              <a:rPr lang="fr-FR" dirty="0"/>
              <a:t>: "gara dei </a:t>
            </a:r>
            <a:r>
              <a:rPr lang="fr-FR" dirty="0" err="1"/>
              <a:t>mestei</a:t>
            </a:r>
            <a:r>
              <a:rPr lang="fr-FR" dirty="0"/>
              <a:t>". </a:t>
            </a:r>
            <a:endParaRPr lang="fr-FR" dirty="0" smtClean="0"/>
          </a:p>
          <a:p>
            <a:pPr marL="45720" indent="0">
              <a:buNone/>
            </a:pPr>
            <a:r>
              <a:rPr lang="fr-FR" dirty="0" smtClean="0"/>
              <a:t>Il </a:t>
            </a:r>
            <a:r>
              <a:rPr lang="fr-FR" dirty="0"/>
              <a:t>consiste à parcourir environ deux cents mètres du canal de </a:t>
            </a:r>
            <a:r>
              <a:rPr lang="fr-FR" dirty="0" err="1"/>
              <a:t>Moneghina</a:t>
            </a:r>
            <a:r>
              <a:rPr lang="fr-FR" dirty="0"/>
              <a:t> à l'aide d'un bateau à </a:t>
            </a:r>
            <a:r>
              <a:rPr lang="fr-FR" dirty="0" smtClean="0"/>
              <a:t>rames.</a:t>
            </a:r>
            <a:endParaRPr lang="it-IT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95536" y="47667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2049" name="Picture 1" descr="FB_IMG_15408392459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46" y="767607"/>
            <a:ext cx="3942981" cy="283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08846" y="3429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2051" name="Picture 3" descr="IMG_13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37" y="3861048"/>
            <a:ext cx="3581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4170791" y="4417310"/>
            <a:ext cx="4649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Ancien </a:t>
            </a:r>
            <a:r>
              <a:rPr lang="it-IT" dirty="0" err="1" smtClean="0"/>
              <a:t>moulin</a:t>
            </a:r>
            <a:r>
              <a:rPr lang="it-IT" dirty="0" smtClean="0"/>
              <a:t> Caretta </a:t>
            </a:r>
            <a:r>
              <a:rPr lang="it-IT" dirty="0" err="1" smtClean="0"/>
              <a:t>aujourd’hui</a:t>
            </a:r>
            <a:r>
              <a:rPr lang="it-IT" dirty="0" smtClean="0"/>
              <a:t> c’est un </a:t>
            </a:r>
            <a:r>
              <a:rPr lang="it-IT" dirty="0" err="1" smtClean="0"/>
              <a:t>reastaurant</a:t>
            </a:r>
            <a:r>
              <a:rPr lang="it-IT" dirty="0" smtClean="0"/>
              <a:t> “Le Macine”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657724" y="185738"/>
            <a:ext cx="3226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Un </a:t>
            </a:r>
            <a:r>
              <a:rPr lang="it-IT" b="1" dirty="0" err="1" smtClean="0"/>
              <a:t>peu</a:t>
            </a:r>
            <a:r>
              <a:rPr lang="it-IT" b="1" dirty="0" smtClean="0"/>
              <a:t> de </a:t>
            </a:r>
            <a:r>
              <a:rPr lang="it-IT" b="1" dirty="0" err="1" smtClean="0"/>
              <a:t>curiosité</a:t>
            </a:r>
            <a:r>
              <a:rPr lang="it-IT" b="1" dirty="0" smtClean="0"/>
              <a:t> 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78278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it-IT" dirty="0" smtClean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it-IT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it-IT" dirty="0" smtClean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19" y="3645024"/>
            <a:ext cx="8856984" cy="199360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458496" y="5877272"/>
            <a:ext cx="2520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 smtClean="0"/>
              <a:t>Les</a:t>
            </a:r>
            <a:r>
              <a:rPr lang="it-IT" dirty="0" smtClean="0"/>
              <a:t> </a:t>
            </a:r>
            <a:r>
              <a:rPr lang="it-IT" dirty="0" err="1" smtClean="0"/>
              <a:t>classes</a:t>
            </a:r>
            <a:r>
              <a:rPr lang="it-IT" dirty="0" smtClean="0"/>
              <a:t> </a:t>
            </a:r>
            <a:r>
              <a:rPr lang="it-IT" dirty="0" err="1" smtClean="0"/>
              <a:t>du</a:t>
            </a:r>
            <a:r>
              <a:rPr lang="it-IT" dirty="0" smtClean="0"/>
              <a:t> </a:t>
            </a:r>
            <a:r>
              <a:rPr lang="it-IT" dirty="0" err="1" smtClean="0"/>
              <a:t>collège</a:t>
            </a:r>
            <a:r>
              <a:rPr lang="it-IT" dirty="0" smtClean="0"/>
              <a:t> I.C</a:t>
            </a:r>
            <a:r>
              <a:rPr lang="it-IT" dirty="0" smtClean="0"/>
              <a:t>. GRANTORTO </a:t>
            </a:r>
          </a:p>
          <a:p>
            <a:pPr algn="r"/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2025172" y="242867"/>
            <a:ext cx="4636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accent1">
                    <a:lumMod val="75000"/>
                  </a:schemeClr>
                </a:solidFill>
              </a:rPr>
              <a:t>OR BLEU,  FONDS NOIRS</a:t>
            </a:r>
            <a:endParaRPr lang="it-IT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66936" y="699043"/>
            <a:ext cx="865353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La </a:t>
            </a:r>
            <a:r>
              <a:rPr lang="it-IT" sz="1400" dirty="0" err="1"/>
              <a:t>priorité</a:t>
            </a:r>
            <a:r>
              <a:rPr lang="it-IT" sz="1400" dirty="0"/>
              <a:t> </a:t>
            </a:r>
            <a:r>
              <a:rPr lang="it-IT" sz="1400" dirty="0" err="1"/>
              <a:t>du</a:t>
            </a:r>
            <a:r>
              <a:rPr lang="it-IT" sz="1400" dirty="0"/>
              <a:t> </a:t>
            </a:r>
            <a:r>
              <a:rPr lang="it-IT" sz="1400" dirty="0" err="1"/>
              <a:t>projet</a:t>
            </a:r>
            <a:r>
              <a:rPr lang="it-IT" sz="1400" dirty="0"/>
              <a:t> est la mise en </a:t>
            </a:r>
            <a:r>
              <a:rPr lang="it-IT" sz="1400" dirty="0" err="1"/>
              <a:t>valeur</a:t>
            </a:r>
            <a:r>
              <a:rPr lang="it-IT" sz="1400" dirty="0"/>
              <a:t> de la </a:t>
            </a:r>
            <a:r>
              <a:rPr lang="it-IT" sz="1400" dirty="0" err="1"/>
              <a:t>dimension</a:t>
            </a:r>
            <a:r>
              <a:rPr lang="it-IT" sz="1400" dirty="0"/>
              <a:t> sociale et </a:t>
            </a:r>
            <a:r>
              <a:rPr lang="it-IT" sz="1400" dirty="0" err="1"/>
              <a:t>éducative</a:t>
            </a:r>
            <a:r>
              <a:rPr lang="it-IT" sz="1400" dirty="0"/>
              <a:t> </a:t>
            </a:r>
            <a:r>
              <a:rPr lang="it-IT" sz="1400" dirty="0" err="1"/>
              <a:t>du</a:t>
            </a:r>
            <a:r>
              <a:rPr lang="it-IT" sz="1400" dirty="0"/>
              <a:t> </a:t>
            </a:r>
            <a:r>
              <a:rPr lang="it-IT" sz="1400" dirty="0" err="1"/>
              <a:t>patrimoine</a:t>
            </a:r>
            <a:r>
              <a:rPr lang="it-IT" sz="1400" dirty="0"/>
              <a:t> </a:t>
            </a:r>
            <a:r>
              <a:rPr lang="it-IT" sz="1400" dirty="0" err="1"/>
              <a:t>culturel</a:t>
            </a:r>
            <a:r>
              <a:rPr lang="it-IT" sz="1400" dirty="0"/>
              <a:t> </a:t>
            </a:r>
            <a:r>
              <a:rPr lang="it-IT" sz="1400" dirty="0" err="1"/>
              <a:t>européen</a:t>
            </a:r>
            <a:r>
              <a:rPr lang="it-IT" sz="1400" dirty="0"/>
              <a:t>. </a:t>
            </a:r>
            <a:endParaRPr lang="it-IT" sz="1400" dirty="0" smtClean="0"/>
          </a:p>
          <a:p>
            <a:r>
              <a:rPr lang="it-IT" sz="1400" dirty="0" err="1"/>
              <a:t>Cette</a:t>
            </a:r>
            <a:r>
              <a:rPr lang="it-IT" sz="1400" dirty="0"/>
              <a:t> </a:t>
            </a:r>
            <a:r>
              <a:rPr lang="it-IT" sz="1400" dirty="0" err="1"/>
              <a:t>priorité</a:t>
            </a:r>
            <a:r>
              <a:rPr lang="it-IT" sz="1400" dirty="0"/>
              <a:t> s'</a:t>
            </a:r>
            <a:r>
              <a:rPr lang="it-IT" sz="1400" dirty="0" err="1"/>
              <a:t>incarne</a:t>
            </a:r>
            <a:r>
              <a:rPr lang="it-IT" sz="1400" dirty="0"/>
              <a:t> à </a:t>
            </a:r>
            <a:r>
              <a:rPr lang="it-IT" sz="1400" dirty="0" err="1"/>
              <a:t>travers</a:t>
            </a:r>
            <a:r>
              <a:rPr lang="it-IT" sz="1400" dirty="0"/>
              <a:t> </a:t>
            </a:r>
            <a:r>
              <a:rPr lang="it-IT" sz="1400" dirty="0" err="1"/>
              <a:t>divers</a:t>
            </a:r>
            <a:r>
              <a:rPr lang="it-IT" sz="1400" dirty="0"/>
              <a:t> </a:t>
            </a:r>
            <a:r>
              <a:rPr lang="it-IT" sz="1400" dirty="0" err="1"/>
              <a:t>objectifs</a:t>
            </a:r>
            <a:r>
              <a:rPr lang="it-IT" sz="1400" dirty="0"/>
              <a:t> </a:t>
            </a:r>
            <a:r>
              <a:rPr lang="it-IT" sz="1400" dirty="0" err="1"/>
              <a:t>concrets</a:t>
            </a:r>
            <a:r>
              <a:rPr lang="it-IT" sz="1400" dirty="0"/>
              <a:t>:</a:t>
            </a:r>
            <a:br>
              <a:rPr lang="it-IT" sz="1400" dirty="0"/>
            </a:br>
            <a:r>
              <a:rPr lang="it-IT" sz="1400" dirty="0"/>
              <a:t>1. </a:t>
            </a:r>
            <a:r>
              <a:rPr lang="it-IT" sz="1400" dirty="0" err="1"/>
              <a:t>Ouvrir</a:t>
            </a:r>
            <a:r>
              <a:rPr lang="it-IT" sz="1400" dirty="0"/>
              <a:t> le </a:t>
            </a:r>
            <a:r>
              <a:rPr lang="it-IT" sz="1400" dirty="0" err="1"/>
              <a:t>collège</a:t>
            </a:r>
            <a:r>
              <a:rPr lang="it-IT" sz="1400" dirty="0"/>
              <a:t> à d’</a:t>
            </a:r>
            <a:r>
              <a:rPr lang="it-IT" sz="1400" dirty="0" err="1"/>
              <a:t>autres</a:t>
            </a:r>
            <a:r>
              <a:rPr lang="it-IT" sz="1400" dirty="0"/>
              <a:t> </a:t>
            </a:r>
            <a:r>
              <a:rPr lang="it-IT" sz="1400" dirty="0" err="1"/>
              <a:t>cultures</a:t>
            </a:r>
            <a:r>
              <a:rPr lang="it-IT" sz="1400" dirty="0"/>
              <a:t/>
            </a:r>
            <a:br>
              <a:rPr lang="it-IT" sz="1400" dirty="0"/>
            </a:br>
            <a:r>
              <a:rPr lang="it-IT" sz="1400" dirty="0"/>
              <a:t>2. </a:t>
            </a:r>
            <a:r>
              <a:rPr lang="it-IT" sz="1400" dirty="0" err="1"/>
              <a:t>Découvrir</a:t>
            </a:r>
            <a:r>
              <a:rPr lang="it-IT" sz="1400" dirty="0"/>
              <a:t> le </a:t>
            </a:r>
            <a:r>
              <a:rPr lang="it-IT" sz="1400" dirty="0" err="1"/>
              <a:t>patrimoine</a:t>
            </a:r>
            <a:r>
              <a:rPr lang="it-IT" sz="1400" dirty="0"/>
              <a:t> </a:t>
            </a:r>
            <a:r>
              <a:rPr lang="it-IT" sz="1400" dirty="0" err="1"/>
              <a:t>naturel</a:t>
            </a:r>
            <a:r>
              <a:rPr lang="it-IT" sz="1400" dirty="0"/>
              <a:t> </a:t>
            </a:r>
            <a:r>
              <a:rPr lang="it-IT" sz="1400" dirty="0" err="1"/>
              <a:t>européen</a:t>
            </a:r>
            <a:endParaRPr lang="it-IT" sz="1400" dirty="0"/>
          </a:p>
          <a:p>
            <a:r>
              <a:rPr lang="it-IT" sz="1400" dirty="0"/>
              <a:t>3. </a:t>
            </a:r>
            <a:r>
              <a:rPr lang="it-IT" sz="1400" dirty="0" err="1"/>
              <a:t>Faire</a:t>
            </a:r>
            <a:r>
              <a:rPr lang="it-IT" sz="1400" dirty="0"/>
              <a:t> </a:t>
            </a:r>
            <a:r>
              <a:rPr lang="it-IT" sz="1400" dirty="0" err="1"/>
              <a:t>découvrir</a:t>
            </a:r>
            <a:r>
              <a:rPr lang="it-IT" sz="1400" dirty="0"/>
              <a:t> le </a:t>
            </a:r>
            <a:r>
              <a:rPr lang="it-IT" sz="1400" dirty="0" err="1"/>
              <a:t>patrimoine</a:t>
            </a:r>
            <a:r>
              <a:rPr lang="it-IT" sz="1400" dirty="0"/>
              <a:t> </a:t>
            </a:r>
            <a:r>
              <a:rPr lang="it-IT" sz="1400" dirty="0" err="1"/>
              <a:t>naturel</a:t>
            </a:r>
            <a:r>
              <a:rPr lang="it-IT" sz="1400" dirty="0"/>
              <a:t> </a:t>
            </a:r>
            <a:r>
              <a:rPr lang="it-IT" sz="1400" dirty="0" err="1"/>
              <a:t>national</a:t>
            </a:r>
            <a:r>
              <a:rPr lang="it-IT" sz="1400" dirty="0"/>
              <a:t> à nos </a:t>
            </a:r>
            <a:r>
              <a:rPr lang="it-IT" sz="1400" dirty="0" err="1"/>
              <a:t>partenaires</a:t>
            </a:r>
            <a:r>
              <a:rPr lang="it-IT" sz="1400" dirty="0"/>
              <a:t> </a:t>
            </a:r>
            <a:r>
              <a:rPr lang="it-IT" sz="1400" dirty="0" err="1"/>
              <a:t>européens</a:t>
            </a:r>
            <a:r>
              <a:rPr lang="it-IT" sz="1400" dirty="0"/>
              <a:t/>
            </a:r>
            <a:br>
              <a:rPr lang="it-IT" sz="1400" dirty="0"/>
            </a:br>
            <a:r>
              <a:rPr lang="it-IT" sz="1400" dirty="0"/>
              <a:t>4. </a:t>
            </a:r>
            <a:r>
              <a:rPr lang="it-IT" sz="1400" dirty="0" err="1"/>
              <a:t>Travailler</a:t>
            </a:r>
            <a:r>
              <a:rPr lang="it-IT" sz="1400" dirty="0"/>
              <a:t> </a:t>
            </a:r>
            <a:r>
              <a:rPr lang="it-IT" sz="1400" dirty="0" err="1"/>
              <a:t>sur</a:t>
            </a:r>
            <a:r>
              <a:rPr lang="it-IT" sz="1400" dirty="0"/>
              <a:t> la </a:t>
            </a:r>
            <a:r>
              <a:rPr lang="it-IT" sz="1400" dirty="0" err="1"/>
              <a:t>thématique</a:t>
            </a:r>
            <a:r>
              <a:rPr lang="it-IT" sz="1400" dirty="0"/>
              <a:t> de l’eau de </a:t>
            </a:r>
            <a:r>
              <a:rPr lang="it-IT" sz="1400" dirty="0" err="1"/>
              <a:t>manière</a:t>
            </a:r>
            <a:r>
              <a:rPr lang="it-IT" sz="1400" dirty="0"/>
              <a:t> </a:t>
            </a:r>
            <a:r>
              <a:rPr lang="it-IT" sz="1400" dirty="0" err="1"/>
              <a:t>interdisciplinaire</a:t>
            </a:r>
            <a:r>
              <a:rPr lang="it-IT" sz="1400" dirty="0"/>
              <a:t> et </a:t>
            </a:r>
            <a:r>
              <a:rPr lang="it-IT" sz="1400" dirty="0" err="1"/>
              <a:t>intégrée</a:t>
            </a:r>
            <a:r>
              <a:rPr lang="it-IT" sz="1400" dirty="0"/>
              <a:t/>
            </a:r>
            <a:br>
              <a:rPr lang="it-IT" sz="1400" dirty="0"/>
            </a:br>
            <a:r>
              <a:rPr lang="it-IT" sz="1400" dirty="0"/>
              <a:t>5. </a:t>
            </a:r>
            <a:r>
              <a:rPr lang="it-IT" sz="1400" dirty="0" err="1"/>
              <a:t>Favoriser</a:t>
            </a:r>
            <a:r>
              <a:rPr lang="it-IT" sz="1400" dirty="0"/>
              <a:t> le </a:t>
            </a:r>
            <a:r>
              <a:rPr lang="it-IT" sz="1400" dirty="0" err="1"/>
              <a:t>travail</a:t>
            </a:r>
            <a:r>
              <a:rPr lang="it-IT" sz="1400" dirty="0"/>
              <a:t> en équipe </a:t>
            </a:r>
            <a:r>
              <a:rPr lang="it-IT" sz="1400" dirty="0" err="1"/>
              <a:t>au</a:t>
            </a:r>
            <a:r>
              <a:rPr lang="it-IT" sz="1400" dirty="0"/>
              <a:t> </a:t>
            </a:r>
            <a:r>
              <a:rPr lang="it-IT" sz="1400" dirty="0" err="1"/>
              <a:t>niveau</a:t>
            </a:r>
            <a:r>
              <a:rPr lang="it-IT" sz="1400" dirty="0"/>
              <a:t> </a:t>
            </a:r>
            <a:r>
              <a:rPr lang="it-IT" sz="1400" dirty="0" err="1"/>
              <a:t>national</a:t>
            </a:r>
            <a:r>
              <a:rPr lang="it-IT" sz="1400" dirty="0"/>
              <a:t> (</a:t>
            </a:r>
            <a:r>
              <a:rPr lang="it-IT" sz="1400" dirty="0" err="1"/>
              <a:t>au</a:t>
            </a:r>
            <a:r>
              <a:rPr lang="it-IT" sz="1400" dirty="0"/>
              <a:t> </a:t>
            </a:r>
            <a:r>
              <a:rPr lang="it-IT" sz="1400" dirty="0" err="1"/>
              <a:t>niveau</a:t>
            </a:r>
            <a:r>
              <a:rPr lang="it-IT" sz="1400" dirty="0"/>
              <a:t> </a:t>
            </a:r>
            <a:r>
              <a:rPr lang="it-IT" sz="1400" dirty="0" err="1"/>
              <a:t>du</a:t>
            </a:r>
            <a:r>
              <a:rPr lang="it-IT" sz="1400" dirty="0"/>
              <a:t> </a:t>
            </a:r>
            <a:r>
              <a:rPr lang="it-IT" sz="1400" dirty="0" err="1"/>
              <a:t>collège</a:t>
            </a:r>
            <a:r>
              <a:rPr lang="it-IT" sz="1400" dirty="0"/>
              <a:t>) et </a:t>
            </a:r>
            <a:r>
              <a:rPr lang="it-IT" sz="1400" dirty="0" err="1"/>
              <a:t>au</a:t>
            </a:r>
            <a:r>
              <a:rPr lang="it-IT" sz="1400" dirty="0"/>
              <a:t> </a:t>
            </a:r>
            <a:r>
              <a:rPr lang="it-IT" sz="1400" dirty="0" err="1"/>
              <a:t>niveau</a:t>
            </a:r>
            <a:r>
              <a:rPr lang="it-IT" sz="1400" dirty="0"/>
              <a:t> </a:t>
            </a:r>
            <a:r>
              <a:rPr lang="it-IT" sz="1400" dirty="0" err="1"/>
              <a:t>transnational</a:t>
            </a:r>
            <a:r>
              <a:rPr lang="it-IT" sz="1400" dirty="0"/>
              <a:t> (</a:t>
            </a:r>
            <a:r>
              <a:rPr lang="it-IT" sz="1400" dirty="0" err="1"/>
              <a:t>avec</a:t>
            </a:r>
            <a:r>
              <a:rPr lang="it-IT" sz="1400" dirty="0"/>
              <a:t> </a:t>
            </a:r>
            <a:r>
              <a:rPr lang="it-IT" sz="1400" dirty="0" err="1"/>
              <a:t>les</a:t>
            </a:r>
            <a:r>
              <a:rPr lang="it-IT" sz="1400" dirty="0"/>
              <a:t> </a:t>
            </a:r>
            <a:r>
              <a:rPr lang="it-IT" sz="1400" dirty="0" err="1"/>
              <a:t>partenaires</a:t>
            </a:r>
            <a:r>
              <a:rPr lang="it-IT" sz="1400" dirty="0"/>
              <a:t> </a:t>
            </a:r>
            <a:r>
              <a:rPr lang="it-IT" sz="1400" dirty="0" err="1"/>
              <a:t>européens</a:t>
            </a:r>
            <a:r>
              <a:rPr lang="it-IT" sz="1400" dirty="0"/>
              <a:t>)</a:t>
            </a:r>
            <a:br>
              <a:rPr lang="it-IT" sz="1400" dirty="0"/>
            </a:br>
            <a:r>
              <a:rPr lang="it-IT" sz="1400" dirty="0"/>
              <a:t>6. </a:t>
            </a:r>
            <a:r>
              <a:rPr lang="it-IT" sz="1400" dirty="0" err="1"/>
              <a:t>Participer</a:t>
            </a:r>
            <a:r>
              <a:rPr lang="it-IT" sz="1400" dirty="0"/>
              <a:t> à </a:t>
            </a:r>
            <a:r>
              <a:rPr lang="it-IT" sz="1400" dirty="0" err="1"/>
              <a:t>des</a:t>
            </a:r>
            <a:r>
              <a:rPr lang="it-IT" sz="1400" dirty="0"/>
              <a:t> </a:t>
            </a:r>
            <a:r>
              <a:rPr lang="it-IT" sz="1400" dirty="0" err="1"/>
              <a:t>échanges</a:t>
            </a:r>
            <a:r>
              <a:rPr lang="it-IT" sz="1400" dirty="0"/>
              <a:t> </a:t>
            </a:r>
            <a:r>
              <a:rPr lang="it-IT" sz="1400" dirty="0" err="1"/>
              <a:t>scolaires</a:t>
            </a:r>
            <a:r>
              <a:rPr lang="it-IT" sz="1400" dirty="0"/>
              <a:t>, ce qui </a:t>
            </a:r>
            <a:r>
              <a:rPr lang="it-IT" sz="1400" dirty="0" err="1"/>
              <a:t>favorisera</a:t>
            </a:r>
            <a:r>
              <a:rPr lang="it-IT" sz="1400" dirty="0"/>
              <a:t> l’ouverture d’esprit, la </a:t>
            </a:r>
            <a:r>
              <a:rPr lang="it-IT" sz="1400" dirty="0" err="1"/>
              <a:t>connaissance</a:t>
            </a:r>
            <a:r>
              <a:rPr lang="it-IT" sz="1400" dirty="0"/>
              <a:t> de </a:t>
            </a:r>
            <a:r>
              <a:rPr lang="it-IT" sz="1400" dirty="0" err="1"/>
              <a:t>soi</a:t>
            </a:r>
            <a:r>
              <a:rPr lang="it-IT" sz="1400" dirty="0"/>
              <a:t>- </a:t>
            </a:r>
            <a:r>
              <a:rPr lang="it-IT" sz="1400" dirty="0" err="1"/>
              <a:t>même</a:t>
            </a:r>
            <a:r>
              <a:rPr lang="it-IT" sz="1400" dirty="0"/>
              <a:t> et </a:t>
            </a:r>
            <a:r>
              <a:rPr lang="it-IT" sz="1400" dirty="0" err="1"/>
              <a:t>des</a:t>
            </a:r>
            <a:r>
              <a:rPr lang="it-IT" sz="1400" dirty="0"/>
              <a:t> </a:t>
            </a:r>
            <a:r>
              <a:rPr lang="it-IT" sz="1400" dirty="0" err="1"/>
              <a:t>autres</a:t>
            </a:r>
            <a:r>
              <a:rPr lang="it-IT" sz="1400" dirty="0"/>
              <a:t>, et la </a:t>
            </a:r>
            <a:r>
              <a:rPr lang="it-IT" sz="1400" dirty="0" err="1"/>
              <a:t>pratique</a:t>
            </a:r>
            <a:r>
              <a:rPr lang="it-IT" sz="1400" dirty="0"/>
              <a:t> </a:t>
            </a:r>
            <a:r>
              <a:rPr lang="it-IT" sz="1400" dirty="0" err="1"/>
              <a:t>des</a:t>
            </a:r>
            <a:r>
              <a:rPr lang="it-IT" sz="1400" dirty="0"/>
              <a:t> </a:t>
            </a:r>
            <a:r>
              <a:rPr lang="it-IT" sz="1400" dirty="0" err="1"/>
              <a:t>langues</a:t>
            </a:r>
            <a:r>
              <a:rPr lang="it-IT" sz="1400" dirty="0"/>
              <a:t> </a:t>
            </a:r>
            <a:r>
              <a:rPr lang="it-IT" sz="1400" dirty="0" err="1"/>
              <a:t>étrangères</a:t>
            </a:r>
            <a:r>
              <a:rPr lang="it-IT" sz="1400" dirty="0"/>
              <a:t> (le </a:t>
            </a:r>
            <a:r>
              <a:rPr lang="it-IT" sz="1400" dirty="0" err="1"/>
              <a:t>français</a:t>
            </a:r>
            <a:r>
              <a:rPr lang="it-IT" sz="1400" dirty="0"/>
              <a:t> et </a:t>
            </a:r>
            <a:r>
              <a:rPr lang="it-IT" sz="1400" dirty="0" err="1"/>
              <a:t>l’anglais</a:t>
            </a:r>
            <a:r>
              <a:rPr lang="it-IT" sz="1400" dirty="0"/>
              <a:t>)</a:t>
            </a:r>
            <a:br>
              <a:rPr lang="it-IT" sz="1400" dirty="0"/>
            </a:br>
            <a:r>
              <a:rPr lang="it-IT" sz="1400" dirty="0"/>
              <a:t>7. </a:t>
            </a:r>
            <a:r>
              <a:rPr lang="it-IT" sz="1400" dirty="0" err="1"/>
              <a:t>Éduquer</a:t>
            </a:r>
            <a:r>
              <a:rPr lang="it-IT" sz="1400" dirty="0"/>
              <a:t> </a:t>
            </a:r>
            <a:r>
              <a:rPr lang="it-IT" sz="1400" dirty="0" err="1"/>
              <a:t>les</a:t>
            </a:r>
            <a:r>
              <a:rPr lang="it-IT" sz="1400" dirty="0"/>
              <a:t> </a:t>
            </a:r>
            <a:r>
              <a:rPr lang="it-IT" sz="1400" dirty="0" err="1"/>
              <a:t>élèves</a:t>
            </a:r>
            <a:r>
              <a:rPr lang="it-IT" sz="1400" dirty="0"/>
              <a:t> </a:t>
            </a:r>
            <a:r>
              <a:rPr lang="it-IT" sz="1400" dirty="0" err="1"/>
              <a:t>dans</a:t>
            </a:r>
            <a:r>
              <a:rPr lang="it-IT" sz="1400" dirty="0"/>
              <a:t> le </a:t>
            </a:r>
            <a:r>
              <a:rPr lang="it-IT" sz="1400" dirty="0" err="1"/>
              <a:t>respect</a:t>
            </a:r>
            <a:r>
              <a:rPr lang="it-IT" sz="1400" dirty="0"/>
              <a:t> de la nature, de la </a:t>
            </a:r>
            <a:r>
              <a:rPr lang="it-IT" sz="1400" dirty="0" err="1"/>
              <a:t>biodiversité</a:t>
            </a:r>
            <a:r>
              <a:rPr lang="it-IT" sz="1400" dirty="0"/>
              <a:t> et </a:t>
            </a:r>
            <a:r>
              <a:rPr lang="it-IT" sz="1400" dirty="0" err="1"/>
              <a:t>du</a:t>
            </a:r>
            <a:r>
              <a:rPr lang="it-IT" sz="1400" dirty="0"/>
              <a:t> </a:t>
            </a:r>
            <a:r>
              <a:rPr lang="it-IT" sz="1400" dirty="0" err="1"/>
              <a:t>patrimoine</a:t>
            </a:r>
            <a:r>
              <a:rPr lang="it-IT" sz="1400" dirty="0"/>
              <a:t> </a:t>
            </a:r>
            <a:r>
              <a:rPr lang="it-IT" sz="1400" dirty="0" err="1"/>
              <a:t>naturel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2282581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ir la carte topographique d'Ital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16632"/>
            <a:ext cx="5112568" cy="642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107504" y="341914"/>
            <a:ext cx="3672408" cy="597666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endParaRPr lang="ro-RO" sz="3200" b="1" dirty="0" smtClean="0"/>
          </a:p>
          <a:p>
            <a:pPr marL="45720" indent="0" algn="ctr">
              <a:buNone/>
            </a:pPr>
            <a:r>
              <a:rPr lang="ro-RO" sz="3200" b="1" dirty="0" smtClean="0"/>
              <a:t>MERCI </a:t>
            </a:r>
            <a:r>
              <a:rPr lang="ro-RO" sz="3200" b="1" dirty="0"/>
              <a:t>DE VOTRE ATTENTION!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endParaRPr lang="fr-FR" dirty="0" smtClean="0"/>
          </a:p>
          <a:p>
            <a:pPr marL="45720" indent="0" algn="ctr">
              <a:buNone/>
            </a:pPr>
            <a:r>
              <a:rPr lang="ro-RO" dirty="0"/>
              <a:t/>
            </a:r>
            <a:br>
              <a:rPr lang="ro-RO" dirty="0"/>
            </a:br>
            <a:r>
              <a:rPr lang="ro-RO" dirty="0"/>
              <a:t>Nous </a:t>
            </a:r>
            <a:r>
              <a:rPr lang="ro-RO" dirty="0" err="1"/>
              <a:t>vous</a:t>
            </a:r>
            <a:r>
              <a:rPr lang="ro-RO" dirty="0"/>
              <a:t> </a:t>
            </a:r>
            <a:r>
              <a:rPr lang="ro-RO" dirty="0" err="1"/>
              <a:t>attendons</a:t>
            </a:r>
            <a:r>
              <a:rPr lang="ro-RO" dirty="0"/>
              <a:t> </a:t>
            </a:r>
            <a:endParaRPr lang="ro-RO" dirty="0" smtClean="0"/>
          </a:p>
          <a:p>
            <a:pPr marL="45720" indent="0" algn="ctr">
              <a:buNone/>
            </a:pPr>
            <a:r>
              <a:rPr lang="fr-FR" dirty="0" smtClean="0"/>
              <a:t>en Italie </a:t>
            </a:r>
          </a:p>
          <a:p>
            <a:pPr marL="45720" indent="0" algn="ctr">
              <a:buNone/>
            </a:pPr>
            <a:r>
              <a:rPr lang="fr-FR" dirty="0" smtClean="0"/>
              <a:t>du 10 </a:t>
            </a:r>
            <a:r>
              <a:rPr lang="fr-FR" dirty="0"/>
              <a:t>au </a:t>
            </a:r>
            <a:r>
              <a:rPr lang="fr-FR" dirty="0" smtClean="0"/>
              <a:t>15 février</a:t>
            </a:r>
            <a:r>
              <a:rPr lang="fr-FR" dirty="0"/>
              <a:t/>
            </a:r>
            <a:br>
              <a:rPr lang="fr-FR" dirty="0"/>
            </a:br>
            <a:endParaRPr lang="fr-FR" dirty="0" smtClean="0"/>
          </a:p>
          <a:p>
            <a:pPr marL="45720" indent="0" algn="ctr">
              <a:buNone/>
            </a:pPr>
            <a:endParaRPr lang="fr-FR" dirty="0"/>
          </a:p>
          <a:p>
            <a:pPr marL="45720" indent="0" algn="ctr">
              <a:buNone/>
            </a:pPr>
            <a:endParaRPr lang="fr-FR" dirty="0"/>
          </a:p>
          <a:p>
            <a:pPr marL="45720" indent="0" algn="ctr">
              <a:buNone/>
            </a:pPr>
            <a:r>
              <a:rPr lang="fr-FR" dirty="0" smtClean="0"/>
              <a:t>à bientôt!</a:t>
            </a:r>
          </a:p>
          <a:p>
            <a:pPr marL="45720" indent="0" algn="ctr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42444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7000"/>
                    </a14:imgEffect>
                    <a14:imgEffect>
                      <a14:brightnessContrast contrast="36000"/>
                    </a14:imgEffect>
                  </a14:imgLayer>
                </a14:imgProps>
              </a:ext>
            </a:extLst>
          </a:blip>
          <a:srcRect/>
          <a:stretch>
            <a:fillRect l="-22000" r="-22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103440" y="332656"/>
            <a:ext cx="5040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L'</a:t>
            </a:r>
            <a:r>
              <a:rPr lang="it-IT" dirty="0" err="1"/>
              <a:t>Italie</a:t>
            </a:r>
            <a:r>
              <a:rPr lang="it-IT" dirty="0"/>
              <a:t> </a:t>
            </a:r>
            <a:r>
              <a:rPr lang="it-IT" dirty="0" err="1"/>
              <a:t>apporte</a:t>
            </a:r>
            <a:r>
              <a:rPr lang="it-IT" dirty="0"/>
              <a:t> une </a:t>
            </a:r>
            <a:r>
              <a:rPr lang="it-IT" dirty="0" err="1"/>
              <a:t>contribution</a:t>
            </a:r>
            <a:r>
              <a:rPr lang="it-IT" dirty="0"/>
              <a:t> </a:t>
            </a:r>
            <a:r>
              <a:rPr lang="it-IT" dirty="0" err="1"/>
              <a:t>très</a:t>
            </a:r>
            <a:r>
              <a:rPr lang="it-IT" dirty="0"/>
              <a:t> importante à la </a:t>
            </a:r>
            <a:r>
              <a:rPr lang="it-IT" dirty="0" err="1"/>
              <a:t>civilisation</a:t>
            </a:r>
            <a:r>
              <a:rPr lang="it-IT" dirty="0"/>
              <a:t> occidentale : elle est </a:t>
            </a:r>
            <a:r>
              <a:rPr lang="it-IT" dirty="0" err="1"/>
              <a:t>notamment</a:t>
            </a:r>
            <a:r>
              <a:rPr lang="it-IT" dirty="0"/>
              <a:t> le berceau de la </a:t>
            </a:r>
            <a:r>
              <a:rPr lang="it-IT" dirty="0" err="1"/>
              <a:t>civilisation</a:t>
            </a:r>
            <a:r>
              <a:rPr lang="it-IT" dirty="0"/>
              <a:t> </a:t>
            </a:r>
            <a:r>
              <a:rPr lang="it-IT" dirty="0" err="1"/>
              <a:t>étrusque</a:t>
            </a:r>
            <a:r>
              <a:rPr lang="it-IT" dirty="0"/>
              <a:t>, de la Grande-</a:t>
            </a:r>
            <a:r>
              <a:rPr lang="it-IT" dirty="0" err="1"/>
              <a:t>Grèce</a:t>
            </a:r>
            <a:r>
              <a:rPr lang="it-IT" dirty="0"/>
              <a:t>, de l'Empire </a:t>
            </a:r>
            <a:r>
              <a:rPr lang="it-IT" dirty="0" err="1"/>
              <a:t>romain</a:t>
            </a:r>
            <a:r>
              <a:rPr lang="it-IT" dirty="0"/>
              <a:t>, </a:t>
            </a:r>
            <a:r>
              <a:rPr lang="it-IT" dirty="0" err="1"/>
              <a:t>des</a:t>
            </a:r>
            <a:r>
              <a:rPr lang="it-IT" dirty="0"/>
              <a:t> </a:t>
            </a:r>
            <a:r>
              <a:rPr lang="it-IT" dirty="0" err="1"/>
              <a:t>républiques</a:t>
            </a:r>
            <a:r>
              <a:rPr lang="it-IT" dirty="0"/>
              <a:t> </a:t>
            </a:r>
            <a:r>
              <a:rPr lang="it-IT" dirty="0" err="1"/>
              <a:t>maritimes</a:t>
            </a:r>
            <a:r>
              <a:rPr lang="it-IT" dirty="0"/>
              <a:t>, de l'</a:t>
            </a:r>
            <a:r>
              <a:rPr lang="it-IT" dirty="0" err="1"/>
              <a:t>humanisme</a:t>
            </a:r>
            <a:r>
              <a:rPr lang="it-IT" dirty="0"/>
              <a:t> et de la </a:t>
            </a:r>
            <a:r>
              <a:rPr lang="it-IT" dirty="0" err="1"/>
              <a:t>Renaissance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355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="" xmlns:a16="http://schemas.microsoft.com/office/drawing/2014/main" id="{4253D5CC-D6C6-4BF9-8048-3BE7C1EB9ED0}"/>
              </a:ext>
            </a:extLst>
          </p:cNvPr>
          <p:cNvSpPr txBox="1"/>
          <p:nvPr/>
        </p:nvSpPr>
        <p:spPr>
          <a:xfrm>
            <a:off x="1187624" y="188828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 smtClean="0">
                <a:solidFill>
                  <a:srgbClr val="002060"/>
                </a:solidFill>
              </a:rPr>
              <a:t>L’</a:t>
            </a:r>
            <a:r>
              <a:rPr lang="it-IT" sz="5400" dirty="0" err="1" smtClean="0">
                <a:solidFill>
                  <a:srgbClr val="002060"/>
                </a:solidFill>
              </a:rPr>
              <a:t>Italie</a:t>
            </a:r>
            <a:r>
              <a:rPr lang="it-IT" sz="5400" dirty="0" smtClean="0">
                <a:solidFill>
                  <a:srgbClr val="002060"/>
                </a:solidFill>
              </a:rPr>
              <a:t> et </a:t>
            </a:r>
            <a:r>
              <a:rPr lang="it-IT" sz="5400" dirty="0" err="1" smtClean="0">
                <a:solidFill>
                  <a:srgbClr val="002060"/>
                </a:solidFill>
              </a:rPr>
              <a:t>ses</a:t>
            </a:r>
            <a:r>
              <a:rPr lang="it-IT" sz="5400" dirty="0" smtClean="0">
                <a:solidFill>
                  <a:srgbClr val="002060"/>
                </a:solidFill>
              </a:rPr>
              <a:t> </a:t>
            </a:r>
            <a:r>
              <a:rPr lang="it-IT" sz="5400" dirty="0" err="1" smtClean="0">
                <a:solidFill>
                  <a:srgbClr val="002060"/>
                </a:solidFill>
              </a:rPr>
              <a:t>fleuves</a:t>
            </a:r>
            <a:r>
              <a:rPr lang="it-IT" sz="5400" dirty="0" smtClean="0">
                <a:solidFill>
                  <a:srgbClr val="002060"/>
                </a:solidFill>
              </a:rPr>
              <a:t>...</a:t>
            </a:r>
            <a:endParaRPr lang="it-IT" sz="5400" dirty="0">
              <a:solidFill>
                <a:srgbClr val="00206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C120DDD9-FAC8-4498-B883-80E9A3A56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915" y="1268760"/>
            <a:ext cx="4388169" cy="52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9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1143000"/>
          </a:xfrm>
        </p:spPr>
        <p:txBody>
          <a:bodyPr>
            <a:noAutofit/>
          </a:bodyPr>
          <a:lstStyle/>
          <a:p>
            <a:r>
              <a:rPr lang="it-IT" sz="8000" dirty="0" err="1" smtClean="0"/>
              <a:t>Fleuve</a:t>
            </a:r>
            <a:r>
              <a:rPr lang="it-IT" sz="8000" dirty="0" smtClean="0"/>
              <a:t> </a:t>
            </a:r>
            <a:r>
              <a:rPr lang="it-IT" sz="8000" dirty="0" err="1" smtClean="0"/>
              <a:t>Tibre</a:t>
            </a:r>
            <a:endParaRPr lang="it-IT" sz="800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1691680" y="3068960"/>
            <a:ext cx="6192688" cy="2511970"/>
          </a:xfrm>
        </p:spPr>
        <p:txBody>
          <a:bodyPr>
            <a:noAutofit/>
          </a:bodyPr>
          <a:lstStyle/>
          <a:p>
            <a:r>
              <a:rPr lang="it-IT" sz="3200" b="0" dirty="0" err="1" smtClean="0">
                <a:solidFill>
                  <a:schemeClr val="bg1"/>
                </a:solidFill>
              </a:rPr>
              <a:t>Tibre</a:t>
            </a:r>
            <a:r>
              <a:rPr lang="it-IT" sz="3200" b="0" dirty="0" smtClean="0">
                <a:solidFill>
                  <a:schemeClr val="bg1"/>
                </a:solidFill>
              </a:rPr>
              <a:t> </a:t>
            </a:r>
            <a:r>
              <a:rPr lang="it-IT" sz="3200" b="0" dirty="0">
                <a:solidFill>
                  <a:schemeClr val="bg1"/>
                </a:solidFill>
              </a:rPr>
              <a:t>(latin </a:t>
            </a:r>
            <a:r>
              <a:rPr lang="it-IT" sz="3200" b="0" dirty="0" err="1">
                <a:solidFill>
                  <a:schemeClr val="bg1"/>
                </a:solidFill>
              </a:rPr>
              <a:t>Tiberis</a:t>
            </a:r>
            <a:r>
              <a:rPr lang="it-IT" sz="3200" b="0" dirty="0">
                <a:solidFill>
                  <a:schemeClr val="bg1"/>
                </a:solidFill>
              </a:rPr>
              <a:t>, </a:t>
            </a:r>
            <a:r>
              <a:rPr lang="it-IT" sz="3200" b="0" dirty="0" err="1">
                <a:solidFill>
                  <a:schemeClr val="bg1"/>
                </a:solidFill>
              </a:rPr>
              <a:t>italien</a:t>
            </a:r>
            <a:r>
              <a:rPr lang="it-IT" sz="3200" b="0" dirty="0">
                <a:solidFill>
                  <a:schemeClr val="bg1"/>
                </a:solidFill>
              </a:rPr>
              <a:t> </a:t>
            </a:r>
            <a:r>
              <a:rPr lang="it-IT" sz="3200" dirty="0">
                <a:solidFill>
                  <a:schemeClr val="bg1"/>
                </a:solidFill>
              </a:rPr>
              <a:t>Tevere</a:t>
            </a:r>
            <a:r>
              <a:rPr lang="it-IT" sz="3200" b="0" dirty="0">
                <a:solidFill>
                  <a:schemeClr val="bg1"/>
                </a:solidFill>
              </a:rPr>
              <a:t>) est </a:t>
            </a:r>
            <a:r>
              <a:rPr lang="it-IT" sz="3200" b="0" dirty="0" smtClean="0">
                <a:solidFill>
                  <a:schemeClr val="bg1"/>
                </a:solidFill>
              </a:rPr>
              <a:t>le</a:t>
            </a:r>
            <a:r>
              <a:rPr lang="it-IT" sz="3200" b="0" dirty="0">
                <a:solidFill>
                  <a:schemeClr val="bg1"/>
                </a:solidFill>
              </a:rPr>
              <a:t> </a:t>
            </a:r>
            <a:r>
              <a:rPr lang="it-IT" sz="3200" dirty="0" err="1">
                <a:solidFill>
                  <a:schemeClr val="bg1"/>
                </a:solidFill>
              </a:rPr>
              <a:t>fleuve</a:t>
            </a:r>
            <a:r>
              <a:rPr lang="it-IT" sz="3200" b="0" dirty="0">
                <a:solidFill>
                  <a:schemeClr val="bg1"/>
                </a:solidFill>
              </a:rPr>
              <a:t> </a:t>
            </a:r>
            <a:r>
              <a:rPr lang="it-IT" sz="3200" b="0" dirty="0" err="1">
                <a:solidFill>
                  <a:schemeClr val="bg1"/>
                </a:solidFill>
              </a:rPr>
              <a:t>italien</a:t>
            </a:r>
            <a:r>
              <a:rPr lang="it-IT" sz="3200" b="0" dirty="0">
                <a:solidFill>
                  <a:schemeClr val="bg1"/>
                </a:solidFill>
              </a:rPr>
              <a:t> qui se </a:t>
            </a:r>
            <a:r>
              <a:rPr lang="it-IT" sz="3200" b="0" dirty="0" err="1">
                <a:solidFill>
                  <a:schemeClr val="bg1"/>
                </a:solidFill>
              </a:rPr>
              <a:t>jette</a:t>
            </a:r>
            <a:r>
              <a:rPr lang="it-IT" sz="3200" b="0" dirty="0">
                <a:solidFill>
                  <a:schemeClr val="bg1"/>
                </a:solidFill>
              </a:rPr>
              <a:t> </a:t>
            </a:r>
            <a:r>
              <a:rPr lang="it-IT" sz="3200" b="0" dirty="0" err="1">
                <a:solidFill>
                  <a:schemeClr val="bg1"/>
                </a:solidFill>
              </a:rPr>
              <a:t>dans</a:t>
            </a:r>
            <a:r>
              <a:rPr lang="it-IT" sz="3200" b="0" dirty="0">
                <a:solidFill>
                  <a:schemeClr val="bg1"/>
                </a:solidFill>
              </a:rPr>
              <a:t> la </a:t>
            </a:r>
            <a:r>
              <a:rPr lang="it-IT" sz="3200" b="0" dirty="0" err="1">
                <a:solidFill>
                  <a:schemeClr val="bg1"/>
                </a:solidFill>
              </a:rPr>
              <a:t>mer</a:t>
            </a:r>
            <a:r>
              <a:rPr lang="it-IT" sz="3200" b="0" dirty="0">
                <a:solidFill>
                  <a:schemeClr val="bg1"/>
                </a:solidFill>
              </a:rPr>
              <a:t> </a:t>
            </a:r>
            <a:r>
              <a:rPr lang="it-IT" sz="3200" b="0" dirty="0" err="1">
                <a:solidFill>
                  <a:schemeClr val="bg1"/>
                </a:solidFill>
              </a:rPr>
              <a:t>Tyrrhénienne</a:t>
            </a:r>
            <a:r>
              <a:rPr lang="it-IT" sz="3200" b="0" dirty="0">
                <a:solidFill>
                  <a:schemeClr val="bg1"/>
                </a:solidFill>
              </a:rPr>
              <a:t>. </a:t>
            </a:r>
            <a:endParaRPr lang="it-IT" sz="3200" b="0" dirty="0" smtClean="0">
              <a:solidFill>
                <a:schemeClr val="bg1"/>
              </a:solidFill>
            </a:endParaRPr>
          </a:p>
          <a:p>
            <a:r>
              <a:rPr lang="it-IT" sz="3200" b="0" dirty="0" smtClean="0">
                <a:solidFill>
                  <a:schemeClr val="bg1"/>
                </a:solidFill>
              </a:rPr>
              <a:t>C'est </a:t>
            </a:r>
            <a:r>
              <a:rPr lang="it-IT" sz="3200" b="0" dirty="0">
                <a:solidFill>
                  <a:schemeClr val="bg1"/>
                </a:solidFill>
              </a:rPr>
              <a:t>le plus long </a:t>
            </a:r>
            <a:r>
              <a:rPr lang="it-IT" sz="3200" dirty="0" err="1">
                <a:solidFill>
                  <a:schemeClr val="bg1"/>
                </a:solidFill>
              </a:rPr>
              <a:t>fleuve</a:t>
            </a:r>
            <a:r>
              <a:rPr lang="it-IT" sz="3200" b="0" dirty="0">
                <a:solidFill>
                  <a:schemeClr val="bg1"/>
                </a:solidFill>
              </a:rPr>
              <a:t> d'</a:t>
            </a:r>
            <a:r>
              <a:rPr lang="it-IT" sz="3200" b="0" dirty="0" err="1">
                <a:solidFill>
                  <a:schemeClr val="bg1"/>
                </a:solidFill>
              </a:rPr>
              <a:t>Italie</a:t>
            </a:r>
            <a:r>
              <a:rPr lang="it-IT" sz="3200" b="0" dirty="0">
                <a:solidFill>
                  <a:schemeClr val="bg1"/>
                </a:solidFill>
              </a:rPr>
              <a:t> </a:t>
            </a:r>
            <a:r>
              <a:rPr lang="it-IT" sz="3200" b="0" dirty="0" err="1">
                <a:solidFill>
                  <a:schemeClr val="bg1"/>
                </a:solidFill>
              </a:rPr>
              <a:t>après</a:t>
            </a:r>
            <a:r>
              <a:rPr lang="it-IT" sz="3200" b="0" dirty="0">
                <a:solidFill>
                  <a:schemeClr val="bg1"/>
                </a:solidFill>
              </a:rPr>
              <a:t> le </a:t>
            </a:r>
            <a:r>
              <a:rPr lang="it-IT" sz="3200" b="0" dirty="0" err="1">
                <a:solidFill>
                  <a:schemeClr val="bg1"/>
                </a:solidFill>
              </a:rPr>
              <a:t>Pô</a:t>
            </a:r>
            <a:r>
              <a:rPr lang="it-IT" sz="3200" b="0" dirty="0">
                <a:solidFill>
                  <a:schemeClr val="bg1"/>
                </a:solidFill>
              </a:rPr>
              <a:t> et </a:t>
            </a:r>
            <a:r>
              <a:rPr lang="it-IT" sz="3200" b="0" dirty="0" smtClean="0">
                <a:solidFill>
                  <a:schemeClr val="bg1"/>
                </a:solidFill>
              </a:rPr>
              <a:t>l'Adige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55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3D\Desktop\Roma-natale-modificata-640x4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4210"/>
            <a:ext cx="489698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3D\Desktop\ROM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73015"/>
            <a:ext cx="6192688" cy="2898973"/>
          </a:xfrm>
          <a:prstGeom prst="rect">
            <a:avLst/>
          </a:prstGeom>
          <a:noFill/>
          <a:effectLst>
            <a:glow rad="1905000">
              <a:schemeClr val="accent1">
                <a:alpha val="40000"/>
              </a:schemeClr>
            </a:glow>
            <a:outerShdw blurRad="25400" dist="50800" dir="5400000" sx="1000" sy="1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959065" y="1106905"/>
            <a:ext cx="726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Rome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895149" y="4610501"/>
            <a:ext cx="930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Le </a:t>
            </a:r>
            <a:r>
              <a:rPr lang="it-IT" dirty="0" err="1" smtClean="0"/>
              <a:t>Tibre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4327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-857288" y="1643050"/>
            <a:ext cx="11358642" cy="3857651"/>
          </a:xfrm>
        </p:spPr>
        <p:txBody>
          <a:bodyPr>
            <a:normAutofit/>
          </a:bodyPr>
          <a:lstStyle/>
          <a:p>
            <a:r>
              <a:rPr lang="it-IT" sz="6000" b="1" dirty="0">
                <a:latin typeface="AR CHRISTY" pitchFamily="2" charset="0"/>
                <a:cs typeface="Andalus" pitchFamily="18" charset="-78"/>
              </a:rPr>
              <a:t>ARNO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b="1" dirty="0" smtClean="0">
                <a:solidFill>
                  <a:schemeClr val="tx1"/>
                </a:solidFill>
              </a:rPr>
              <a:t>Florence</a:t>
            </a:r>
            <a:endParaRPr lang="it-IT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685379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034" y="314305"/>
            <a:ext cx="8229600" cy="114300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00FFFF"/>
                </a:solidFill>
                <a:latin typeface="AR BLANCA" pitchFamily="2" charset="0"/>
              </a:rPr>
              <a:t>ARNO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63888" y="1643050"/>
            <a:ext cx="4908598" cy="4554551"/>
          </a:xfrm>
        </p:spPr>
        <p:txBody>
          <a:bodyPr/>
          <a:lstStyle/>
          <a:p>
            <a:pPr>
              <a:buNone/>
            </a:pPr>
            <a:r>
              <a:rPr lang="it-IT" sz="2000" b="1" dirty="0" smtClean="0"/>
              <a:t>L'Arno</a:t>
            </a:r>
            <a:r>
              <a:rPr lang="it-IT" sz="2000" dirty="0"/>
              <a:t> est un </a:t>
            </a:r>
            <a:r>
              <a:rPr lang="it-IT" sz="2000" b="1" dirty="0" err="1"/>
              <a:t>fleuve</a:t>
            </a:r>
            <a:r>
              <a:rPr lang="it-IT" sz="2000" dirty="0"/>
              <a:t> </a:t>
            </a:r>
            <a:r>
              <a:rPr lang="it-IT" sz="2000" dirty="0" err="1"/>
              <a:t>italien</a:t>
            </a:r>
            <a:r>
              <a:rPr lang="it-IT" sz="2000" dirty="0"/>
              <a:t> de 241 km qui traverse la Toscane en passant par Florence et </a:t>
            </a:r>
            <a:r>
              <a:rPr lang="it-IT" sz="2000" dirty="0" err="1"/>
              <a:t>Pise</a:t>
            </a:r>
            <a:r>
              <a:rPr lang="it-IT" sz="2000" dirty="0"/>
              <a:t>. </a:t>
            </a:r>
            <a:endParaRPr lang="it-IT" sz="2000" dirty="0" smtClean="0"/>
          </a:p>
          <a:p>
            <a:pPr>
              <a:buNone/>
            </a:pPr>
            <a:endParaRPr lang="it-IT" sz="2000" dirty="0" smtClean="0"/>
          </a:p>
          <a:p>
            <a:pPr>
              <a:buNone/>
            </a:pPr>
            <a:r>
              <a:rPr lang="it-IT" sz="2000" b="1" dirty="0" smtClean="0"/>
              <a:t>L'Arno </a:t>
            </a:r>
            <a:r>
              <a:rPr lang="it-IT" sz="2000" dirty="0" err="1" smtClean="0"/>
              <a:t>prend</a:t>
            </a:r>
            <a:r>
              <a:rPr lang="it-IT" sz="2000" dirty="0" smtClean="0"/>
              <a:t> </a:t>
            </a:r>
            <a:r>
              <a:rPr lang="it-IT" sz="2000" dirty="0"/>
              <a:t>sa source </a:t>
            </a:r>
            <a:r>
              <a:rPr lang="it-IT" sz="2000" dirty="0" err="1"/>
              <a:t>au</a:t>
            </a:r>
            <a:r>
              <a:rPr lang="it-IT" sz="2000" dirty="0"/>
              <a:t> </a:t>
            </a:r>
            <a:r>
              <a:rPr lang="it-IT" sz="2000" dirty="0" err="1" smtClean="0"/>
              <a:t>mont</a:t>
            </a:r>
            <a:r>
              <a:rPr lang="it-IT" sz="2000" dirty="0" smtClean="0"/>
              <a:t> Falterona </a:t>
            </a:r>
            <a:r>
              <a:rPr lang="it-IT" sz="2000" dirty="0" err="1" smtClean="0"/>
              <a:t>dans</a:t>
            </a:r>
            <a:r>
              <a:rPr lang="it-IT" sz="2000" dirty="0" smtClean="0"/>
              <a:t> </a:t>
            </a:r>
            <a:r>
              <a:rPr lang="it-IT" sz="2000" dirty="0" err="1" smtClean="0"/>
              <a:t>les</a:t>
            </a:r>
            <a:r>
              <a:rPr lang="it-IT" sz="2000" dirty="0" smtClean="0"/>
              <a:t> </a:t>
            </a:r>
            <a:r>
              <a:rPr lang="it-IT" sz="2000" dirty="0" err="1" smtClean="0"/>
              <a:t>Apennins</a:t>
            </a:r>
            <a:r>
              <a:rPr lang="it-IT" sz="2000" dirty="0" smtClean="0"/>
              <a:t>.</a:t>
            </a:r>
          </a:p>
          <a:p>
            <a:pPr>
              <a:buNone/>
            </a:pPr>
            <a:endParaRPr lang="it-IT" sz="2000" dirty="0" smtClean="0"/>
          </a:p>
          <a:p>
            <a:pPr>
              <a:buNone/>
            </a:pPr>
            <a:r>
              <a:rPr lang="it-IT" sz="2000" dirty="0" smtClean="0">
                <a:latin typeface="AR BLANCA" pitchFamily="2" charset="0"/>
              </a:rPr>
              <a:t>Il se </a:t>
            </a:r>
            <a:r>
              <a:rPr lang="it-IT" sz="2000" dirty="0" err="1" smtClean="0">
                <a:latin typeface="AR BLANCA" pitchFamily="2" charset="0"/>
              </a:rPr>
              <a:t>jette</a:t>
            </a:r>
            <a:r>
              <a:rPr lang="it-IT" sz="2000" dirty="0" smtClean="0">
                <a:latin typeface="AR BLANCA" pitchFamily="2" charset="0"/>
              </a:rPr>
              <a:t> </a:t>
            </a:r>
            <a:r>
              <a:rPr lang="it-IT" sz="2000" dirty="0" err="1" smtClean="0">
                <a:latin typeface="AR BLANCA" pitchFamily="2" charset="0"/>
              </a:rPr>
              <a:t>sur</a:t>
            </a:r>
            <a:r>
              <a:rPr lang="it-IT" sz="2000" dirty="0" smtClean="0">
                <a:latin typeface="AR BLANCA" pitchFamily="2" charset="0"/>
              </a:rPr>
              <a:t> la </a:t>
            </a:r>
            <a:r>
              <a:rPr lang="it-IT" sz="2000" b="1" dirty="0" err="1" smtClean="0">
                <a:latin typeface="AR BLANCA" pitchFamily="2" charset="0"/>
              </a:rPr>
              <a:t>mer</a:t>
            </a:r>
            <a:r>
              <a:rPr lang="it-IT" sz="2000" b="1" dirty="0" smtClean="0">
                <a:latin typeface="AR BLANCA" pitchFamily="2" charset="0"/>
              </a:rPr>
              <a:t> </a:t>
            </a:r>
            <a:r>
              <a:rPr lang="fr-FR" sz="2000" b="1" dirty="0" smtClean="0"/>
              <a:t>tyrrhénienne. </a:t>
            </a:r>
            <a:endParaRPr lang="it-IT" sz="2000" b="1" dirty="0">
              <a:latin typeface="AR BLANCA" pitchFamily="2" charset="0"/>
            </a:endParaRPr>
          </a:p>
          <a:p>
            <a:pPr>
              <a:buNone/>
            </a:pPr>
            <a:endParaRPr lang="it-IT" dirty="0">
              <a:latin typeface="AR BLANCA" pitchFamily="2" charset="0"/>
            </a:endParaRPr>
          </a:p>
          <a:p>
            <a:pPr>
              <a:buNone/>
            </a:pPr>
            <a:endParaRPr lang="it-IT" dirty="0"/>
          </a:p>
        </p:txBody>
      </p:sp>
      <p:pic>
        <p:nvPicPr>
          <p:cNvPr id="4" name="Immagine 3" descr="ARNO POLITI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571612"/>
            <a:ext cx="2390775" cy="1914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magine 5" descr="ARN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3857628"/>
            <a:ext cx="2990856" cy="17157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1654961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rra">
  <a:themeElements>
    <a:clrScheme name="Modulo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Terr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err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Elica">
  <a:themeElements>
    <a:clrScheme name="Elic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Elic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lic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446</TotalTime>
  <Words>621</Words>
  <Application>Microsoft Macintosh PowerPoint</Application>
  <PresentationFormat>Presentazione su schermo (4:3)</PresentationFormat>
  <Paragraphs>136</Paragraphs>
  <Slides>36</Slides>
  <Notes>2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18</vt:i4>
      </vt:variant>
      <vt:variant>
        <vt:lpstr>Tema</vt:lpstr>
      </vt:variant>
      <vt:variant>
        <vt:i4>5</vt:i4>
      </vt:variant>
      <vt:variant>
        <vt:lpstr>Titoli diapositive</vt:lpstr>
      </vt:variant>
      <vt:variant>
        <vt:i4>36</vt:i4>
      </vt:variant>
      <vt:variant>
        <vt:lpstr>Presentazioni personalizzate</vt:lpstr>
      </vt:variant>
      <vt:variant>
        <vt:i4>1</vt:i4>
      </vt:variant>
    </vt:vector>
  </HeadingPairs>
  <TitlesOfParts>
    <vt:vector size="60" baseType="lpstr">
      <vt:lpstr>Albertus Extra Bold</vt:lpstr>
      <vt:lpstr>Andalus</vt:lpstr>
      <vt:lpstr>Aparajita</vt:lpstr>
      <vt:lpstr>AR BLANCA</vt:lpstr>
      <vt:lpstr>AR CENA</vt:lpstr>
      <vt:lpstr>AR CHRISTY</vt:lpstr>
      <vt:lpstr>AR DELANEY</vt:lpstr>
      <vt:lpstr>AR JULIAN</vt:lpstr>
      <vt:lpstr>Calibri</vt:lpstr>
      <vt:lpstr>Constantia</vt:lpstr>
      <vt:lpstr>Footlight MT Light</vt:lpstr>
      <vt:lpstr>Franklin Gothic Book</vt:lpstr>
      <vt:lpstr>Franklin Gothic Medium</vt:lpstr>
      <vt:lpstr>Georgia</vt:lpstr>
      <vt:lpstr>Segoe Script</vt:lpstr>
      <vt:lpstr>Trebuchet MS</vt:lpstr>
      <vt:lpstr>Wingdings 2</vt:lpstr>
      <vt:lpstr>Arial</vt:lpstr>
      <vt:lpstr>Tema di Office</vt:lpstr>
      <vt:lpstr>1_Tema di Office</vt:lpstr>
      <vt:lpstr>Terra</vt:lpstr>
      <vt:lpstr>Equinozio</vt:lpstr>
      <vt:lpstr>Elica</vt:lpstr>
      <vt:lpstr>ITALIE</vt:lpstr>
      <vt:lpstr>Presentazione di PowerPoint</vt:lpstr>
      <vt:lpstr>Royaume d’Italie</vt:lpstr>
      <vt:lpstr>Presentazione di PowerPoint</vt:lpstr>
      <vt:lpstr>Presentazione di PowerPoint</vt:lpstr>
      <vt:lpstr>Fleuve Tibre</vt:lpstr>
      <vt:lpstr>Presentazione di PowerPoint</vt:lpstr>
      <vt:lpstr>ARNO</vt:lpstr>
      <vt:lpstr>ARNO</vt:lpstr>
      <vt:lpstr>Le Pô</vt:lpstr>
      <vt:lpstr>Le Pô</vt:lpstr>
      <vt:lpstr>les volailles du Pô</vt:lpstr>
      <vt:lpstr>Les poissons du Pô</vt:lpstr>
      <vt:lpstr>le delta  du Pô</vt:lpstr>
      <vt:lpstr>Les fleuves du Nord-Est</vt:lpstr>
      <vt:lpstr>ISONZO </vt:lpstr>
      <vt:lpstr>     PIAVE</vt:lpstr>
      <vt:lpstr>ADIGE</vt:lpstr>
      <vt:lpstr>BRENTA</vt:lpstr>
      <vt:lpstr>Au Moyen Âge le contrôle des parcours fluviaux était fondamental. Pour ce motif la Brenta fut l’objet principal de la bataille entre les cités de Padoue et de Venise parce que, à cause du delta du fleuve, les territoires sous contrôle de la Sérénissime n’étaient pas bien définis et acceptés.</vt:lpstr>
      <vt:lpstr>Presentazione di PowerPoint</vt:lpstr>
      <vt:lpstr>VENISE</vt:lpstr>
      <vt:lpstr>ITALIE, VENETIE, VENISE</vt:lpstr>
      <vt:lpstr>LA RIVIERA DEL BRENTA</vt:lpstr>
      <vt:lpstr>Notre village Grantorto </vt:lpstr>
      <vt:lpstr>L’importance de la Brenta dans notre histoire:  Le port des radeaux</vt:lpstr>
      <vt:lpstr>Presentazione di PowerPoint</vt:lpstr>
      <vt:lpstr>Presentazione di PowerPoint</vt:lpstr>
      <vt:lpstr>Presentazione di PowerPoint</vt:lpstr>
      <vt:lpstr>Gazzo est une commune italienne de la province de Padoue dans la région Vénétie, les fleuves qui l’attraversent sont:  Ceresone, Armedola et Poina. </vt:lpstr>
      <vt:lpstr>Presentazione di PowerPoint</vt:lpstr>
      <vt:lpstr>GAZZO et son fossé d'irrigation</vt:lpstr>
      <vt:lpstr>Roggia Palù et sa légende  Ce canal prend sa source dans la commune de Gazzo. Son histoire raconte qu’il existait jadis une petite église à cet endroit. Un jour, une dame a frappé à la porte et le curé de la paroisse les a ouvertes. Elle lui a dit qu'elle voulait bénir le chat mais il a dit non et bientôt l'église s'est effondrée et aujourd'hui il y a une résurgence.</vt:lpstr>
      <vt:lpstr>Presentazione di PowerPoint</vt:lpstr>
      <vt:lpstr>Presentazione di PowerPoint</vt:lpstr>
      <vt:lpstr>Presentazione di PowerPoint</vt:lpstr>
      <vt:lpstr>Presentazione personalizzata 1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ITALIA</dc:title>
  <dc:creator>3D</dc:creator>
  <cp:lastModifiedBy>silvia sollano</cp:lastModifiedBy>
  <cp:revision>49</cp:revision>
  <cp:lastPrinted>2018-11-30T18:49:24Z</cp:lastPrinted>
  <dcterms:created xsi:type="dcterms:W3CDTF">2018-10-25T10:24:33Z</dcterms:created>
  <dcterms:modified xsi:type="dcterms:W3CDTF">2018-12-03T14:37:21Z</dcterms:modified>
</cp:coreProperties>
</file>