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w Cen M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ED6"/>
          </a:solidFill>
        </a:fill>
      </a:tcStyle>
    </a:wholeTbl>
    <a:band2H>
      <a:tcTxStyle/>
      <a:tcStyle>
        <a:tcBdr/>
        <a:fill>
          <a:solidFill>
            <a:srgbClr val="FAE8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CFE5"/>
          </a:solidFill>
        </a:fill>
      </a:tcStyle>
    </a:wholeTbl>
    <a:band2H>
      <a:tcTxStyle/>
      <a:tcStyle>
        <a:tcBdr/>
        <a:fill>
          <a:solidFill>
            <a:srgbClr val="EAE9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D8F4"/>
          </a:solidFill>
        </a:fill>
      </a:tcStyle>
    </a:wholeTbl>
    <a:band2H>
      <a:tcTxStyle/>
      <a:tcStyle>
        <a:tcBdr/>
        <a:fill>
          <a:solidFill>
            <a:srgbClr val="F9EDF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roundedCorners val="0"/>
  <c:style val="2"/>
  <c:chart>
    <c:autoTitleDeleted val="1"/>
    <c:view3D>
      <c:rotX val="20"/>
      <c:hPercent val="182"/>
      <c:rotY val="0"/>
      <c:depthPercent val="5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bar3DChart>
        <c:barDir val="bar"/>
        <c:grouping val="clustered"/>
        <c:varyColors val="0"/>
        <c:ser>
          <c:idx val="0"/>
          <c:order val="0"/>
          <c:tx>
            <c:v/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005-4F41-AB72-6B3DC3A4A32B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005-4F41-AB72-6B3DC3A4A32B}"/>
              </c:ext>
            </c:extLst>
          </c:dPt>
          <c:dPt>
            <c:idx val="2"/>
            <c:invertIfNegative val="1"/>
            <c:bubble3D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005-4F41-AB72-6B3DC3A4A32B}"/>
              </c:ext>
            </c:extLst>
          </c:dPt>
          <c:dPt>
            <c:idx val="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005-4F41-AB72-6B3DC3A4A32B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9005-4F41-AB72-6B3DC3A4A32B}"/>
              </c:ext>
            </c:extLst>
          </c:dPt>
          <c:dPt>
            <c:idx val="5"/>
            <c:invertIfNegative val="1"/>
            <c:bubble3D val="0"/>
            <c:spPr>
              <a:solidFill>
                <a:srgbClr val="92D050"/>
              </a:solidFill>
              <a:ln w="12700" cap="flat">
                <a:noFill/>
                <a:miter lim="400000"/>
              </a:ln>
              <a:effectLst/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005-4F41-AB72-6B3DC3A4A32B}"/>
              </c:ext>
            </c:extLst>
          </c:dPt>
          <c:dPt>
            <c:idx val="6"/>
            <c:invertIfNegative val="1"/>
            <c:bubble3D val="0"/>
            <c:spPr>
              <a:solidFill>
                <a:srgbClr val="E7618A"/>
              </a:solidFill>
              <a:ln w="12700" cap="flat">
                <a:noFill/>
                <a:miter lim="400000"/>
              </a:ln>
              <a:effectLst/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005-4F41-AB72-6B3DC3A4A32B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9005-4F41-AB72-6B3DC3A4A32B}"/>
              </c:ext>
            </c:extLst>
          </c:dPt>
          <c:dPt>
            <c:idx val="8"/>
            <c:invertIfNegative val="1"/>
            <c:bubble3D val="0"/>
            <c:spPr>
              <a:solidFill>
                <a:srgbClr val="4D3B8D"/>
              </a:solidFill>
              <a:ln w="12700" cap="flat">
                <a:noFill/>
                <a:miter lim="400000"/>
              </a:ln>
              <a:effectLst/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005-4F41-AB72-6B3DC3A4A32B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9005-4F41-AB72-6B3DC3A4A32B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9005-4F41-AB72-6B3DC3A4A32B}"/>
              </c:ext>
            </c:extLst>
          </c:dPt>
          <c:dPt>
            <c:idx val="11"/>
            <c:invertIfNegative val="1"/>
            <c:bubble3D val="0"/>
            <c:spPr>
              <a:solidFill>
                <a:srgbClr val="00B050"/>
              </a:solidFill>
              <a:ln w="12700" cap="flat">
                <a:noFill/>
                <a:miter lim="400000"/>
              </a:ln>
              <a:effectLst/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005-4F41-AB72-6B3DC3A4A32B}"/>
              </c:ext>
            </c:extLst>
          </c:dPt>
          <c:dPt>
            <c:idx val="12"/>
            <c:invertIfNegative val="1"/>
            <c:bubble3D val="0"/>
            <c:spPr>
              <a:solidFill>
                <a:srgbClr val="EA779B"/>
              </a:solidFill>
              <a:ln w="12700" cap="flat">
                <a:noFill/>
                <a:miter lim="400000"/>
              </a:ln>
              <a:effectLst/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005-4F41-AB72-6B3DC3A4A32B}"/>
              </c:ext>
            </c:extLst>
          </c:dPt>
          <c:cat>
            <c:strLit>
              <c:ptCount val="13"/>
              <c:pt idx="0">
                <c:v>United Kingdom</c:v>
              </c:pt>
              <c:pt idx="1">
                <c:v>Austria</c:v>
              </c:pt>
              <c:pt idx="2">
                <c:v>Sweden</c:v>
              </c:pt>
              <c:pt idx="3">
                <c:v>Spain</c:v>
              </c:pt>
              <c:pt idx="4">
                <c:v>Slovakia</c:v>
              </c:pt>
              <c:pt idx="5">
                <c:v>Romania</c:v>
              </c:pt>
              <c:pt idx="6">
                <c:v>Netherlands</c:v>
              </c:pt>
              <c:pt idx="7">
                <c:v>Malta</c:v>
              </c:pt>
              <c:pt idx="8">
                <c:v>Italy</c:v>
              </c:pt>
              <c:pt idx="9">
                <c:v>Greece</c:v>
              </c:pt>
              <c:pt idx="10">
                <c:v>Germany</c:v>
              </c:pt>
              <c:pt idx="11">
                <c:v>France</c:v>
              </c:pt>
              <c:pt idx="12">
                <c:v>Belgium</c:v>
              </c:pt>
            </c:strLit>
          </c:cat>
          <c:val>
            <c:numLit>
              <c:formatCode>General</c:formatCode>
              <c:ptCount val="13"/>
              <c:pt idx="0">
                <c:v>44</c:v>
              </c:pt>
              <c:pt idx="1">
                <c:v>56</c:v>
              </c:pt>
              <c:pt idx="2">
                <c:v>50</c:v>
              </c:pt>
              <c:pt idx="3">
                <c:v>33</c:v>
              </c:pt>
              <c:pt idx="4">
                <c:v>10</c:v>
              </c:pt>
              <c:pt idx="5">
                <c:v>13</c:v>
              </c:pt>
              <c:pt idx="6">
                <c:v>51</c:v>
              </c:pt>
              <c:pt idx="7">
                <c:v>11</c:v>
              </c:pt>
              <c:pt idx="8">
                <c:v>42</c:v>
              </c:pt>
              <c:pt idx="9">
                <c:v>19</c:v>
              </c:pt>
              <c:pt idx="10">
                <c:v>64</c:v>
              </c:pt>
              <c:pt idx="11">
                <c:v>39</c:v>
              </c:pt>
              <c:pt idx="12">
                <c:v>55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9005-4F41-AB72-6B3DC3A4A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99729152"/>
        <c:axId val="199730688"/>
        <c:axId val="188432832"/>
      </c:bar3DChart>
      <c:catAx>
        <c:axId val="1997291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Tw Cen MT"/>
              </a:defRPr>
            </a:pPr>
            <a:endParaRPr lang="it-IT"/>
          </a:p>
        </c:txPr>
        <c:crossAx val="199730688"/>
        <c:crosses val="autoZero"/>
        <c:auto val="1"/>
        <c:lblAlgn val="ctr"/>
        <c:lblOffset val="100"/>
        <c:noMultiLvlLbl val="1"/>
      </c:catAx>
      <c:valAx>
        <c:axId val="199730688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" sourceLinked="0"/>
        <c:majorTickMark val="out"/>
        <c:minorTickMark val="none"/>
        <c:tickLblPos val="high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Tw Cen MT"/>
              </a:defRPr>
            </a:pPr>
            <a:endParaRPr lang="it-IT"/>
          </a:p>
        </c:txPr>
        <c:crossAx val="199729152"/>
        <c:crosses val="autoZero"/>
        <c:crossBetween val="between"/>
        <c:majorUnit val="17.5"/>
        <c:minorUnit val="8.75"/>
      </c:valAx>
      <c:serAx>
        <c:axId val="18843283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round/>
          </a:ln>
        </c:spPr>
        <c:crossAx val="199730688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roundedCorners val="0"/>
  <c:style val="2"/>
  <c:chart>
    <c:autoTitleDeleted val="1"/>
    <c:view3D>
      <c:rotX val="20"/>
      <c:hPercent val="54"/>
      <c:rotY val="0"/>
      <c:depthPercent val="5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CA436D"/>
            </a:solidFill>
            <a:ln w="9525" cap="flat">
              <a:noFill/>
              <a:prstDash val="solid"/>
              <a:round/>
            </a:ln>
            <a:effectLst/>
            <a:sp3d prstMaterial="matte"/>
          </c:spPr>
          <c:invertIfNegative val="0"/>
          <c:cat>
            <c:strRef>
              <c:f>Sheet1!$B$1:$Q$1</c:f>
              <c:strCache>
                <c:ptCount val="16"/>
                <c:pt idx="0">
                  <c:v>Piemonte</c:v>
                </c:pt>
                <c:pt idx="1">
                  <c:v>Veneto</c:v>
                </c:pt>
                <c:pt idx="2">
                  <c:v>Lombardia</c:v>
                </c:pt>
                <c:pt idx="3">
                  <c:v>Emilia Romagna</c:v>
                </c:pt>
                <c:pt idx="4">
                  <c:v>Trentino</c:v>
                </c:pt>
                <c:pt idx="7">
                  <c:v>Toscana</c:v>
                </c:pt>
                <c:pt idx="8">
                  <c:v>Lazio</c:v>
                </c:pt>
                <c:pt idx="9">
                  <c:v>Molise</c:v>
                </c:pt>
                <c:pt idx="10">
                  <c:v>Sardegna</c:v>
                </c:pt>
                <c:pt idx="13">
                  <c:v>Calabria</c:v>
                </c:pt>
                <c:pt idx="14">
                  <c:v>Basilicata</c:v>
                </c:pt>
                <c:pt idx="15">
                  <c:v>Campania</c:v>
                </c:pt>
              </c:strCache>
            </c:strRef>
          </c:cat>
          <c:val>
            <c:numRef>
              <c:f>Sheet1!$B$2:$Q$2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30-4A4E-BF9C-C52AD4260CA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Series2</c:v>
                </c:pt>
              </c:strCache>
            </c:strRef>
          </c:tx>
          <c:spPr>
            <a:solidFill>
              <a:srgbClr val="E56186"/>
            </a:solidFill>
            <a:ln w="9525" cap="flat">
              <a:noFill/>
              <a:prstDash val="solid"/>
              <a:round/>
            </a:ln>
            <a:effectLst/>
            <a:sp3d prstMaterial="matte"/>
          </c:spPr>
          <c:invertIfNegative val="0"/>
          <c:cat>
            <c:strRef>
              <c:f>Sheet1!$B$1:$Q$1</c:f>
              <c:strCache>
                <c:ptCount val="16"/>
                <c:pt idx="0">
                  <c:v>Piemonte</c:v>
                </c:pt>
                <c:pt idx="1">
                  <c:v>Veneto</c:v>
                </c:pt>
                <c:pt idx="2">
                  <c:v>Lombardia</c:v>
                </c:pt>
                <c:pt idx="3">
                  <c:v>Emilia Romagna</c:v>
                </c:pt>
                <c:pt idx="4">
                  <c:v>Trentino</c:v>
                </c:pt>
                <c:pt idx="7">
                  <c:v>Toscana</c:v>
                </c:pt>
                <c:pt idx="8">
                  <c:v>Lazio</c:v>
                </c:pt>
                <c:pt idx="9">
                  <c:v>Molise</c:v>
                </c:pt>
                <c:pt idx="10">
                  <c:v>Sardegna</c:v>
                </c:pt>
                <c:pt idx="13">
                  <c:v>Calabria</c:v>
                </c:pt>
                <c:pt idx="14">
                  <c:v>Basilicata</c:v>
                </c:pt>
                <c:pt idx="15">
                  <c:v>Campania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13</c:v>
                </c:pt>
                <c:pt idx="3">
                  <c:v>8</c:v>
                </c:pt>
                <c:pt idx="4">
                  <c:v>1</c:v>
                </c:pt>
                <c:pt idx="7">
                  <c:v>5</c:v>
                </c:pt>
                <c:pt idx="8">
                  <c:v>3</c:v>
                </c:pt>
                <c:pt idx="9">
                  <c:v>1</c:v>
                </c:pt>
                <c:pt idx="10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30-4A4E-BF9C-C52AD4260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9644672"/>
        <c:axId val="199646208"/>
        <c:axId val="188434624"/>
      </c:bar3DChart>
      <c:catAx>
        <c:axId val="199644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Tw Cen MT"/>
              </a:defRPr>
            </a:pPr>
            <a:endParaRPr lang="it-IT"/>
          </a:p>
        </c:txPr>
        <c:crossAx val="199646208"/>
        <c:crosses val="autoZero"/>
        <c:auto val="1"/>
        <c:lblAlgn val="ctr"/>
        <c:lblOffset val="100"/>
        <c:noMultiLvlLbl val="1"/>
      </c:catAx>
      <c:valAx>
        <c:axId val="199646208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" sourceLinked="0"/>
        <c:majorTickMark val="out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Tw Cen MT"/>
              </a:defRPr>
            </a:pPr>
            <a:endParaRPr lang="it-IT"/>
          </a:p>
        </c:txPr>
        <c:crossAx val="199644672"/>
        <c:crosses val="autoZero"/>
        <c:crossBetween val="between"/>
        <c:majorUnit val="3.5"/>
        <c:minorUnit val="1.75"/>
      </c:valAx>
      <c:serAx>
        <c:axId val="188434624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round/>
          </a:ln>
        </c:spPr>
        <c:crossAx val="199646208"/>
        <c:crosses val="autoZero"/>
        <c:tickLblSkip val="1"/>
      </c:serAx>
      <c:spPr>
        <a:solidFill>
          <a:srgbClr val="FAE8EC"/>
        </a:solidFill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solidFill>
      <a:srgbClr val="FFFFFF"/>
    </a:solidFill>
    <a:ln w="12700" cap="flat">
      <a:solidFill>
        <a:srgbClr val="888888"/>
      </a:solidFill>
      <a:prstDash val="solid"/>
      <a:round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roundedCorners val="0"/>
  <c:style val="2"/>
  <c:chart>
    <c:autoTitleDeleted val="1"/>
    <c:view3D>
      <c:rotX val="50"/>
      <c:hPercent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01E-3"/>
          <c:y val="0.18779000000000001"/>
          <c:w val="0.59785100000000002"/>
          <c:h val="0.79971000000000003"/>
        </c:manualLayout>
      </c:layout>
      <c:pie3DChart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  <a:sp3d prstMaterial="matte"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600-4E3B-B3F6-98ADD87BE9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600-4E3B-B3F6-98ADD87BE9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600-4E3B-B3F6-98ADD87BE9D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600-4E3B-B3F6-98ADD87BE9D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600-4E3B-B3F6-98ADD87BE9DC}"/>
              </c:ext>
            </c:extLst>
          </c:dPt>
          <c:dLbls>
            <c:dLbl>
              <c:idx val="0"/>
              <c:numFmt formatCode="0.####" sourceLinked="0"/>
              <c:spPr/>
              <c:txPr>
                <a:bodyPr/>
                <a:lstStyle/>
                <a:p>
                  <a:pPr>
                    <a:defRPr sz="1600" b="1" i="0" u="none" strike="noStrike">
                      <a:solidFill>
                        <a:srgbClr val="000000"/>
                      </a:solidFill>
                      <a:latin typeface="Tw Cen MT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####" sourceLinked="0"/>
              <c:spPr/>
              <c:txPr>
                <a:bodyPr/>
                <a:lstStyle/>
                <a:p>
                  <a:pPr>
                    <a:defRPr sz="1600" b="1" i="0" u="none" strike="noStrike">
                      <a:solidFill>
                        <a:srgbClr val="000000"/>
                      </a:solidFill>
                      <a:latin typeface="Tw Cen MT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.####" sourceLinked="0"/>
              <c:spPr/>
              <c:txPr>
                <a:bodyPr/>
                <a:lstStyle/>
                <a:p>
                  <a:pPr>
                    <a:defRPr sz="1600" b="1" i="0" u="none" strike="noStrike">
                      <a:solidFill>
                        <a:srgbClr val="000000"/>
                      </a:solidFill>
                      <a:latin typeface="Tw Cen MT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####" sourceLinked="0"/>
              <c:spPr/>
              <c:txPr>
                <a:bodyPr/>
                <a:lstStyle/>
                <a:p>
                  <a:pPr>
                    <a:defRPr sz="1600" b="1" i="0" u="none" strike="noStrike">
                      <a:solidFill>
                        <a:srgbClr val="000000"/>
                      </a:solidFill>
                      <a:latin typeface="Tw Cen MT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0.####" sourceLinked="0"/>
              <c:spPr/>
              <c:txPr>
                <a:bodyPr/>
                <a:lstStyle/>
                <a:p>
                  <a:pPr>
                    <a:defRPr sz="1600" b="1" i="0" u="none" strike="noStrike">
                      <a:solidFill>
                        <a:srgbClr val="000000"/>
                      </a:solidFill>
                      <a:latin typeface="Tw Cen MT"/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####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 u="none" strike="noStrike">
                    <a:solidFill>
                      <a:srgbClr val="000000"/>
                    </a:solidFill>
                    <a:latin typeface="Tw Cen MT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recycled</c:v>
                </c:pt>
                <c:pt idx="1">
                  <c:v>organic waste</c:v>
                </c:pt>
                <c:pt idx="2">
                  <c:v>dump</c:v>
                </c:pt>
                <c:pt idx="3">
                  <c:v>incinerator</c:v>
                </c:pt>
                <c:pt idx="4">
                  <c:v>?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0.26024599999999998</c:v>
                </c:pt>
                <c:pt idx="1">
                  <c:v>0.163934</c:v>
                </c:pt>
                <c:pt idx="2">
                  <c:v>0.31557400000000002</c:v>
                </c:pt>
                <c:pt idx="3">
                  <c:v>0.19262299999999999</c:v>
                </c:pt>
                <c:pt idx="4">
                  <c:v>6.7623000000000003E-2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600-4E3B-B3F6-98ADD87BE9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57212339802225487"/>
          <c:y val="4.2207835369501352E-2"/>
          <c:w val="0.35201100000000002"/>
          <c:h val="0.1606680000000000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400" b="0" i="0" u="none" strike="noStrike">
              <a:solidFill>
                <a:srgbClr val="000000"/>
              </a:solidFill>
              <a:latin typeface="Tw Cen MT"/>
            </a:defRPr>
          </a:pPr>
          <a:endParaRPr lang="it-IT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roundedCorners val="0"/>
  <c:style val="2"/>
  <c:chart>
    <c:autoTitleDeleted val="1"/>
    <c:view3D>
      <c:rotX val="20"/>
      <c:hPercent val="19"/>
      <c:rotY val="0"/>
      <c:depthPercent val="5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cat>
            <c:strRef>
              <c:f>Sheet1!$B$1:$U$1</c:f>
              <c:strCache>
                <c:ptCount val="20"/>
                <c:pt idx="0">
                  <c:v>Piemonte</c:v>
                </c:pt>
                <c:pt idx="1">
                  <c:v>Valle d'Aosta</c:v>
                </c:pt>
                <c:pt idx="2">
                  <c:v>Lombardia</c:v>
                </c:pt>
                <c:pt idx="3">
                  <c:v>Trentino-Alto Adige</c:v>
                </c:pt>
                <c:pt idx="4">
                  <c:v>Veneto</c:v>
                </c:pt>
                <c:pt idx="5">
                  <c:v>Friuli-Venezia Giulia</c:v>
                </c:pt>
                <c:pt idx="6">
                  <c:v>Liguria</c:v>
                </c:pt>
                <c:pt idx="7">
                  <c:v>Emilia-Romagna</c:v>
                </c:pt>
                <c:pt idx="8">
                  <c:v>Toscana</c:v>
                </c:pt>
                <c:pt idx="9">
                  <c:v>Umbria</c:v>
                </c:pt>
                <c:pt idx="10">
                  <c:v>Marche</c:v>
                </c:pt>
                <c:pt idx="11">
                  <c:v>Lazio</c:v>
                </c:pt>
                <c:pt idx="12">
                  <c:v>Abruzzo</c:v>
                </c:pt>
                <c:pt idx="13">
                  <c:v>Molise</c:v>
                </c:pt>
                <c:pt idx="14">
                  <c:v>Campania</c:v>
                </c:pt>
                <c:pt idx="15">
                  <c:v>Puglia</c:v>
                </c:pt>
                <c:pt idx="16">
                  <c:v>Basilicata</c:v>
                </c:pt>
                <c:pt idx="17">
                  <c:v>Calabria</c:v>
                </c:pt>
                <c:pt idx="18">
                  <c:v>Sicilia</c:v>
                </c:pt>
                <c:pt idx="19">
                  <c:v>Sardegna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0.59250000000000003</c:v>
                </c:pt>
                <c:pt idx="1">
                  <c:v>0.61140000000000005</c:v>
                </c:pt>
                <c:pt idx="2">
                  <c:v>0.69610000000000005</c:v>
                </c:pt>
                <c:pt idx="3">
                  <c:v>0.71579999999999999</c:v>
                </c:pt>
                <c:pt idx="4">
                  <c:v>0.73650000000000004</c:v>
                </c:pt>
                <c:pt idx="5">
                  <c:v>0.65480000000000005</c:v>
                </c:pt>
                <c:pt idx="6">
                  <c:v>0.48809999999999998</c:v>
                </c:pt>
                <c:pt idx="7">
                  <c:v>0.63829999999999998</c:v>
                </c:pt>
                <c:pt idx="8">
                  <c:v>0.53879999999999995</c:v>
                </c:pt>
                <c:pt idx="9">
                  <c:v>0.6169</c:v>
                </c:pt>
                <c:pt idx="10">
                  <c:v>0.63249999999999995</c:v>
                </c:pt>
                <c:pt idx="11">
                  <c:v>0.45519999999999999</c:v>
                </c:pt>
                <c:pt idx="12">
                  <c:v>0.55989999999999995</c:v>
                </c:pt>
                <c:pt idx="13">
                  <c:v>0.30719999999999997</c:v>
                </c:pt>
                <c:pt idx="14">
                  <c:v>0.52759999999999996</c:v>
                </c:pt>
                <c:pt idx="15">
                  <c:v>0.40439999999999998</c:v>
                </c:pt>
                <c:pt idx="16">
                  <c:v>0.45290000000000002</c:v>
                </c:pt>
                <c:pt idx="17">
                  <c:v>0.3967</c:v>
                </c:pt>
                <c:pt idx="18">
                  <c:v>0.21690000000000001</c:v>
                </c:pt>
                <c:pt idx="19">
                  <c:v>0.63049999999999995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AF-47C0-A724-1E027A4ED0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880064"/>
        <c:axId val="133885952"/>
        <c:axId val="199648128"/>
      </c:bar3DChart>
      <c:catAx>
        <c:axId val="133880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Tw Cen MT"/>
              </a:defRPr>
            </a:pPr>
            <a:endParaRPr lang="it-IT"/>
          </a:p>
        </c:txPr>
        <c:crossAx val="133885952"/>
        <c:crosses val="autoZero"/>
        <c:auto val="1"/>
        <c:lblAlgn val="ctr"/>
        <c:lblOffset val="100"/>
        <c:noMultiLvlLbl val="1"/>
      </c:catAx>
      <c:valAx>
        <c:axId val="133885952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.00%" sourceLinked="0"/>
        <c:majorTickMark val="out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Tw Cen MT"/>
              </a:defRPr>
            </a:pPr>
            <a:endParaRPr lang="it-IT"/>
          </a:p>
        </c:txPr>
        <c:crossAx val="133880064"/>
        <c:crosses val="autoZero"/>
        <c:crossBetween val="between"/>
        <c:majorUnit val="0.2"/>
        <c:minorUnit val="0.1"/>
      </c:valAx>
      <c:serAx>
        <c:axId val="199648128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round/>
          </a:ln>
        </c:spPr>
        <c:crossAx val="133885952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7252000000000001"/>
          <c:y val="2.5645500000000002E-2"/>
          <c:w val="0.81831799999999999"/>
          <c:h val="0.921185000000000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Series1</c:v>
                </c:pt>
              </c:strCache>
            </c:strRef>
          </c:tx>
          <c:spPr>
            <a:gradFill flip="none" rotWithShape="1">
              <a:gsLst>
                <a:gs pos="0">
                  <a:schemeClr val="accent4"/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63500" dist="25400" dir="5400000" algn="tl">
                <a:srgbClr val="000000">
                  <a:alpha val="69000"/>
                </a:srgbClr>
              </a:outerShdw>
            </a:effectLst>
          </c:spPr>
          <c:invertIfNegative val="0"/>
          <c:cat>
            <c:strRef>
              <c:f>Sheet1!$B$1:$M$1</c:f>
              <c:strCache>
                <c:ptCount val="12"/>
                <c:pt idx="0">
                  <c:v>VICENZA Totale</c:v>
                </c:pt>
                <c:pt idx="1">
                  <c:v>VERONA SUD Totale</c:v>
                </c:pt>
                <c:pt idx="2">
                  <c:v>VERONA NORD Totale</c:v>
                </c:pt>
                <c:pt idx="3">
                  <c:v>VERONA CITTA' Totale</c:v>
                </c:pt>
                <c:pt idx="4">
                  <c:v>VENEZIA Totale</c:v>
                </c:pt>
                <c:pt idx="5">
                  <c:v>SINISTRA PIAVE Totale</c:v>
                </c:pt>
                <c:pt idx="6">
                  <c:v>ROVIGO Totale</c:v>
                </c:pt>
                <c:pt idx="7">
                  <c:v>PADOVA SUD Totale</c:v>
                </c:pt>
                <c:pt idx="8">
                  <c:v>PADOVA CENTRO Totale</c:v>
                </c:pt>
                <c:pt idx="9">
                  <c:v>DESTRA PIAVE Totale</c:v>
                </c:pt>
                <c:pt idx="10">
                  <c:v>BRENTA Totale</c:v>
                </c:pt>
                <c:pt idx="11">
                  <c:v>BELLUNO Totale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71.400000000000006</c:v>
                </c:pt>
                <c:pt idx="1">
                  <c:v>74.900000000000006</c:v>
                </c:pt>
                <c:pt idx="2">
                  <c:v>72.099999999999994</c:v>
                </c:pt>
                <c:pt idx="3">
                  <c:v>47.7</c:v>
                </c:pt>
                <c:pt idx="4">
                  <c:v>63.1</c:v>
                </c:pt>
                <c:pt idx="5">
                  <c:v>79.7</c:v>
                </c:pt>
                <c:pt idx="6">
                  <c:v>62.3</c:v>
                </c:pt>
                <c:pt idx="7">
                  <c:v>69.3</c:v>
                </c:pt>
                <c:pt idx="8">
                  <c:v>54.6</c:v>
                </c:pt>
                <c:pt idx="9">
                  <c:v>83.1</c:v>
                </c:pt>
                <c:pt idx="10">
                  <c:v>69.3</c:v>
                </c:pt>
                <c:pt idx="11">
                  <c:v>74.5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C3-4426-9727-501E50A37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590016"/>
        <c:axId val="133612288"/>
      </c:barChart>
      <c:catAx>
        <c:axId val="13359001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Tw Cen MT"/>
              </a:defRPr>
            </a:pPr>
            <a:endParaRPr lang="it-IT"/>
          </a:p>
        </c:txPr>
        <c:crossAx val="133612288"/>
        <c:crosses val="autoZero"/>
        <c:auto val="1"/>
        <c:lblAlgn val="ctr"/>
        <c:lblOffset val="100"/>
        <c:noMultiLvlLbl val="1"/>
      </c:catAx>
      <c:valAx>
        <c:axId val="133612288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.####" sourceLinked="0"/>
        <c:majorTickMark val="out"/>
        <c:minorTickMark val="none"/>
        <c:tickLblPos val="high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Tw Cen MT"/>
              </a:defRPr>
            </a:pPr>
            <a:endParaRPr lang="it-IT"/>
          </a:p>
        </c:txPr>
        <c:crossAx val="133590016"/>
        <c:crosses val="autoZero"/>
        <c:crossBetween val="between"/>
        <c:majorUnit val="22.5"/>
        <c:minorUnit val="11.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roundedCorners val="0"/>
  <c:style val="2"/>
  <c:chart>
    <c:title>
      <c:tx>
        <c:rich>
          <a:bodyPr rot="0"/>
          <a:lstStyle/>
          <a:p>
            <a:pPr>
              <a:defRPr sz="1800" b="1" i="0" u="none" strike="noStrike">
                <a:solidFill>
                  <a:srgbClr val="000000"/>
                </a:solidFill>
                <a:latin typeface="Tw Cen MT"/>
              </a:defRPr>
            </a:pPr>
            <a:r>
              <a:rPr lang="it-IT" sz="1800" b="1" i="0" u="none" strike="noStrike">
                <a:solidFill>
                  <a:srgbClr val="000000"/>
                </a:solidFill>
                <a:latin typeface="Tw Cen MT"/>
              </a:rPr>
              <a:t>% differenziata</a:t>
            </a:r>
          </a:p>
        </c:rich>
      </c:tx>
      <c:layout>
        <c:manualLayout>
          <c:xMode val="edge"/>
          <c:yMode val="edge"/>
          <c:x val="0.39431500000000003"/>
          <c:y val="0"/>
          <c:w val="0.211371"/>
          <c:h val="1.27799E-2"/>
        </c:manualLayout>
      </c:layout>
      <c:overlay val="1"/>
      <c:spPr>
        <a:noFill/>
        <a:effectLst/>
      </c:spPr>
    </c:title>
    <c:autoTitleDeleted val="0"/>
    <c:view3D>
      <c:rotX val="-1"/>
      <c:hPercent val="53"/>
      <c:rotY val="2"/>
      <c:depthPercent val="5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bar3DChart>
        <c:barDir val="col"/>
        <c:grouping val="clustered"/>
        <c:varyColors val="0"/>
        <c:ser>
          <c:idx val="0"/>
          <c:order val="0"/>
          <c:tx>
            <c:v>% differenziata</c:v>
          </c:tx>
          <c:spPr>
            <a:solidFill>
              <a:srgbClr val="831436"/>
            </a:solidFill>
            <a:ln w="12700" cap="flat">
              <a:noFill/>
              <a:miter lim="400000"/>
            </a:ln>
            <a:effectLst/>
            <a:sp3d prstMaterial="matte"/>
          </c:spPr>
          <c:invertIfNegative val="0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E64-4C4F-AE34-DA27F36D760D}"/>
              </c:ext>
            </c:extLst>
          </c:dPt>
          <c:dPt>
            <c:idx val="1"/>
            <c:invertIfNegative val="1"/>
            <c:bubble3D val="0"/>
            <c:spPr>
              <a:solidFill>
                <a:srgbClr val="165E80"/>
              </a:solidFill>
              <a:ln w="12700" cap="flat">
                <a:noFill/>
                <a:miter lim="400000"/>
              </a:ln>
              <a:effectLst/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64-4C4F-AE34-DA27F36D760D}"/>
              </c:ext>
            </c:extLst>
          </c:dPt>
          <c:dPt>
            <c:idx val="2"/>
            <c:invertIfNegative val="1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E64-4C4F-AE34-DA27F36D760D}"/>
              </c:ext>
            </c:extLst>
          </c:dPt>
          <c:dPt>
            <c:idx val="3"/>
            <c:invertIfNegative val="1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E64-4C4F-AE34-DA27F36D760D}"/>
              </c:ext>
            </c:extLst>
          </c:dPt>
          <c:dPt>
            <c:idx val="4"/>
            <c:invertIfNegative val="1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E64-4C4F-AE34-DA27F36D760D}"/>
              </c:ext>
            </c:extLst>
          </c:dPt>
          <c:dPt>
            <c:idx val="5"/>
            <c:invertIfNegative val="1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E64-4C4F-AE34-DA27F36D760D}"/>
              </c:ext>
            </c:extLst>
          </c:dPt>
          <c:cat>
            <c:strLit>
              <c:ptCount val="6"/>
              <c:pt idx="0">
                <c:v>Gazzo</c:v>
              </c:pt>
              <c:pt idx="1">
                <c:v>Grantorto</c:v>
              </c:pt>
              <c:pt idx="2">
                <c:v>Piazzola sul Brenta</c:v>
              </c:pt>
              <c:pt idx="3">
                <c:v>San Pietro in Gu</c:v>
              </c:pt>
              <c:pt idx="4">
                <c:v>Grumolo delle Abbadesse</c:v>
              </c:pt>
              <c:pt idx="5">
                <c:v>Quinto Vicentino</c:v>
              </c:pt>
            </c:strLit>
          </c:cat>
          <c:val>
            <c:numLit>
              <c:formatCode>General</c:formatCode>
              <c:ptCount val="6"/>
              <c:pt idx="0">
                <c:v>72.5</c:v>
              </c:pt>
              <c:pt idx="1">
                <c:v>65.8</c:v>
              </c:pt>
              <c:pt idx="2">
                <c:v>70.3</c:v>
              </c:pt>
              <c:pt idx="3">
                <c:v>71.599999999999994</c:v>
              </c:pt>
              <c:pt idx="4">
                <c:v>75.900000000000006</c:v>
              </c:pt>
              <c:pt idx="5">
                <c:v>75.3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E64-4C4F-AE34-DA27F36D76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33524864"/>
        <c:axId val="133530752"/>
        <c:axId val="199647232"/>
      </c:bar3DChart>
      <c:catAx>
        <c:axId val="133524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Tw Cen MT"/>
              </a:defRPr>
            </a:pPr>
            <a:endParaRPr lang="it-IT"/>
          </a:p>
        </c:txPr>
        <c:crossAx val="133530752"/>
        <c:crosses val="autoZero"/>
        <c:auto val="1"/>
        <c:lblAlgn val="ctr"/>
        <c:lblOffset val="100"/>
        <c:noMultiLvlLbl val="1"/>
      </c:catAx>
      <c:valAx>
        <c:axId val="133530752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0.####" sourceLinked="0"/>
        <c:majorTickMark val="out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Tw Cen MT"/>
              </a:defRPr>
            </a:pPr>
            <a:endParaRPr lang="it-IT"/>
          </a:p>
        </c:txPr>
        <c:crossAx val="133524864"/>
        <c:crosses val="autoZero"/>
        <c:crossBetween val="between"/>
        <c:majorUnit val="5"/>
        <c:minorUnit val="2.5"/>
      </c:valAx>
      <c:serAx>
        <c:axId val="19964723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round/>
          </a:ln>
        </c:spPr>
        <c:crossAx val="133530752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019430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Tw Cen MT"/>
      </a:defRPr>
    </a:lvl1pPr>
    <a:lvl2pPr indent="228600" defTabSz="457200" latinLnBrk="0">
      <a:defRPr sz="1200">
        <a:latin typeface="+mn-lt"/>
        <a:ea typeface="+mn-ea"/>
        <a:cs typeface="+mn-cs"/>
        <a:sym typeface="Tw Cen MT"/>
      </a:defRPr>
    </a:lvl2pPr>
    <a:lvl3pPr indent="457200" defTabSz="457200" latinLnBrk="0">
      <a:defRPr sz="1200">
        <a:latin typeface="+mn-lt"/>
        <a:ea typeface="+mn-ea"/>
        <a:cs typeface="+mn-cs"/>
        <a:sym typeface="Tw Cen MT"/>
      </a:defRPr>
    </a:lvl3pPr>
    <a:lvl4pPr indent="685800" defTabSz="457200" latinLnBrk="0">
      <a:defRPr sz="1200">
        <a:latin typeface="+mn-lt"/>
        <a:ea typeface="+mn-ea"/>
        <a:cs typeface="+mn-cs"/>
        <a:sym typeface="Tw Cen MT"/>
      </a:defRPr>
    </a:lvl4pPr>
    <a:lvl5pPr indent="914400" defTabSz="457200" latinLnBrk="0">
      <a:defRPr sz="1200">
        <a:latin typeface="+mn-lt"/>
        <a:ea typeface="+mn-ea"/>
        <a:cs typeface="+mn-cs"/>
        <a:sym typeface="Tw Cen MT"/>
      </a:defRPr>
    </a:lvl5pPr>
    <a:lvl6pPr indent="1143000" defTabSz="457200" latinLnBrk="0">
      <a:defRPr sz="1200">
        <a:latin typeface="+mn-lt"/>
        <a:ea typeface="+mn-ea"/>
        <a:cs typeface="+mn-cs"/>
        <a:sym typeface="Tw Cen MT"/>
      </a:defRPr>
    </a:lvl6pPr>
    <a:lvl7pPr indent="1371600" defTabSz="457200" latinLnBrk="0">
      <a:defRPr sz="1200">
        <a:latin typeface="+mn-lt"/>
        <a:ea typeface="+mn-ea"/>
        <a:cs typeface="+mn-cs"/>
        <a:sym typeface="Tw Cen MT"/>
      </a:defRPr>
    </a:lvl7pPr>
    <a:lvl8pPr indent="1600200" defTabSz="457200" latinLnBrk="0">
      <a:defRPr sz="1200">
        <a:latin typeface="+mn-lt"/>
        <a:ea typeface="+mn-ea"/>
        <a:cs typeface="+mn-cs"/>
        <a:sym typeface="Tw Cen MT"/>
      </a:defRPr>
    </a:lvl8pPr>
    <a:lvl9pPr indent="1828800" defTabSz="457200" latinLnBrk="0">
      <a:defRPr sz="1200">
        <a:latin typeface="+mn-lt"/>
        <a:ea typeface="+mn-ea"/>
        <a:cs typeface="+mn-cs"/>
        <a:sym typeface="Tw Cen MT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1.png" descr="\\DROBO-FS\QuickDrops\JB\PPTX NG\Droplets\LightingOverlay.png"/>
          <p:cNvPicPr>
            <a:picLocks noChangeAspect="1"/>
          </p:cNvPicPr>
          <p:nvPr/>
        </p:nvPicPr>
        <p:blipFill>
          <a:blip r:embed="rId2">
            <a:alphaModFix amt="80000"/>
            <a:extLst/>
          </a:blip>
          <a:stretch>
            <a:fillRect/>
          </a:stretch>
        </p:blipFill>
        <p:spPr>
          <a:xfrm>
            <a:off x="0" y="0"/>
            <a:ext cx="12192004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2.png" descr="Droplets-HD-Title-R1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1751011" y="1300785"/>
            <a:ext cx="8689977" cy="2509213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Titolo Testo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sz="quarter" idx="1"/>
          </p:nvPr>
        </p:nvSpPr>
        <p:spPr>
          <a:xfrm>
            <a:off x="1751011" y="3886200"/>
            <a:ext cx="8689977" cy="13716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200">
                <a:solidFill>
                  <a:srgbClr val="808080"/>
                </a:solidFill>
              </a:defRPr>
            </a:lvl1pPr>
            <a:lvl2pPr marL="0" indent="457200" algn="ctr">
              <a:buClrTx/>
              <a:buSzTx/>
              <a:buFontTx/>
              <a:buNone/>
              <a:defRPr sz="2200">
                <a:solidFill>
                  <a:srgbClr val="808080"/>
                </a:solidFill>
              </a:defRPr>
            </a:lvl2pPr>
            <a:lvl3pPr marL="0" indent="914400" algn="ctr">
              <a:buClrTx/>
              <a:buSzTx/>
              <a:buFontTx/>
              <a:buNone/>
              <a:defRPr sz="2200">
                <a:solidFill>
                  <a:srgbClr val="808080"/>
                </a:solidFill>
              </a:defRPr>
            </a:lvl3pPr>
            <a:lvl4pPr marL="0" indent="1371600" algn="ctr">
              <a:buClrTx/>
              <a:buSzTx/>
              <a:buFontTx/>
              <a:buNone/>
              <a:defRPr sz="2200">
                <a:solidFill>
                  <a:srgbClr val="808080"/>
                </a:solidFill>
              </a:defRPr>
            </a:lvl4pPr>
            <a:lvl5pPr marL="0" indent="1828800" algn="ctr">
              <a:buClrTx/>
              <a:buSzTx/>
              <a:buFontTx/>
              <a:buNone/>
              <a:defRPr sz="2200">
                <a:solidFill>
                  <a:srgbClr val="80808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913794" y="4289373"/>
            <a:ext cx="10364432" cy="81161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97" name="Shape 97"/>
          <p:cNvSpPr>
            <a:spLocks noGrp="1"/>
          </p:cNvSpPr>
          <p:nvPr>
            <p:ph type="pic" sz="half" idx="13"/>
          </p:nvPr>
        </p:nvSpPr>
        <p:spPr>
          <a:xfrm>
            <a:off x="1184743" y="698261"/>
            <a:ext cx="9822534" cy="3214136"/>
          </a:xfrm>
          <a:prstGeom prst="rect">
            <a:avLst/>
          </a:prstGeom>
          <a:ln w="82550" cap="sq">
            <a:solidFill>
              <a:srgbClr val="CCD8E7"/>
            </a:solidFill>
            <a:miter lim="800000"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913773" y="5108728"/>
            <a:ext cx="10364453" cy="68247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1600"/>
            </a:lvl1pPr>
            <a:lvl2pPr marL="0" indent="457200" algn="ctr">
              <a:buClrTx/>
              <a:buSzTx/>
              <a:buFontTx/>
              <a:buNone/>
              <a:defRPr sz="1600"/>
            </a:lvl2pPr>
            <a:lvl3pPr marL="0" indent="914400" algn="ctr">
              <a:buClrTx/>
              <a:buSzTx/>
              <a:buFontTx/>
              <a:buNone/>
              <a:defRPr sz="1600"/>
            </a:lvl3pPr>
            <a:lvl4pPr marL="0" indent="1371600" algn="ctr">
              <a:buClrTx/>
              <a:buSzTx/>
              <a:buFontTx/>
              <a:buNone/>
              <a:defRPr sz="1600"/>
            </a:lvl4pPr>
            <a:lvl5pPr marL="0" indent="1828800" algn="ctr">
              <a:buClrTx/>
              <a:buSzTx/>
              <a:buFont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913773" y="609598"/>
            <a:ext cx="10364453" cy="342724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3775" y="4204820"/>
            <a:ext cx="10364452" cy="1586381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sz="1600"/>
            </a:lvl1pPr>
            <a:lvl2pPr marL="0" indent="457200" algn="ctr">
              <a:buClrTx/>
              <a:buSzTx/>
              <a:buFontTx/>
              <a:buNone/>
              <a:defRPr sz="1600"/>
            </a:lvl2pPr>
            <a:lvl3pPr marL="0" indent="914400" algn="ctr">
              <a:buClrTx/>
              <a:buSzTx/>
              <a:buFontTx/>
              <a:buNone/>
              <a:defRPr sz="1600"/>
            </a:lvl3pPr>
            <a:lvl4pPr marL="0" indent="1371600" algn="ctr">
              <a:buClrTx/>
              <a:buSzTx/>
              <a:buFontTx/>
              <a:buNone/>
              <a:defRPr sz="1600"/>
            </a:lvl4pPr>
            <a:lvl5pPr marL="0" indent="1828800" algn="ctr">
              <a:buClrTx/>
              <a:buSzTx/>
              <a:buFont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3" cy="299290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1720644" y="3610031"/>
            <a:ext cx="8752300" cy="594789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3"/>
          </p:nvPr>
        </p:nvSpPr>
        <p:spPr>
          <a:xfrm>
            <a:off x="913774" y="4372795"/>
            <a:ext cx="10364452" cy="1421054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1001487" y="448383"/>
            <a:ext cx="609601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 cap="all"/>
            </a:lvl1pPr>
          </a:lstStyle>
          <a:p>
            <a:r>
              <a:t>“</a:t>
            </a:r>
          </a:p>
        </p:txBody>
      </p:sp>
      <p:sp>
        <p:nvSpPr>
          <p:cNvPr id="119" name="Shape 119"/>
          <p:cNvSpPr/>
          <p:nvPr/>
        </p:nvSpPr>
        <p:spPr>
          <a:xfrm>
            <a:off x="10557557" y="2687796"/>
            <a:ext cx="609601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8000" cap="all"/>
            </a:lvl1pPr>
          </a:lstStyle>
          <a:p>
            <a:r>
              <a:t>”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xfrm>
            <a:off x="913775" y="4662335"/>
            <a:ext cx="10364452" cy="1140645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1600"/>
            </a:lvl1pPr>
            <a:lvl2pPr marL="0" indent="457200" algn="ctr">
              <a:buClrTx/>
              <a:buSzTx/>
              <a:buFontTx/>
              <a:buNone/>
              <a:defRPr sz="1600"/>
            </a:lvl2pPr>
            <a:lvl3pPr marL="0" indent="914400" algn="ctr">
              <a:buClrTx/>
              <a:buSzTx/>
              <a:buFontTx/>
              <a:buNone/>
              <a:defRPr sz="1600"/>
            </a:lvl3pPr>
            <a:lvl4pPr marL="0" indent="1371600" algn="ctr">
              <a:buClrTx/>
              <a:buSzTx/>
              <a:buFontTx/>
              <a:buNone/>
              <a:defRPr sz="1600"/>
            </a:lvl4pPr>
            <a:lvl5pPr marL="0" indent="1828800" algn="ctr">
              <a:buClrTx/>
              <a:buSzTx/>
              <a:buFont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913773" y="609600"/>
            <a:ext cx="10364453" cy="1605094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3773" y="2367092"/>
            <a:ext cx="3298978" cy="5762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5000"/>
              </a:lnSpc>
              <a:buClrTx/>
              <a:buSzTx/>
              <a:buFontTx/>
              <a:buNone/>
              <a:defRPr sz="2400"/>
            </a:lvl1pPr>
            <a:lvl2pPr marL="0" indent="457200" algn="ctr">
              <a:lnSpc>
                <a:spcPct val="85000"/>
              </a:lnSpc>
              <a:buClrTx/>
              <a:buSzTx/>
              <a:buFontTx/>
              <a:buNone/>
              <a:defRPr sz="2400"/>
            </a:lvl2pPr>
            <a:lvl3pPr marL="0" indent="914400" algn="ctr">
              <a:lnSpc>
                <a:spcPct val="85000"/>
              </a:lnSpc>
              <a:buClrTx/>
              <a:buSzTx/>
              <a:buFontTx/>
              <a:buNone/>
              <a:defRPr sz="2400"/>
            </a:lvl3pPr>
            <a:lvl4pPr marL="0" indent="1371600" algn="ctr">
              <a:lnSpc>
                <a:spcPct val="85000"/>
              </a:lnSpc>
              <a:buClrTx/>
              <a:buSzTx/>
              <a:buFontTx/>
              <a:buNone/>
              <a:defRPr sz="2400"/>
            </a:lvl4pPr>
            <a:lvl5pPr marL="0" indent="1828800" algn="ctr">
              <a:lnSpc>
                <a:spcPct val="85000"/>
              </a:lnSpc>
              <a:buClrTx/>
              <a:buSzTx/>
              <a:buFont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3"/>
          </p:nvPr>
        </p:nvSpPr>
        <p:spPr>
          <a:xfrm>
            <a:off x="913773" y="2943355"/>
            <a:ext cx="3298978" cy="2847845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4"/>
          </p:nvPr>
        </p:nvSpPr>
        <p:spPr>
          <a:xfrm>
            <a:off x="4452389" y="2367092"/>
            <a:ext cx="3291522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lnSpc>
                <a:spcPct val="85000"/>
              </a:lnSpc>
              <a:buClrTx/>
              <a:buSzTx/>
              <a:buFontTx/>
              <a:buNone/>
              <a:defRPr sz="2400"/>
            </a:pPr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5"/>
          </p:nvPr>
        </p:nvSpPr>
        <p:spPr>
          <a:xfrm>
            <a:off x="4441347" y="2943355"/>
            <a:ext cx="3303352" cy="2847845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6"/>
          </p:nvPr>
        </p:nvSpPr>
        <p:spPr>
          <a:xfrm>
            <a:off x="7973297" y="2367092"/>
            <a:ext cx="3304929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lnSpc>
                <a:spcPct val="85000"/>
              </a:lnSpc>
              <a:buClrTx/>
              <a:buSzTx/>
              <a:buFontTx/>
              <a:buNone/>
              <a:defRPr sz="2400"/>
            </a:pPr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7"/>
          </p:nvPr>
        </p:nvSpPr>
        <p:spPr>
          <a:xfrm>
            <a:off x="7973297" y="2943355"/>
            <a:ext cx="3304929" cy="2847845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913773" y="610772"/>
            <a:ext cx="10364453" cy="1603922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xfrm>
            <a:off x="913773" y="4204820"/>
            <a:ext cx="3296410" cy="5762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5000"/>
              </a:lnSpc>
              <a:buClrTx/>
              <a:buSzTx/>
              <a:buFontTx/>
              <a:buNone/>
              <a:defRPr sz="2200"/>
            </a:lvl1pPr>
            <a:lvl2pPr marL="0" indent="457200" algn="ctr">
              <a:lnSpc>
                <a:spcPct val="85000"/>
              </a:lnSpc>
              <a:buClrTx/>
              <a:buSzTx/>
              <a:buFontTx/>
              <a:buNone/>
              <a:defRPr sz="2200"/>
            </a:lvl2pPr>
            <a:lvl3pPr marL="0" indent="914400" algn="ctr">
              <a:lnSpc>
                <a:spcPct val="85000"/>
              </a:lnSpc>
              <a:buClrTx/>
              <a:buSzTx/>
              <a:buFontTx/>
              <a:buNone/>
              <a:defRPr sz="2200"/>
            </a:lvl3pPr>
            <a:lvl4pPr marL="0" indent="1371600" algn="ctr">
              <a:lnSpc>
                <a:spcPct val="85000"/>
              </a:lnSpc>
              <a:buClrTx/>
              <a:buSzTx/>
              <a:buFontTx/>
              <a:buNone/>
              <a:defRPr sz="2200"/>
            </a:lvl4pPr>
            <a:lvl5pPr marL="0" indent="1828800" algn="ctr">
              <a:lnSpc>
                <a:spcPct val="85000"/>
              </a:lnSpc>
              <a:buClrTx/>
              <a:buSzTx/>
              <a:buFontTx/>
              <a:buNone/>
              <a:defRPr sz="2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2" name="Shape 152"/>
          <p:cNvSpPr>
            <a:spLocks noGrp="1"/>
          </p:cNvSpPr>
          <p:nvPr>
            <p:ph type="pic" sz="quarter" idx="13"/>
          </p:nvPr>
        </p:nvSpPr>
        <p:spPr>
          <a:xfrm>
            <a:off x="913773" y="2367092"/>
            <a:ext cx="3296410" cy="1524001"/>
          </a:xfrm>
          <a:prstGeom prst="rect">
            <a:avLst/>
          </a:prstGeom>
          <a:ln w="82550" cap="sq">
            <a:solidFill>
              <a:srgbClr val="CCD8E7"/>
            </a:solidFill>
            <a:miter lim="800000"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4"/>
          </p:nvPr>
        </p:nvSpPr>
        <p:spPr>
          <a:xfrm>
            <a:off x="913773" y="4781081"/>
            <a:ext cx="3296410" cy="1010119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5"/>
          </p:nvPr>
        </p:nvSpPr>
        <p:spPr>
          <a:xfrm>
            <a:off x="4442759" y="4204820"/>
            <a:ext cx="3301828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lnSpc>
                <a:spcPct val="85000"/>
              </a:lnSpc>
              <a:buClrTx/>
              <a:buSzTx/>
              <a:buFontTx/>
              <a:buNone/>
              <a:defRPr sz="2200"/>
            </a:pPr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pic" sz="quarter" idx="16"/>
          </p:nvPr>
        </p:nvSpPr>
        <p:spPr>
          <a:xfrm>
            <a:off x="4441347" y="2367092"/>
            <a:ext cx="3303352" cy="1524001"/>
          </a:xfrm>
          <a:prstGeom prst="rect">
            <a:avLst/>
          </a:prstGeom>
          <a:ln w="82550" cap="sq">
            <a:solidFill>
              <a:srgbClr val="CCD8E7"/>
            </a:solidFill>
            <a:miter lim="800000"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body" sz="quarter" idx="17"/>
          </p:nvPr>
        </p:nvSpPr>
        <p:spPr>
          <a:xfrm>
            <a:off x="4441347" y="4781079"/>
            <a:ext cx="3303352" cy="1010119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8"/>
          </p:nvPr>
        </p:nvSpPr>
        <p:spPr>
          <a:xfrm>
            <a:off x="7973297" y="4204820"/>
            <a:ext cx="3300682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lnSpc>
                <a:spcPct val="85000"/>
              </a:lnSpc>
              <a:buClrTx/>
              <a:buSzTx/>
              <a:buFontTx/>
              <a:buNone/>
              <a:defRPr sz="2200"/>
            </a:pPr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pic" sz="quarter" idx="19"/>
          </p:nvPr>
        </p:nvSpPr>
        <p:spPr>
          <a:xfrm>
            <a:off x="7973297" y="2367092"/>
            <a:ext cx="3304929" cy="1524001"/>
          </a:xfrm>
          <a:prstGeom prst="rect">
            <a:avLst/>
          </a:prstGeom>
          <a:ln w="82550" cap="sq">
            <a:solidFill>
              <a:srgbClr val="CCD8E7"/>
            </a:solidFill>
            <a:miter lim="800000"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20"/>
          </p:nvPr>
        </p:nvSpPr>
        <p:spPr>
          <a:xfrm>
            <a:off x="7973173" y="4781077"/>
            <a:ext cx="3305053" cy="1010122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400"/>
            </a:pPr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idx="1"/>
          </p:nvPr>
        </p:nvSpPr>
        <p:spPr>
          <a:xfrm>
            <a:off x="913775" y="2367092"/>
            <a:ext cx="10364452" cy="3424108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8724900" y="609601"/>
            <a:ext cx="2553326" cy="5181599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Titolo Testo</a:t>
            </a:r>
          </a:p>
        </p:txBody>
      </p:sp>
      <p:sp>
        <p:nvSpPr>
          <p:cNvPr id="177" name="Shape 177"/>
          <p:cNvSpPr>
            <a:spLocks noGrp="1"/>
          </p:cNvSpPr>
          <p:nvPr>
            <p:ph type="body" idx="1"/>
          </p:nvPr>
        </p:nvSpPr>
        <p:spPr>
          <a:xfrm>
            <a:off x="913775" y="609601"/>
            <a:ext cx="7658725" cy="5181599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8" name="Shape 1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913773" y="2367091"/>
            <a:ext cx="10363828" cy="3424108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913773" y="828562"/>
            <a:ext cx="10351753" cy="2736820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t>Titolo Testo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3773" y="3657456"/>
            <a:ext cx="10351753" cy="1368184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1pPr>
            <a:lvl2pPr marL="0" indent="457200" algn="ctr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2pPr>
            <a:lvl3pPr marL="0" indent="914400" algn="ctr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3pPr>
            <a:lvl4pPr marL="0" indent="1371600" algn="ctr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4pPr>
            <a:lvl5pPr marL="0" indent="1828800" algn="ctr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sz="half" idx="1"/>
          </p:nvPr>
        </p:nvSpPr>
        <p:spPr>
          <a:xfrm>
            <a:off x="913773" y="2367091"/>
            <a:ext cx="5106027" cy="3424108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1146327" y="2371018"/>
            <a:ext cx="4873475" cy="67999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5000"/>
              </a:lnSpc>
              <a:buClrTx/>
              <a:buSzTx/>
              <a:buFontTx/>
              <a:buNone/>
              <a:defRPr sz="2600"/>
            </a:lvl1pPr>
            <a:lvl2pPr marL="0" indent="457200">
              <a:lnSpc>
                <a:spcPct val="85000"/>
              </a:lnSpc>
              <a:buClrTx/>
              <a:buSzTx/>
              <a:buFontTx/>
              <a:buNone/>
              <a:defRPr sz="2600"/>
            </a:lvl2pPr>
            <a:lvl3pPr marL="0" indent="914400">
              <a:lnSpc>
                <a:spcPct val="85000"/>
              </a:lnSpc>
              <a:buClrTx/>
              <a:buSzTx/>
              <a:buFontTx/>
              <a:buNone/>
              <a:defRPr sz="2600"/>
            </a:lvl3pPr>
            <a:lvl4pPr marL="0" indent="1371600">
              <a:lnSpc>
                <a:spcPct val="85000"/>
              </a:lnSpc>
              <a:buClrTx/>
              <a:buSzTx/>
              <a:buFontTx/>
              <a:buNone/>
              <a:defRPr sz="2600"/>
            </a:lvl4pPr>
            <a:lvl5pPr marL="0" indent="1828800">
              <a:lnSpc>
                <a:spcPct val="85000"/>
              </a:lnSpc>
              <a:buClrTx/>
              <a:buSzTx/>
              <a:buFontTx/>
              <a:buNone/>
              <a:defRPr sz="2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sz="quarter" idx="13"/>
          </p:nvPr>
        </p:nvSpPr>
        <p:spPr>
          <a:xfrm>
            <a:off x="6396423" y="2371018"/>
            <a:ext cx="4881805" cy="679995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85000"/>
              </a:lnSpc>
              <a:buClrTx/>
              <a:buSzTx/>
              <a:buFontTx/>
              <a:buNone/>
              <a:defRPr sz="2600"/>
            </a:pPr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9" cy="202325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sz="half" idx="1"/>
          </p:nvPr>
        </p:nvSpPr>
        <p:spPr>
          <a:xfrm>
            <a:off x="5078062" y="609600"/>
            <a:ext cx="6200164" cy="5181599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sz="quarter" idx="13"/>
          </p:nvPr>
        </p:nvSpPr>
        <p:spPr>
          <a:xfrm>
            <a:off x="913773" y="2632852"/>
            <a:ext cx="3935690" cy="3158349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913773" y="609600"/>
            <a:ext cx="5934971" cy="202325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87" name="Shape 87"/>
          <p:cNvSpPr>
            <a:spLocks noGrp="1"/>
          </p:cNvSpPr>
          <p:nvPr>
            <p:ph type="pic" sz="half" idx="13"/>
          </p:nvPr>
        </p:nvSpPr>
        <p:spPr>
          <a:xfrm>
            <a:off x="7424803" y="609601"/>
            <a:ext cx="3255359" cy="5181601"/>
          </a:xfrm>
          <a:prstGeom prst="rect">
            <a:avLst/>
          </a:prstGeom>
          <a:ln w="82550" cap="sq">
            <a:solidFill>
              <a:srgbClr val="CCD8E7"/>
            </a:solidFill>
            <a:miter lim="800000"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body" sz="half" idx="1"/>
          </p:nvPr>
        </p:nvSpPr>
        <p:spPr>
          <a:xfrm>
            <a:off x="913794" y="2632852"/>
            <a:ext cx="5934950" cy="3158348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1600"/>
            </a:lvl1pPr>
            <a:lvl2pPr marL="0" indent="457200" algn="ctr">
              <a:buClrTx/>
              <a:buSzTx/>
              <a:buFontTx/>
              <a:buNone/>
              <a:defRPr sz="1600"/>
            </a:lvl2pPr>
            <a:lvl3pPr marL="0" indent="914400" algn="ctr">
              <a:buClrTx/>
              <a:buSzTx/>
              <a:buFontTx/>
              <a:buNone/>
              <a:defRPr sz="1600"/>
            </a:lvl3pPr>
            <a:lvl4pPr marL="0" indent="1371600" algn="ctr">
              <a:buClrTx/>
              <a:buSzTx/>
              <a:buFontTx/>
              <a:buNone/>
              <a:defRPr sz="1600"/>
            </a:lvl4pPr>
            <a:lvl5pPr marL="0" indent="1828800" algn="ctr">
              <a:buClrTx/>
              <a:buSzTx/>
              <a:buFont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C7EF"/>
            </a:gs>
            <a:gs pos="100000">
              <a:srgbClr val="89ADD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\\DROBO-FS\QuickDrops\JB\PPTX NG\Droplets\LightingOverlay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0" y="0"/>
            <a:ext cx="12192004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3.png" descr="Droplets-HD-Content-R1d.png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913775" y="618516"/>
            <a:ext cx="10364452" cy="1596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033939" y="5950267"/>
            <a:ext cx="244288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9pPr>
    </p:titleStyle>
    <p:bodyStyle>
      <a:lvl1pPr marL="228600" marR="0" indent="-2286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1pPr>
      <a:lvl2pPr marL="711200" marR="0" indent="-254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2pPr>
      <a:lvl3pPr marL="1200150" marR="0" indent="-28575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3pPr>
      <a:lvl4pPr marL="16981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4pPr>
      <a:lvl5pPr marL="21553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5pPr>
      <a:lvl6pPr marL="26125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6pPr>
      <a:lvl7pPr marL="30697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7pPr>
      <a:lvl8pPr marL="35269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8pPr>
      <a:lvl9pPr marL="39841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w Cen MT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ctrTitle"/>
          </p:nvPr>
        </p:nvSpPr>
        <p:spPr>
          <a:xfrm>
            <a:off x="1751012" y="1300784"/>
            <a:ext cx="8689976" cy="2509215"/>
          </a:xfrm>
          <a:prstGeom prst="rect">
            <a:avLst/>
          </a:prstGeom>
        </p:spPr>
        <p:txBody>
          <a:bodyPr/>
          <a:lstStyle/>
          <a:p>
            <a:r>
              <a:t>WATER </a:t>
            </a:r>
            <a:br/>
            <a:r>
              <a:t>FROM PROBLEMS TO SOLUTIONS</a:t>
            </a:r>
          </a:p>
        </p:txBody>
      </p:sp>
      <p:sp>
        <p:nvSpPr>
          <p:cNvPr id="188" name="Shape 188"/>
          <p:cNvSpPr>
            <a:spLocks noGrp="1"/>
          </p:cNvSpPr>
          <p:nvPr>
            <p:ph type="subTitle" sz="quarter" idx="1"/>
          </p:nvPr>
        </p:nvSpPr>
        <p:spPr>
          <a:xfrm>
            <a:off x="1751012" y="3886200"/>
            <a:ext cx="8689976" cy="1371600"/>
          </a:xfrm>
          <a:prstGeom prst="rect">
            <a:avLst/>
          </a:prstGeom>
        </p:spPr>
        <p:txBody>
          <a:bodyPr/>
          <a:lstStyle/>
          <a:p>
            <a:pPr algn="r">
              <a:defRPr sz="2400"/>
            </a:pPr>
            <a:r>
              <a:t> ERASMUS + PROJECT</a:t>
            </a:r>
          </a:p>
          <a:p>
            <a:pPr algn="r">
              <a:defRPr sz="2400"/>
            </a:pPr>
            <a:r>
              <a:t>eS2- Grantorto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xfrm>
            <a:off x="640080" y="618517"/>
            <a:ext cx="2886892" cy="2673324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endParaRPr/>
          </a:p>
          <a:p>
            <a:pPr>
              <a:defRPr sz="3200"/>
            </a:pPr>
            <a:r>
              <a:t>RECYCLING IN EUROPE in 2014</a:t>
            </a:r>
          </a:p>
        </p:txBody>
      </p:sp>
      <p:sp>
        <p:nvSpPr>
          <p:cNvPr id="191" name="Shape 191"/>
          <p:cNvSpPr/>
          <p:nvPr/>
        </p:nvSpPr>
        <p:spPr>
          <a:xfrm>
            <a:off x="666205" y="4284617"/>
            <a:ext cx="2860767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endParaRPr dirty="0"/>
          </a:p>
          <a:p>
            <a:r>
              <a:rPr dirty="0"/>
              <a:t>Best result: Germany</a:t>
            </a:r>
          </a:p>
          <a:p>
            <a:r>
              <a:rPr dirty="0"/>
              <a:t>Average rate: 37</a:t>
            </a:r>
            <a:r>
              <a:rPr lang="it-IT" dirty="0"/>
              <a:t>.</a:t>
            </a:r>
            <a:r>
              <a:rPr dirty="0"/>
              <a:t>5% (not all countries of Europe have been considered)</a:t>
            </a:r>
          </a:p>
        </p:txBody>
      </p:sp>
      <p:graphicFrame>
        <p:nvGraphicFramePr>
          <p:cNvPr id="192" name="Chart 192"/>
          <p:cNvGraphicFramePr/>
          <p:nvPr/>
        </p:nvGraphicFramePr>
        <p:xfrm>
          <a:off x="3156686" y="1025653"/>
          <a:ext cx="8709585" cy="39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913775" y="161316"/>
            <a:ext cx="10364452" cy="1596178"/>
          </a:xfrm>
          <a:prstGeom prst="rect">
            <a:avLst/>
          </a:prstGeom>
        </p:spPr>
        <p:txBody>
          <a:bodyPr/>
          <a:lstStyle/>
          <a:p>
            <a:r>
              <a:t>INCINERATORS IN ITALY</a:t>
            </a:r>
          </a:p>
        </p:txBody>
      </p:sp>
      <p:graphicFrame>
        <p:nvGraphicFramePr>
          <p:cNvPr id="195" name="Chart 195"/>
          <p:cNvGraphicFramePr/>
          <p:nvPr/>
        </p:nvGraphicFramePr>
        <p:xfrm>
          <a:off x="4179477" y="2060134"/>
          <a:ext cx="7571281" cy="3927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6" name="Shape 196"/>
          <p:cNvSpPr/>
          <p:nvPr/>
        </p:nvSpPr>
        <p:spPr>
          <a:xfrm>
            <a:off x="136442" y="1876942"/>
            <a:ext cx="3905795" cy="274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endParaRPr dirty="0"/>
          </a:p>
          <a:p>
            <a:endParaRPr dirty="0"/>
          </a:p>
          <a:p>
            <a:r>
              <a:rPr dirty="0"/>
              <a:t>Incineration is a waste treatment process that involves the combustion of organic substances to get energy.</a:t>
            </a:r>
          </a:p>
          <a:p>
            <a:endParaRPr dirty="0"/>
          </a:p>
          <a:p>
            <a:r>
              <a:rPr dirty="0"/>
              <a:t>PRO: less waste in the rubbish dump; energy production</a:t>
            </a:r>
          </a:p>
          <a:p>
            <a:endParaRPr dirty="0"/>
          </a:p>
          <a:p>
            <a:r>
              <a:rPr dirty="0"/>
              <a:t>CONS: air pollution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49808">
              <a:defRPr sz="2952"/>
            </a:pPr>
            <a:endParaRPr/>
          </a:p>
          <a:p>
            <a:pPr defTabSz="749808">
              <a:defRPr sz="2952"/>
            </a:pPr>
            <a:r>
              <a:t>THIS is How waste generated in italy in 2014 was distributed: </a:t>
            </a:r>
            <a:br/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239485" y="3430087"/>
            <a:ext cx="3278778" cy="166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/>
          </a:p>
          <a:p>
            <a:pPr>
              <a:defRPr sz="2800"/>
            </a:pPr>
            <a:r>
              <a:t>In 2014 each Italian citizen generated 488 kg of waste </a:t>
            </a:r>
          </a:p>
        </p:txBody>
      </p:sp>
      <p:pic>
        <p:nvPicPr>
          <p:cNvPr id="200" name="image4-small.jpg" descr="C:\Users\Dori\Pictures\FOTO\2015\8.agosto\2.Campo wwf\IMG_044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0524" y="1606730"/>
            <a:ext cx="2860768" cy="190717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01" name="Chart 201"/>
          <p:cNvGraphicFramePr/>
          <p:nvPr>
            <p:extLst>
              <p:ext uri="{D42A27DB-BD31-4B8C-83A1-F6EECF244321}">
                <p14:modId xmlns:p14="http://schemas.microsoft.com/office/powerpoint/2010/main" val="35329371"/>
              </p:ext>
            </p:extLst>
          </p:nvPr>
        </p:nvGraphicFramePr>
        <p:xfrm>
          <a:off x="5184519" y="1965698"/>
          <a:ext cx="7365661" cy="421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2" name="Shape 202"/>
          <p:cNvSpPr/>
          <p:nvPr/>
        </p:nvSpPr>
        <p:spPr>
          <a:xfrm>
            <a:off x="3181530" y="4681220"/>
            <a:ext cx="2011680" cy="129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endParaRPr/>
          </a:p>
          <a:p>
            <a:pPr>
              <a:defRPr b="1">
                <a:solidFill>
                  <a:srgbClr val="FFFFFF"/>
                </a:solidFill>
              </a:defRPr>
            </a:pPr>
            <a:r>
              <a:t>THERE ARE STILL TOO MUCH WASTE THAT GOES TO THE DUMP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926838" y="331134"/>
            <a:ext cx="10364452" cy="1596177"/>
          </a:xfrm>
          <a:prstGeom prst="rect">
            <a:avLst/>
          </a:prstGeom>
        </p:spPr>
        <p:txBody>
          <a:bodyPr/>
          <a:lstStyle/>
          <a:p>
            <a:r>
              <a:t>RECYCLING IN THE ITALIAN REGIONs IN 2017</a:t>
            </a:r>
          </a:p>
        </p:txBody>
      </p:sp>
      <p:graphicFrame>
        <p:nvGraphicFramePr>
          <p:cNvPr id="205" name="Chart 205"/>
          <p:cNvGraphicFramePr/>
          <p:nvPr/>
        </p:nvGraphicFramePr>
        <p:xfrm>
          <a:off x="153656" y="3541991"/>
          <a:ext cx="11251509" cy="2602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6" name="Shape 206"/>
          <p:cNvSpPr/>
          <p:nvPr/>
        </p:nvSpPr>
        <p:spPr>
          <a:xfrm>
            <a:off x="3002624" y="3391768"/>
            <a:ext cx="313509" cy="30044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5875">
            <a:solidFill>
              <a:srgbClr val="A6375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641530" y="1453969"/>
            <a:ext cx="3696791" cy="146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endParaRPr/>
          </a:p>
          <a:p>
            <a:pPr>
              <a:defRPr sz="2400"/>
            </a:pPr>
            <a:endParaRPr/>
          </a:p>
          <a:p>
            <a:pPr>
              <a:defRPr sz="2400"/>
            </a:pPr>
            <a:r>
              <a:t>In 2017 Veneto reached the best result in recycling</a:t>
            </a:r>
          </a:p>
        </p:txBody>
      </p:sp>
      <p:sp>
        <p:nvSpPr>
          <p:cNvPr id="208" name="Shape 208"/>
          <p:cNvSpPr/>
          <p:nvPr/>
        </p:nvSpPr>
        <p:spPr>
          <a:xfrm>
            <a:off x="6883400" y="1496060"/>
            <a:ext cx="3827418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endParaRPr/>
          </a:p>
          <a:p>
            <a:pPr>
              <a:defRPr sz="2400"/>
            </a:pPr>
            <a:r>
              <a:t>The national average rate of waste recycled is 54%. The goal for 2025 is to reach 55%. We are almost there…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xfrm>
            <a:off x="194954" y="1628348"/>
            <a:ext cx="2913644" cy="3117461"/>
          </a:xfrm>
          <a:prstGeom prst="rect">
            <a:avLst/>
          </a:prstGeom>
        </p:spPr>
        <p:txBody>
          <a:bodyPr/>
          <a:lstStyle/>
          <a:p>
            <a:pPr>
              <a:defRPr sz="3200" b="1"/>
            </a:pPr>
            <a:r>
              <a:t>2017</a:t>
            </a:r>
          </a:p>
          <a:p>
            <a:pPr>
              <a:defRPr sz="3200" b="1"/>
            </a:pPr>
            <a:r>
              <a:t>RECYCLING IN OUR REGION in 2017</a:t>
            </a:r>
          </a:p>
        </p:txBody>
      </p:sp>
      <p:graphicFrame>
        <p:nvGraphicFramePr>
          <p:cNvPr id="211" name="Chart 211"/>
          <p:cNvGraphicFramePr/>
          <p:nvPr/>
        </p:nvGraphicFramePr>
        <p:xfrm>
          <a:off x="3290237" y="677672"/>
          <a:ext cx="8341371" cy="5447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2" cy="805334"/>
          </a:xfrm>
          <a:prstGeom prst="rect">
            <a:avLst/>
          </a:prstGeom>
        </p:spPr>
        <p:txBody>
          <a:bodyPr/>
          <a:lstStyle>
            <a:lvl1pPr defTabSz="704087">
              <a:defRPr sz="2772"/>
            </a:lvl1pPr>
          </a:lstStyle>
          <a:p>
            <a:r>
              <a:t>OUR MUNICIPALITIES AND THE SURROUNDING ONES: RECYLING RATES</a:t>
            </a:r>
          </a:p>
        </p:txBody>
      </p:sp>
      <p:graphicFrame>
        <p:nvGraphicFramePr>
          <p:cNvPr id="214" name="Chart 214"/>
          <p:cNvGraphicFramePr/>
          <p:nvPr>
            <p:extLst>
              <p:ext uri="{D42A27DB-BD31-4B8C-83A1-F6EECF244321}">
                <p14:modId xmlns:p14="http://schemas.microsoft.com/office/powerpoint/2010/main" val="1771793022"/>
              </p:ext>
            </p:extLst>
          </p:nvPr>
        </p:nvGraphicFramePr>
        <p:xfrm>
          <a:off x="3512095" y="1432560"/>
          <a:ext cx="8207465" cy="4531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" name="Shape 215"/>
          <p:cNvSpPr/>
          <p:nvPr/>
        </p:nvSpPr>
        <p:spPr>
          <a:xfrm>
            <a:off x="755832" y="2026130"/>
            <a:ext cx="2756263" cy="324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r>
              <a:t>All surrounding municipalities have reached a better result than the national average one: 54% of waste has been recycled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3474720" y="448699"/>
            <a:ext cx="3174275" cy="324809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In addition to recycling, we can also help clean our rivers, parks, river banks…</a:t>
            </a:r>
          </a:p>
        </p:txBody>
      </p:sp>
      <p:pic>
        <p:nvPicPr>
          <p:cNvPr id="218" name="image5.png" descr="C:\Users\Dori\Desktop\ERASMUS+\puliamo il m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466" y="347390"/>
            <a:ext cx="2832873" cy="4561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6.png" descr="C:\Users\Dori\Desktop\ERASMUS+\ripuliamo il fiume brent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50274" y="1147572"/>
            <a:ext cx="5249008" cy="2734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7.jpg" descr="C:\Users\Dori\Desktop\ERASMUS+\volontari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84257" y="4010297"/>
            <a:ext cx="4483965" cy="25665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ccia">
  <a:themeElements>
    <a:clrScheme name="Gocc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0000FF"/>
      </a:hlink>
      <a:folHlink>
        <a:srgbClr val="FF00FF"/>
      </a:folHlink>
    </a:clrScheme>
    <a:fontScheme name="Goccia">
      <a:majorFont>
        <a:latin typeface="Helvetica"/>
        <a:ea typeface="Helvetica"/>
        <a:cs typeface="Helvetica"/>
      </a:majorFont>
      <a:minorFont>
        <a:latin typeface="Tw Cen MT"/>
        <a:ea typeface="Tw Cen MT"/>
        <a:cs typeface="Tw Cen MT"/>
      </a:minorFont>
    </a:fontScheme>
    <a:fmtScheme name="Gocc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occia">
  <a:themeElements>
    <a:clrScheme name="Gocc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0000FF"/>
      </a:hlink>
      <a:folHlink>
        <a:srgbClr val="FF00FF"/>
      </a:folHlink>
    </a:clrScheme>
    <a:fontScheme name="Goccia">
      <a:majorFont>
        <a:latin typeface="Helvetica"/>
        <a:ea typeface="Helvetica"/>
        <a:cs typeface="Helvetica"/>
      </a:majorFont>
      <a:minorFont>
        <a:latin typeface="Tw Cen MT"/>
        <a:ea typeface="Tw Cen MT"/>
        <a:cs typeface="Tw Cen MT"/>
      </a:minorFont>
    </a:fontScheme>
    <a:fmtScheme name="Gocc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203</Words>
  <Application>Microsoft Office PowerPoint</Application>
  <PresentationFormat>Personalizzato</PresentationFormat>
  <Paragraphs>39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Goccia</vt:lpstr>
      <vt:lpstr>WATER  FROM PROBLEMS TO SOLUTIONS</vt:lpstr>
      <vt:lpstr> RECYCLING IN EUROPE in 2014</vt:lpstr>
      <vt:lpstr>INCINERATORS IN ITALY</vt:lpstr>
      <vt:lpstr> THIS is How waste generated in italy in 2014 was distributed:  </vt:lpstr>
      <vt:lpstr>RECYCLING IN THE ITALIAN REGIONs IN 2017</vt:lpstr>
      <vt:lpstr>2017 RECYCLING IN OUR REGION in 2017</vt:lpstr>
      <vt:lpstr>OUR MUNICIPALITIES AND THE SURROUNDING ONES: RECYLING RATES</vt:lpstr>
      <vt:lpstr>In addition to recycling, we can also help clean our rivers, parks, river banks…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 FROM PROBLEMS TO SOLUTIONS</dc:title>
  <cp:lastModifiedBy>utente-pc</cp:lastModifiedBy>
  <cp:revision>3</cp:revision>
  <dcterms:modified xsi:type="dcterms:W3CDTF">2019-02-09T07:33:23Z</dcterms:modified>
</cp:coreProperties>
</file>