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0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8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95" d="100"/>
          <a:sy n="95" d="100"/>
        </p:scale>
        <p:origin x="-7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it-IT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72F8-3CD7-5D48-AC7D-2A9F87FB9BF9}" type="datetimeFigureOut">
              <a:rPr lang="it-IT" smtClean="0"/>
              <a:pPr/>
              <a:t>11/3/16</a:t>
            </a:fld>
            <a:endParaRPr lang="it-IT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712A-3E72-054D-AF77-DFB49D36E0BF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Click to edit Master text styles</a:t>
            </a:r>
          </a:p>
          <a:p>
            <a:pPr lvl="1" eaLnBrk="1" latinLnBrk="0" hangingPunct="1"/>
            <a:r>
              <a:rPr lang="it-IT" smtClean="0"/>
              <a:t>Second level</a:t>
            </a:r>
          </a:p>
          <a:p>
            <a:pPr lvl="2" eaLnBrk="1" latinLnBrk="0" hangingPunct="1"/>
            <a:r>
              <a:rPr lang="it-IT" smtClean="0"/>
              <a:t>Third level</a:t>
            </a:r>
          </a:p>
          <a:p>
            <a:pPr lvl="3" eaLnBrk="1" latinLnBrk="0" hangingPunct="1"/>
            <a:r>
              <a:rPr lang="it-IT" smtClean="0"/>
              <a:t>Fourth level</a:t>
            </a:r>
          </a:p>
          <a:p>
            <a:pPr lvl="4" eaLnBrk="1" latinLnBrk="0" hangingPunct="1"/>
            <a:r>
              <a:rPr lang="it-IT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72F8-3CD7-5D48-AC7D-2A9F87FB9BF9}" type="datetimeFigureOut">
              <a:rPr lang="it-IT" smtClean="0"/>
              <a:pPr/>
              <a:t>11/3/16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712A-3E72-054D-AF77-DFB49D36E0BF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Click to edit Master text styles</a:t>
            </a:r>
          </a:p>
          <a:p>
            <a:pPr lvl="1" eaLnBrk="1" latinLnBrk="0" hangingPunct="1"/>
            <a:r>
              <a:rPr lang="it-IT" smtClean="0"/>
              <a:t>Second level</a:t>
            </a:r>
          </a:p>
          <a:p>
            <a:pPr lvl="2" eaLnBrk="1" latinLnBrk="0" hangingPunct="1"/>
            <a:r>
              <a:rPr lang="it-IT" smtClean="0"/>
              <a:t>Third level</a:t>
            </a:r>
          </a:p>
          <a:p>
            <a:pPr lvl="3" eaLnBrk="1" latinLnBrk="0" hangingPunct="1"/>
            <a:r>
              <a:rPr lang="it-IT" smtClean="0"/>
              <a:t>Fourth level</a:t>
            </a:r>
          </a:p>
          <a:p>
            <a:pPr lvl="4" eaLnBrk="1" latinLnBrk="0" hangingPunct="1"/>
            <a:r>
              <a:rPr lang="it-IT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72F8-3CD7-5D48-AC7D-2A9F87FB9BF9}" type="datetimeFigureOut">
              <a:rPr lang="it-IT" smtClean="0"/>
              <a:pPr/>
              <a:t>11/3/16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712A-3E72-054D-AF77-DFB49D36E0BF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Click to edit Master text styles</a:t>
            </a:r>
          </a:p>
          <a:p>
            <a:pPr lvl="1" eaLnBrk="1" latinLnBrk="0" hangingPunct="1"/>
            <a:r>
              <a:rPr lang="it-IT" smtClean="0"/>
              <a:t>Second level</a:t>
            </a:r>
          </a:p>
          <a:p>
            <a:pPr lvl="2" eaLnBrk="1" latinLnBrk="0" hangingPunct="1"/>
            <a:r>
              <a:rPr lang="it-IT" smtClean="0"/>
              <a:t>Third level</a:t>
            </a:r>
          </a:p>
          <a:p>
            <a:pPr lvl="3" eaLnBrk="1" latinLnBrk="0" hangingPunct="1"/>
            <a:r>
              <a:rPr lang="it-IT" smtClean="0"/>
              <a:t>Fourth level</a:t>
            </a:r>
          </a:p>
          <a:p>
            <a:pPr lvl="4" eaLnBrk="1" latinLnBrk="0" hangingPunct="1"/>
            <a:r>
              <a:rPr lang="it-IT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72F8-3CD7-5D48-AC7D-2A9F87FB9BF9}" type="datetimeFigureOut">
              <a:rPr lang="it-IT" smtClean="0"/>
              <a:pPr/>
              <a:t>11/3/16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712A-3E72-054D-AF77-DFB49D36E0BF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72F8-3CD7-5D48-AC7D-2A9F87FB9BF9}" type="datetimeFigureOut">
              <a:rPr lang="it-IT" smtClean="0"/>
              <a:pPr/>
              <a:t>11/3/16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F9C712A-3E72-054D-AF77-DFB49D36E0BF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Click to edit Master text styles</a:t>
            </a:r>
          </a:p>
          <a:p>
            <a:pPr lvl="1" eaLnBrk="1" latinLnBrk="0" hangingPunct="1"/>
            <a:r>
              <a:rPr lang="it-IT" smtClean="0"/>
              <a:t>Second level</a:t>
            </a:r>
          </a:p>
          <a:p>
            <a:pPr lvl="2" eaLnBrk="1" latinLnBrk="0" hangingPunct="1"/>
            <a:r>
              <a:rPr lang="it-IT" smtClean="0"/>
              <a:t>Third level</a:t>
            </a:r>
          </a:p>
          <a:p>
            <a:pPr lvl="3" eaLnBrk="1" latinLnBrk="0" hangingPunct="1"/>
            <a:r>
              <a:rPr lang="it-IT" smtClean="0"/>
              <a:t>Fourth level</a:t>
            </a:r>
          </a:p>
          <a:p>
            <a:pPr lvl="4" eaLnBrk="1" latinLnBrk="0" hangingPunct="1"/>
            <a:r>
              <a:rPr lang="it-IT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Click to edit Master text styles</a:t>
            </a:r>
          </a:p>
          <a:p>
            <a:pPr lvl="1" eaLnBrk="1" latinLnBrk="0" hangingPunct="1"/>
            <a:r>
              <a:rPr lang="it-IT" smtClean="0"/>
              <a:t>Second level</a:t>
            </a:r>
          </a:p>
          <a:p>
            <a:pPr lvl="2" eaLnBrk="1" latinLnBrk="0" hangingPunct="1"/>
            <a:r>
              <a:rPr lang="it-IT" smtClean="0"/>
              <a:t>Third level</a:t>
            </a:r>
          </a:p>
          <a:p>
            <a:pPr lvl="3" eaLnBrk="1" latinLnBrk="0" hangingPunct="1"/>
            <a:r>
              <a:rPr lang="it-IT" smtClean="0"/>
              <a:t>Fourth level</a:t>
            </a:r>
          </a:p>
          <a:p>
            <a:pPr lvl="4" eaLnBrk="1" latinLnBrk="0" hangingPunct="1"/>
            <a:r>
              <a:rPr lang="it-IT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72F8-3CD7-5D48-AC7D-2A9F87FB9BF9}" type="datetimeFigureOut">
              <a:rPr lang="it-IT" smtClean="0"/>
              <a:pPr/>
              <a:t>11/3/16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712A-3E72-054D-AF77-DFB49D36E0BF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Click to edit Master text styles</a:t>
            </a:r>
          </a:p>
          <a:p>
            <a:pPr lvl="1" eaLnBrk="1" latinLnBrk="0" hangingPunct="1"/>
            <a:r>
              <a:rPr lang="it-IT" smtClean="0"/>
              <a:t>Second level</a:t>
            </a:r>
          </a:p>
          <a:p>
            <a:pPr lvl="2" eaLnBrk="1" latinLnBrk="0" hangingPunct="1"/>
            <a:r>
              <a:rPr lang="it-IT" smtClean="0"/>
              <a:t>Third level</a:t>
            </a:r>
          </a:p>
          <a:p>
            <a:pPr lvl="3" eaLnBrk="1" latinLnBrk="0" hangingPunct="1"/>
            <a:r>
              <a:rPr lang="it-IT" smtClean="0"/>
              <a:t>Fourth level</a:t>
            </a:r>
          </a:p>
          <a:p>
            <a:pPr lvl="4" eaLnBrk="1" latinLnBrk="0" hangingPunct="1"/>
            <a:r>
              <a:rPr lang="it-IT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Click to edit Master text styles</a:t>
            </a:r>
          </a:p>
          <a:p>
            <a:pPr lvl="1" eaLnBrk="1" latinLnBrk="0" hangingPunct="1"/>
            <a:r>
              <a:rPr lang="it-IT" smtClean="0"/>
              <a:t>Second level</a:t>
            </a:r>
          </a:p>
          <a:p>
            <a:pPr lvl="2" eaLnBrk="1" latinLnBrk="0" hangingPunct="1"/>
            <a:r>
              <a:rPr lang="it-IT" smtClean="0"/>
              <a:t>Third level</a:t>
            </a:r>
          </a:p>
          <a:p>
            <a:pPr lvl="3" eaLnBrk="1" latinLnBrk="0" hangingPunct="1"/>
            <a:r>
              <a:rPr lang="it-IT" smtClean="0"/>
              <a:t>Fourth level</a:t>
            </a:r>
          </a:p>
          <a:p>
            <a:pPr lvl="4" eaLnBrk="1" latinLnBrk="0" hangingPunct="1"/>
            <a:r>
              <a:rPr lang="it-IT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72F8-3CD7-5D48-AC7D-2A9F87FB9BF9}" type="datetimeFigureOut">
              <a:rPr lang="it-IT" smtClean="0"/>
              <a:pPr/>
              <a:t>11/3/16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712A-3E72-054D-AF77-DFB49D36E0BF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72F8-3CD7-5D48-AC7D-2A9F87FB9BF9}" type="datetimeFigureOut">
              <a:rPr lang="it-IT" smtClean="0"/>
              <a:pPr/>
              <a:t>11/3/16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712A-3E72-054D-AF77-DFB49D36E0BF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72F8-3CD7-5D48-AC7D-2A9F87FB9BF9}" type="datetimeFigureOut">
              <a:rPr lang="it-IT" smtClean="0"/>
              <a:pPr/>
              <a:t>11/3/16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712A-3E72-054D-AF77-DFB49D36E0BF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it-IT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Click to edit Master text styles</a:t>
            </a:r>
          </a:p>
          <a:p>
            <a:pPr lvl="1" eaLnBrk="1" latinLnBrk="0" hangingPunct="1"/>
            <a:r>
              <a:rPr lang="it-IT" smtClean="0"/>
              <a:t>Second level</a:t>
            </a:r>
          </a:p>
          <a:p>
            <a:pPr lvl="2" eaLnBrk="1" latinLnBrk="0" hangingPunct="1"/>
            <a:r>
              <a:rPr lang="it-IT" smtClean="0"/>
              <a:t>Third level</a:t>
            </a:r>
          </a:p>
          <a:p>
            <a:pPr lvl="3" eaLnBrk="1" latinLnBrk="0" hangingPunct="1"/>
            <a:r>
              <a:rPr lang="it-IT" smtClean="0"/>
              <a:t>Fourth level</a:t>
            </a:r>
          </a:p>
          <a:p>
            <a:pPr lvl="4" eaLnBrk="1" latinLnBrk="0" hangingPunct="1"/>
            <a:r>
              <a:rPr lang="it-IT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72F8-3CD7-5D48-AC7D-2A9F87FB9BF9}" type="datetimeFigureOut">
              <a:rPr lang="it-IT" smtClean="0"/>
              <a:pPr/>
              <a:t>11/3/16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712A-3E72-054D-AF77-DFB49D36E0BF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it-IT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it-IT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72F8-3CD7-5D48-AC7D-2A9F87FB9BF9}" type="datetimeFigureOut">
              <a:rPr lang="it-IT" smtClean="0"/>
              <a:pPr/>
              <a:t>11/3/16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712A-3E72-054D-AF77-DFB49D36E0BF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it-IT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Click to edit Master text styles</a:t>
            </a:r>
          </a:p>
          <a:p>
            <a:pPr lvl="1" eaLnBrk="1" latinLnBrk="0" hangingPunct="1"/>
            <a:r>
              <a:rPr kumimoji="0" lang="it-IT" smtClean="0"/>
              <a:t>Second level</a:t>
            </a:r>
          </a:p>
          <a:p>
            <a:pPr lvl="2" eaLnBrk="1" latinLnBrk="0" hangingPunct="1"/>
            <a:r>
              <a:rPr kumimoji="0" lang="it-IT" smtClean="0"/>
              <a:t>Third level</a:t>
            </a:r>
          </a:p>
          <a:p>
            <a:pPr lvl="3" eaLnBrk="1" latinLnBrk="0" hangingPunct="1"/>
            <a:r>
              <a:rPr kumimoji="0" lang="it-IT" smtClean="0"/>
              <a:t>Fourth level</a:t>
            </a:r>
          </a:p>
          <a:p>
            <a:pPr lvl="4" eaLnBrk="1" latinLnBrk="0" hangingPunct="1"/>
            <a:r>
              <a:rPr kumimoji="0" lang="it-IT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D7872F8-3CD7-5D48-AC7D-2A9F87FB9BF9}" type="datetimeFigureOut">
              <a:rPr lang="it-IT" smtClean="0"/>
              <a:pPr/>
              <a:t>11/3/16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F9C712A-3E72-054D-AF77-DFB49D36E0BF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df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bo.com/addiction/understanding_addiction/18_what_is_addiction.html" TargetMode="External"/><Relationship Id="rId4" Type="http://schemas.openxmlformats.org/officeDocument/2006/relationships/hyperlink" Target="http://www.jakeshealthsolutions.com/what-causes-addiction-324" TargetMode="External"/><Relationship Id="rId5" Type="http://schemas.openxmlformats.org/officeDocument/2006/relationships/hyperlink" Target="http://rehab-international.org/gambling-addiction/effects" TargetMode="External"/><Relationship Id="rId6" Type="http://schemas.openxmlformats.org/officeDocument/2006/relationships/hyperlink" Target="http://www.wikihow.com/Help-a-Compulsive-Gambler" TargetMode="External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ordreference.co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xiety-and-depression-solutions.com/wellness_concerns/addiction/what_is_addiction.php" TargetMode="External"/><Relationship Id="rId4" Type="http://schemas.openxmlformats.org/officeDocument/2006/relationships/hyperlink" Target="http://www.jakeshealthsolutions.com/what-causes-addiction-324" TargetMode="External"/><Relationship Id="rId5" Type="http://schemas.openxmlformats.org/officeDocument/2006/relationships/hyperlink" Target="https://www.linkedin.com/pulse/positive-negative-effects-social-media-society-ali-kingston" TargetMode="External"/><Relationship Id="rId6" Type="http://schemas.openxmlformats.org/officeDocument/2006/relationships/hyperlink" Target="http://performancing.com/negative-effects-of-social-networking-sites-for-students/" TargetMode="External"/><Relationship Id="rId7" Type="http://schemas.openxmlformats.org/officeDocument/2006/relationships/hyperlink" Target="http://www.wikihow.com/Overcome-Internet-Addiction" TargetMode="External"/><Relationship Id="rId8" Type="http://schemas.openxmlformats.org/officeDocument/2006/relationships/image" Target="../media/image11.pdf"/><Relationship Id="rId9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ordreference.co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how.com/Live-a-Healthy-Lifestyle%23Getting_Some_Exercise_sub" TargetMode="External"/><Relationship Id="rId4" Type="http://schemas.openxmlformats.org/officeDocument/2006/relationships/hyperlink" Target="http://www.hbo.com/addiction/understanding_addiction/18_what_is_addiction.html" TargetMode="External"/><Relationship Id="rId5" Type="http://schemas.openxmlformats.org/officeDocument/2006/relationships/hyperlink" Target="http://www.healthykids.nsw.gov.au/parents-carers/5-ways-to-a-healthy-lifestyle.aspx" TargetMode="External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ordreference.com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xiety-and-depression-solutions.com/wellness_concerns/addiction/what_is_addiction.php" TargetMode="External"/><Relationship Id="rId4" Type="http://schemas.openxmlformats.org/officeDocument/2006/relationships/hyperlink" Target="http://www.jakeshealthsolutions.com/what-causes-addiction-324" TargetMode="External"/><Relationship Id="rId5" Type="http://schemas.openxmlformats.org/officeDocument/2006/relationships/hyperlink" Target="http://www.beatingaddictions.co.uk/PhysiologicalEffectsAddiction.html" TargetMode="External"/><Relationship Id="rId6" Type="http://schemas.openxmlformats.org/officeDocument/2006/relationships/hyperlink" Target="http://www.inspirational-quotes-and-thoughts.com/alcohol-addictions.html" TargetMode="External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ordreference.co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bo.com/addiction/understanding_addiction/18_what_is_addiction.html" TargetMode="External"/><Relationship Id="rId4" Type="http://schemas.openxmlformats.org/officeDocument/2006/relationships/hyperlink" Target="http://www.jakeshealthsolutions.com/what-causes-addiction-324" TargetMode="External"/><Relationship Id="rId5" Type="http://schemas.openxmlformats.org/officeDocument/2006/relationships/hyperlink" Target="http://www.beatingaddictions.co.uk/PhysiologicalEffectsAddiction.html" TargetMode="External"/><Relationship Id="rId6" Type="http://schemas.openxmlformats.org/officeDocument/2006/relationships/hyperlink" Target="http://www.inspirational-quotes-and-thoughts.com/alcohol-addictions.html" TargetMode="External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ordreference.co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xiety-and-depression-solutions.com/wellness_concerns/addiction/what_is_addiction.php" TargetMode="External"/><Relationship Id="rId4" Type="http://schemas.openxmlformats.org/officeDocument/2006/relationships/hyperlink" Target="http://www.wikihow.com/Overcome-an-Addiction-to-Fast-Food" TargetMode="External"/><Relationship Id="rId5" Type="http://schemas.openxmlformats.org/officeDocument/2006/relationships/hyperlink" Target="http://www.healthline.com/health/fast-food-effects-on-body" TargetMode="External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ordreference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1219200"/>
            <a:ext cx="8229600" cy="1828800"/>
          </a:xfrm>
        </p:spPr>
        <p:txBody>
          <a:bodyPr anchor="ctr"/>
          <a:lstStyle/>
          <a:p>
            <a:r>
              <a:rPr lang="it-IT" dirty="0" smtClean="0"/>
              <a:t>LIFESTYLES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ADDICTIONS AND </a:t>
            </a:r>
          </a:p>
          <a:p>
            <a:r>
              <a:rPr lang="it-IT" dirty="0" smtClean="0"/>
              <a:t>HEALTHY LIFESTYLES</a:t>
            </a:r>
          </a:p>
          <a:p>
            <a:endParaRPr lang="it-IT" dirty="0"/>
          </a:p>
        </p:txBody>
      </p:sp>
      <p:sp>
        <p:nvSpPr>
          <p:cNvPr id="4" name="Rectangle 3"/>
          <p:cNvSpPr/>
          <p:nvPr/>
        </p:nvSpPr>
        <p:spPr>
          <a:xfrm>
            <a:off x="762000" y="5638800"/>
            <a:ext cx="78896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sz="2000" b="1" dirty="0" smtClean="0">
                <a:solidFill>
                  <a:srgbClr val="80FF00"/>
                </a:solidFill>
              </a:rPr>
              <a:t>Authors: </a:t>
            </a:r>
            <a:r>
              <a:rPr sz="2000" dirty="0" smtClean="0">
                <a:solidFill>
                  <a:srgbClr val="80FF00"/>
                </a:solidFill>
              </a:rPr>
              <a:t>Antonella Ramacciotti</a:t>
            </a:r>
            <a:r>
              <a:rPr lang="it-IT" sz="2000" dirty="0" smtClean="0">
                <a:solidFill>
                  <a:srgbClr val="80FF00"/>
                </a:solidFill>
              </a:rPr>
              <a:t>, Riccardo Salotti, </a:t>
            </a:r>
            <a:r>
              <a:rPr lang="it-IT" sz="2000" dirty="0" err="1" smtClean="0">
                <a:solidFill>
                  <a:srgbClr val="80FF00"/>
                </a:solidFill>
              </a:rPr>
              <a:t>Micol</a:t>
            </a:r>
            <a:r>
              <a:rPr lang="it-IT" sz="2000" dirty="0" smtClean="0">
                <a:solidFill>
                  <a:srgbClr val="80FF00"/>
                </a:solidFill>
              </a:rPr>
              <a:t> </a:t>
            </a:r>
            <a:r>
              <a:rPr lang="it-IT" sz="2000" dirty="0" err="1" smtClean="0">
                <a:solidFill>
                  <a:srgbClr val="80FF00"/>
                </a:solidFill>
              </a:rPr>
              <a:t>Feron</a:t>
            </a:r>
            <a:endParaRPr lang="it-IT" sz="2000" dirty="0">
              <a:solidFill>
                <a:srgbClr val="80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30" y="304800"/>
            <a:ext cx="3741889" cy="76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7641771" y="304800"/>
            <a:ext cx="1054100" cy="123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Group </a:t>
            </a:r>
            <a:r>
              <a:rPr lang="it-IT" dirty="0" err="1"/>
              <a:t>4</a:t>
            </a:r>
            <a:r>
              <a:rPr lang="it-IT" dirty="0" smtClean="0"/>
              <a:t>: </a:t>
            </a:r>
            <a:r>
              <a:rPr lang="it-IT" dirty="0" err="1"/>
              <a:t>G</a:t>
            </a:r>
            <a:r>
              <a:rPr lang="it-IT" dirty="0" err="1" smtClean="0"/>
              <a:t>ambling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hlinkClick r:id="rId2"/>
              </a:rPr>
              <a:t>http://www.wordreference.com</a:t>
            </a:r>
            <a:endParaRPr lang="it-IT" dirty="0" smtClean="0"/>
          </a:p>
          <a:p>
            <a:r>
              <a:rPr lang="en-US" dirty="0" smtClean="0">
                <a:hlinkClick r:id="rId3"/>
              </a:rPr>
              <a:t>http://www.hbo.com/addiction/understanding_addiction/18_what_is_addiction.html</a:t>
            </a:r>
            <a:endParaRPr lang="en-US" dirty="0" smtClean="0"/>
          </a:p>
          <a:p>
            <a:r>
              <a:rPr lang="it-IT" dirty="0" smtClean="0">
                <a:hlinkClick r:id="rId4"/>
              </a:rPr>
              <a:t>http://www.jakeshealthsolutions.com/what-causes-addiction-324</a:t>
            </a:r>
            <a:endParaRPr lang="it-IT" dirty="0" smtClean="0"/>
          </a:p>
          <a:p>
            <a:r>
              <a:rPr lang="it-IT" dirty="0" smtClean="0">
                <a:hlinkClick r:id="rId5"/>
              </a:rPr>
              <a:t>http://rehab-international.org/gambling-addiction/effects</a:t>
            </a:r>
            <a:endParaRPr lang="it-IT" dirty="0" smtClean="0"/>
          </a:p>
          <a:p>
            <a:r>
              <a:rPr lang="it-IT" dirty="0" smtClean="0">
                <a:hlinkClick r:id="rId6"/>
              </a:rPr>
              <a:t>http://www.wikihow.com/</a:t>
            </a:r>
            <a:r>
              <a:rPr lang="it-IT" dirty="0" err="1" smtClean="0">
                <a:hlinkClick r:id="rId6"/>
              </a:rPr>
              <a:t>Help-a-Compulsive-Gambler</a:t>
            </a:r>
            <a:endParaRPr lang="it-IT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5600" y="1219200"/>
            <a:ext cx="2362200" cy="15590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Group </a:t>
            </a:r>
            <a:r>
              <a:rPr lang="it-IT" dirty="0" err="1"/>
              <a:t>5</a:t>
            </a:r>
            <a:r>
              <a:rPr lang="it-IT" dirty="0" smtClean="0"/>
              <a:t>: Social Media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6440"/>
            <a:ext cx="8229600" cy="4709160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>
                <a:hlinkClick r:id="rId2"/>
              </a:rPr>
              <a:t>http://www.wordreference.com</a:t>
            </a:r>
            <a:endParaRPr lang="it-IT" dirty="0" smtClean="0"/>
          </a:p>
          <a:p>
            <a:r>
              <a:rPr lang="en-US" dirty="0" smtClean="0">
                <a:hlinkClick r:id="rId3"/>
              </a:rPr>
              <a:t>http://www.anxiety-and-depression-solutions.com/wellness_concerns/addiction/what_is_addiction.php</a:t>
            </a:r>
            <a:endParaRPr lang="en-US" dirty="0" smtClean="0"/>
          </a:p>
          <a:p>
            <a:r>
              <a:rPr lang="it-IT" dirty="0" smtClean="0">
                <a:hlinkClick r:id="rId4"/>
              </a:rPr>
              <a:t>http://www.jakeshealthsolutions.com/what-causes-addiction-324</a:t>
            </a:r>
            <a:endParaRPr lang="it-IT" dirty="0" smtClean="0"/>
          </a:p>
          <a:p>
            <a:r>
              <a:rPr lang="it-IT" dirty="0" smtClean="0">
                <a:hlinkClick r:id="rId5"/>
              </a:rPr>
              <a:t>https://www.linkedin.com/pulse/positive-negative-effects-social-media-society-ali-kingston</a:t>
            </a:r>
            <a:endParaRPr lang="it-IT" dirty="0" smtClean="0"/>
          </a:p>
          <a:p>
            <a:r>
              <a:rPr lang="it-IT" dirty="0" smtClean="0">
                <a:hlinkClick r:id="rId6"/>
              </a:rPr>
              <a:t>http://performancing.com/negative-effects-of-social-networking-sites-for-students/</a:t>
            </a:r>
            <a:endParaRPr lang="it-IT" dirty="0" smtClean="0"/>
          </a:p>
          <a:p>
            <a:r>
              <a:rPr lang="it-IT" dirty="0" smtClean="0">
                <a:hlinkClick r:id="rId7"/>
              </a:rPr>
              <a:t>http://www.wikihow.com/</a:t>
            </a:r>
            <a:r>
              <a:rPr lang="it-IT" dirty="0" err="1" smtClean="0">
                <a:hlinkClick r:id="rId7"/>
              </a:rPr>
              <a:t>Overcome-Internet-Addiction</a:t>
            </a:r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6826625" y="1066801"/>
            <a:ext cx="2241175" cy="1676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Group </a:t>
            </a:r>
            <a:r>
              <a:rPr lang="it-IT" dirty="0" err="1" smtClean="0"/>
              <a:t>6</a:t>
            </a:r>
            <a:r>
              <a:rPr lang="it-IT" dirty="0" smtClean="0"/>
              <a:t>: </a:t>
            </a:r>
            <a:r>
              <a:rPr lang="it-IT" dirty="0" err="1" smtClean="0"/>
              <a:t>Healthy</a:t>
            </a:r>
            <a:r>
              <a:rPr lang="it-IT" dirty="0" smtClean="0"/>
              <a:t> </a:t>
            </a:r>
            <a:r>
              <a:rPr lang="it-IT" dirty="0" err="1" smtClean="0"/>
              <a:t>Lifestyle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09160"/>
          </a:xfrm>
        </p:spPr>
        <p:txBody>
          <a:bodyPr>
            <a:normAutofit/>
          </a:bodyPr>
          <a:lstStyle/>
          <a:p>
            <a:r>
              <a:rPr lang="it-IT" dirty="0" smtClean="0">
                <a:hlinkClick r:id="rId2"/>
              </a:rPr>
              <a:t>http://www.wordreference.com</a:t>
            </a:r>
            <a:endParaRPr lang="it-IT" dirty="0" smtClean="0"/>
          </a:p>
          <a:p>
            <a:r>
              <a:rPr lang="it-IT" dirty="0" smtClean="0">
                <a:hlinkClick r:id="rId3"/>
              </a:rPr>
              <a:t>http://www.wikihow.com/Live-a-Healthy-Lifestyle#Getting_Some_Exercise_sub</a:t>
            </a:r>
            <a:endParaRPr lang="it-IT" dirty="0" smtClean="0"/>
          </a:p>
          <a:p>
            <a:r>
              <a:rPr lang="en-US" dirty="0" smtClean="0">
                <a:hlinkClick r:id="rId4"/>
              </a:rPr>
              <a:t>http://www.hbo.com/addiction/understanding_addiction/18_what_is_addiction.html</a:t>
            </a:r>
            <a:endParaRPr lang="en-US" dirty="0" smtClean="0"/>
          </a:p>
          <a:p>
            <a:r>
              <a:rPr lang="it-IT" dirty="0" smtClean="0">
                <a:hlinkClick r:id="rId5"/>
              </a:rPr>
              <a:t>http://www.healthykids.nsw.gov.au/</a:t>
            </a:r>
            <a:r>
              <a:rPr lang="it-IT" dirty="0" err="1" smtClean="0">
                <a:hlinkClick r:id="rId5"/>
              </a:rPr>
              <a:t>parents-carers</a:t>
            </a:r>
            <a:r>
              <a:rPr lang="it-IT" dirty="0" smtClean="0">
                <a:hlinkClick r:id="rId5"/>
              </a:rPr>
              <a:t>/5-ways-to-a-healthy-lifestyle.aspx</a:t>
            </a:r>
            <a:endParaRPr lang="it-IT" dirty="0" smtClean="0"/>
          </a:p>
          <a:p>
            <a:pPr>
              <a:buNone/>
            </a:pPr>
            <a:endParaRPr lang="it-IT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4864484"/>
            <a:ext cx="3429000" cy="1993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Evaluation</a:t>
            </a:r>
            <a:endParaRPr lang="it-I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600" y="1390650"/>
            <a:ext cx="5080000" cy="407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304800"/>
          <a:ext cx="8229600" cy="634210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24000"/>
                <a:gridCol w="1466850"/>
                <a:gridCol w="1466850"/>
                <a:gridCol w="1466850"/>
                <a:gridCol w="1543050"/>
                <a:gridCol w="762000"/>
              </a:tblGrid>
              <a:tr h="360409"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 smtClean="0"/>
                        <a:t>Poor</a:t>
                      </a:r>
                      <a:r>
                        <a:rPr lang="it-IT" sz="1600" dirty="0" smtClean="0"/>
                        <a:t> </a:t>
                      </a:r>
                      <a:r>
                        <a:rPr lang="it-IT" sz="1600" dirty="0" err="1" smtClean="0"/>
                        <a:t>1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 smtClean="0"/>
                        <a:t>Average</a:t>
                      </a:r>
                      <a:r>
                        <a:rPr lang="it-IT" sz="1600" dirty="0" smtClean="0"/>
                        <a:t> </a:t>
                      </a:r>
                      <a:r>
                        <a:rPr lang="it-IT" sz="1600" dirty="0" err="1" smtClean="0"/>
                        <a:t>2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 smtClean="0"/>
                        <a:t>Good</a:t>
                      </a:r>
                      <a:r>
                        <a:rPr lang="it-IT" sz="1600" dirty="0" smtClean="0"/>
                        <a:t> </a:t>
                      </a:r>
                      <a:r>
                        <a:rPr lang="it-IT" sz="1600" dirty="0" err="1" smtClean="0"/>
                        <a:t>3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 smtClean="0"/>
                        <a:t>Excellent</a:t>
                      </a:r>
                      <a:r>
                        <a:rPr lang="it-IT" sz="1600" dirty="0" smtClean="0"/>
                        <a:t> </a:t>
                      </a:r>
                      <a:r>
                        <a:rPr lang="it-IT" sz="1600" dirty="0" err="1" smtClean="0"/>
                        <a:t>4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Score</a:t>
                      </a:r>
                      <a:endParaRPr lang="it-IT" sz="1600" dirty="0"/>
                    </a:p>
                  </a:txBody>
                  <a:tcPr anchor="ctr"/>
                </a:tc>
              </a:tr>
              <a:tr h="1166932">
                <a:tc>
                  <a:txBody>
                    <a:bodyPr/>
                    <a:lstStyle/>
                    <a:p>
                      <a:pPr algn="l"/>
                      <a:r>
                        <a:rPr lang="it-IT" sz="1200" dirty="0" err="1" smtClean="0">
                          <a:latin typeface="Helvetica Light"/>
                          <a:cs typeface=""/>
                        </a:rPr>
                        <a:t>Partecipation</a:t>
                      </a:r>
                      <a:r>
                        <a:rPr lang="it-IT" sz="1200" dirty="0" smtClean="0">
                          <a:latin typeface="Helvetica Light"/>
                          <a:cs typeface=""/>
                        </a:rPr>
                        <a:t> in work and </a:t>
                      </a:r>
                      <a:r>
                        <a:rPr lang="it-IT" sz="1200" dirty="0" err="1" smtClean="0">
                          <a:latin typeface="Helvetica Light"/>
                          <a:cs typeface=""/>
                        </a:rPr>
                        <a:t>interaction</a:t>
                      </a:r>
                      <a:r>
                        <a:rPr lang="it-IT" sz="1200" dirty="0" smtClean="0">
                          <a:latin typeface="Helvetica Light"/>
                          <a:cs typeface=""/>
                        </a:rPr>
                        <a:t> </a:t>
                      </a:r>
                      <a:r>
                        <a:rPr lang="it-IT" sz="1200" dirty="0" err="1" smtClean="0">
                          <a:latin typeface="Helvetica Light"/>
                          <a:cs typeface=""/>
                        </a:rPr>
                        <a:t>with</a:t>
                      </a:r>
                      <a:r>
                        <a:rPr lang="it-IT" sz="1200" dirty="0" smtClean="0">
                          <a:latin typeface="Helvetica Light"/>
                          <a:cs typeface=""/>
                        </a:rPr>
                        <a:t> the </a:t>
                      </a:r>
                      <a:r>
                        <a:rPr lang="it-IT" sz="1200" dirty="0" err="1" smtClean="0">
                          <a:latin typeface="Helvetica Light"/>
                          <a:cs typeface=""/>
                        </a:rPr>
                        <a:t>group</a:t>
                      </a:r>
                      <a:endParaRPr lang="it-IT" sz="1200" b="1" dirty="0">
                        <a:latin typeface="Helvetica Light"/>
                        <a:cs typeface="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200" dirty="0" smtClean="0">
                          <a:latin typeface="Helvetica Light"/>
                          <a:cs typeface=""/>
                        </a:rPr>
                        <a:t>The</a:t>
                      </a:r>
                      <a:r>
                        <a:rPr lang="it-IT" sz="1200" baseline="0" dirty="0" smtClean="0">
                          <a:latin typeface="Helvetica Light"/>
                          <a:cs typeface=""/>
                        </a:rPr>
                        <a:t> </a:t>
                      </a:r>
                      <a:r>
                        <a:rPr lang="it-IT" sz="1200" baseline="0" dirty="0" err="1" smtClean="0">
                          <a:latin typeface="Helvetica Light"/>
                          <a:cs typeface=""/>
                        </a:rPr>
                        <a:t>student</a:t>
                      </a:r>
                      <a:r>
                        <a:rPr lang="it-IT" sz="1200" baseline="0" dirty="0" smtClean="0">
                          <a:latin typeface="Helvetica Light"/>
                          <a:cs typeface=""/>
                        </a:rPr>
                        <a:t> </a:t>
                      </a:r>
                      <a:r>
                        <a:rPr lang="it-IT" sz="1200" baseline="0" dirty="0" err="1" smtClean="0">
                          <a:latin typeface="Helvetica Light"/>
                          <a:cs typeface=""/>
                        </a:rPr>
                        <a:t>is</a:t>
                      </a:r>
                      <a:r>
                        <a:rPr lang="it-IT" sz="1200" baseline="0" dirty="0" smtClean="0">
                          <a:latin typeface="Helvetica Light"/>
                          <a:cs typeface=""/>
                        </a:rPr>
                        <a:t> p</a:t>
                      </a:r>
                      <a:r>
                        <a:rPr lang="it-IT" sz="1200" dirty="0" smtClean="0">
                          <a:latin typeface="Helvetica Light"/>
                          <a:cs typeface=""/>
                        </a:rPr>
                        <a:t>assive and </a:t>
                      </a:r>
                      <a:r>
                        <a:rPr lang="it-IT" sz="1200" dirty="0" err="1" smtClean="0">
                          <a:latin typeface="Helvetica Light"/>
                          <a:cs typeface=""/>
                        </a:rPr>
                        <a:t>has</a:t>
                      </a:r>
                      <a:r>
                        <a:rPr lang="it-IT" sz="1200" dirty="0" smtClean="0">
                          <a:latin typeface="Helvetica Light"/>
                          <a:cs typeface=""/>
                        </a:rPr>
                        <a:t> </a:t>
                      </a:r>
                      <a:r>
                        <a:rPr lang="it-IT" sz="1200" dirty="0" err="1" smtClean="0">
                          <a:latin typeface="Helvetica Light"/>
                          <a:cs typeface=""/>
                        </a:rPr>
                        <a:t>an</a:t>
                      </a:r>
                      <a:r>
                        <a:rPr lang="it-IT" sz="1200" dirty="0" smtClean="0">
                          <a:latin typeface="Helvetica Light"/>
                          <a:cs typeface=""/>
                        </a:rPr>
                        <a:t> </a:t>
                      </a:r>
                      <a:r>
                        <a:rPr lang="it-IT" sz="1200" dirty="0" err="1" smtClean="0">
                          <a:latin typeface="Helvetica Light"/>
                          <a:cs typeface=""/>
                        </a:rPr>
                        <a:t>uncooperative</a:t>
                      </a:r>
                      <a:r>
                        <a:rPr lang="it-IT" sz="1200" dirty="0" smtClean="0">
                          <a:latin typeface="Helvetica Light"/>
                          <a:cs typeface=""/>
                        </a:rPr>
                        <a:t> </a:t>
                      </a:r>
                      <a:r>
                        <a:rPr lang="it-IT" sz="1200" dirty="0" err="1" smtClean="0">
                          <a:latin typeface="Helvetica Light"/>
                          <a:cs typeface=""/>
                        </a:rPr>
                        <a:t>attitude</a:t>
                      </a:r>
                      <a:endParaRPr lang="it-IT" sz="1200" dirty="0" smtClean="0">
                        <a:latin typeface="Helvetica Light"/>
                        <a:cs typeface=""/>
                      </a:endParaRPr>
                    </a:p>
                    <a:p>
                      <a:pPr algn="l"/>
                      <a:r>
                        <a:rPr lang="it-IT" sz="1200" dirty="0" smtClean="0">
                          <a:latin typeface="Helvetica Light"/>
                          <a:cs typeface=""/>
                        </a:rPr>
                        <a:t>(P. 1-2)</a:t>
                      </a:r>
                      <a:endParaRPr lang="it-IT" sz="1200" dirty="0">
                        <a:latin typeface="Helvetica Light"/>
                        <a:cs typeface="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200" dirty="0" smtClean="0">
                          <a:latin typeface="Helvetica Light"/>
                          <a:cs typeface=""/>
                        </a:rPr>
                        <a:t>The</a:t>
                      </a:r>
                      <a:r>
                        <a:rPr lang="it-IT" sz="1200" baseline="0" dirty="0" smtClean="0">
                          <a:latin typeface="Helvetica Light"/>
                          <a:cs typeface=""/>
                        </a:rPr>
                        <a:t> </a:t>
                      </a:r>
                      <a:r>
                        <a:rPr lang="it-IT" sz="1200" baseline="0" dirty="0" err="1" smtClean="0">
                          <a:latin typeface="Helvetica Light"/>
                          <a:cs typeface=""/>
                        </a:rPr>
                        <a:t>student</a:t>
                      </a:r>
                      <a:r>
                        <a:rPr lang="it-IT" sz="1200" baseline="0" dirty="0" smtClean="0">
                          <a:latin typeface="Helvetica Light"/>
                          <a:cs typeface=""/>
                        </a:rPr>
                        <a:t> </a:t>
                      </a:r>
                      <a:r>
                        <a:rPr lang="it-IT" sz="1200" baseline="0" dirty="0" err="1" smtClean="0">
                          <a:latin typeface="Helvetica Light"/>
                          <a:cs typeface=""/>
                        </a:rPr>
                        <a:t>is</a:t>
                      </a:r>
                      <a:r>
                        <a:rPr lang="it-IT" sz="1200" baseline="0" dirty="0" smtClean="0">
                          <a:latin typeface="Helvetica Light"/>
                          <a:cs typeface=""/>
                        </a:rPr>
                        <a:t>  </a:t>
                      </a:r>
                      <a:r>
                        <a:rPr lang="it-IT" sz="1200" baseline="0" dirty="0" err="1" smtClean="0">
                          <a:latin typeface="Helvetica Light"/>
                          <a:cs typeface=""/>
                        </a:rPr>
                        <a:t>n</a:t>
                      </a:r>
                      <a:r>
                        <a:rPr lang="it-IT" sz="1200" dirty="0" err="1" smtClean="0">
                          <a:latin typeface="Helvetica Light"/>
                          <a:cs typeface=""/>
                        </a:rPr>
                        <a:t>ot</a:t>
                      </a:r>
                      <a:r>
                        <a:rPr lang="it-IT" sz="1200" dirty="0" smtClean="0">
                          <a:latin typeface="Helvetica Light"/>
                          <a:cs typeface=""/>
                        </a:rPr>
                        <a:t> </a:t>
                      </a:r>
                      <a:r>
                        <a:rPr lang="it-IT" sz="1200" dirty="0" err="1" smtClean="0">
                          <a:latin typeface="Helvetica Light"/>
                          <a:cs typeface=""/>
                        </a:rPr>
                        <a:t>very</a:t>
                      </a:r>
                      <a:r>
                        <a:rPr lang="it-IT" sz="1200" dirty="0" smtClean="0">
                          <a:latin typeface="Helvetica Light"/>
                          <a:cs typeface=""/>
                        </a:rPr>
                        <a:t> </a:t>
                      </a:r>
                      <a:r>
                        <a:rPr lang="it-IT" sz="1200" dirty="0" err="1" smtClean="0">
                          <a:latin typeface="Helvetica Light"/>
                          <a:cs typeface=""/>
                        </a:rPr>
                        <a:t>active</a:t>
                      </a:r>
                      <a:r>
                        <a:rPr lang="it-IT" sz="1200" dirty="0" smtClean="0">
                          <a:latin typeface="Helvetica Light"/>
                          <a:cs typeface=""/>
                        </a:rPr>
                        <a:t> and </a:t>
                      </a:r>
                      <a:r>
                        <a:rPr lang="it-IT" sz="1200" dirty="0" err="1" smtClean="0">
                          <a:latin typeface="Helvetica Light"/>
                          <a:cs typeface=""/>
                        </a:rPr>
                        <a:t>has</a:t>
                      </a:r>
                      <a:r>
                        <a:rPr lang="it-IT" sz="1200" dirty="0" smtClean="0">
                          <a:latin typeface="Helvetica Light"/>
                          <a:cs typeface=""/>
                        </a:rPr>
                        <a:t> a </a:t>
                      </a:r>
                      <a:r>
                        <a:rPr lang="it-IT" sz="1200" dirty="0" err="1" smtClean="0">
                          <a:latin typeface="Helvetica Light"/>
                          <a:cs typeface=""/>
                        </a:rPr>
                        <a:t>submissive</a:t>
                      </a:r>
                      <a:r>
                        <a:rPr lang="it-IT" sz="1200" dirty="0" smtClean="0">
                          <a:latin typeface="Helvetica Light"/>
                          <a:cs typeface=""/>
                        </a:rPr>
                        <a:t> </a:t>
                      </a:r>
                      <a:r>
                        <a:rPr lang="it-IT" sz="1200" dirty="0" err="1" smtClean="0">
                          <a:latin typeface="Helvetica Light"/>
                          <a:cs typeface=""/>
                        </a:rPr>
                        <a:t>attitude</a:t>
                      </a:r>
                      <a:r>
                        <a:rPr sz="1200" dirty="0" smtClean="0">
                          <a:latin typeface="Helvetica Light"/>
                          <a:cs typeface=""/>
                        </a:rPr>
                        <a:t>.</a:t>
                      </a:r>
                      <a:endParaRPr lang="it-IT" sz="1200" dirty="0" smtClean="0">
                        <a:latin typeface="Helvetica Light"/>
                        <a:cs typeface=""/>
                      </a:endParaRPr>
                    </a:p>
                    <a:p>
                      <a:pPr algn="l"/>
                      <a:r>
                        <a:rPr lang="it-IT" sz="1200" dirty="0" smtClean="0">
                          <a:latin typeface="Helvetica Light"/>
                          <a:cs typeface=""/>
                        </a:rPr>
                        <a:t>(P. 3-5)</a:t>
                      </a:r>
                      <a:r>
                        <a:rPr sz="1200" dirty="0" smtClean="0">
                          <a:latin typeface="Helvetica Light"/>
                          <a:cs typeface=""/>
                        </a:rPr>
                        <a:t> </a:t>
                      </a:r>
                      <a:endParaRPr lang="it-IT" sz="1200" dirty="0">
                        <a:latin typeface="Helvetica Light"/>
                        <a:cs typeface="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200" dirty="0" smtClean="0">
                          <a:latin typeface="Helvetica Light"/>
                          <a:cs typeface=""/>
                        </a:rPr>
                        <a:t>The</a:t>
                      </a:r>
                      <a:r>
                        <a:rPr lang="it-IT" sz="1200" baseline="0" dirty="0" smtClean="0">
                          <a:latin typeface="Helvetica Light"/>
                          <a:cs typeface=""/>
                        </a:rPr>
                        <a:t> </a:t>
                      </a:r>
                      <a:r>
                        <a:rPr lang="it-IT" sz="1200" baseline="0" dirty="0" err="1" smtClean="0">
                          <a:latin typeface="Helvetica Light"/>
                          <a:cs typeface=""/>
                        </a:rPr>
                        <a:t>student</a:t>
                      </a:r>
                      <a:r>
                        <a:rPr lang="it-IT" sz="1200" baseline="0" dirty="0" smtClean="0">
                          <a:latin typeface="Helvetica Light"/>
                          <a:cs typeface=""/>
                        </a:rPr>
                        <a:t> </a:t>
                      </a:r>
                      <a:r>
                        <a:rPr lang="it-IT" sz="1200" baseline="0" dirty="0" err="1" smtClean="0">
                          <a:latin typeface="Helvetica Light"/>
                          <a:cs typeface=""/>
                        </a:rPr>
                        <a:t>is</a:t>
                      </a:r>
                      <a:r>
                        <a:rPr lang="it-IT" sz="1200" baseline="0" dirty="0" smtClean="0">
                          <a:latin typeface="Helvetica Light"/>
                          <a:cs typeface=""/>
                        </a:rPr>
                        <a:t>  </a:t>
                      </a:r>
                      <a:r>
                        <a:rPr lang="it-IT" sz="1200" baseline="0" dirty="0" err="1" smtClean="0">
                          <a:latin typeface="Helvetica Light"/>
                          <a:cs typeface=""/>
                        </a:rPr>
                        <a:t>a</a:t>
                      </a:r>
                      <a:r>
                        <a:rPr lang="it-IT" sz="1200" dirty="0" err="1" smtClean="0">
                          <a:latin typeface="Helvetica Light"/>
                          <a:cs typeface=""/>
                        </a:rPr>
                        <a:t>ctive</a:t>
                      </a:r>
                      <a:r>
                        <a:rPr lang="it-IT" sz="1200" dirty="0" smtClean="0">
                          <a:latin typeface="Helvetica Light"/>
                          <a:cs typeface=""/>
                        </a:rPr>
                        <a:t> </a:t>
                      </a:r>
                      <a:r>
                        <a:rPr lang="it-IT" sz="1200" dirty="0" err="1" smtClean="0">
                          <a:latin typeface="Helvetica Light"/>
                          <a:cs typeface=""/>
                        </a:rPr>
                        <a:t>but</a:t>
                      </a:r>
                      <a:r>
                        <a:rPr lang="it-IT" sz="1200" dirty="0" smtClean="0">
                          <a:latin typeface="Helvetica Light"/>
                          <a:cs typeface=""/>
                        </a:rPr>
                        <a:t> </a:t>
                      </a:r>
                      <a:r>
                        <a:rPr lang="it-IT" sz="1200" dirty="0" err="1" smtClean="0">
                          <a:latin typeface="Helvetica Light"/>
                          <a:cs typeface=""/>
                        </a:rPr>
                        <a:t>sometimes</a:t>
                      </a:r>
                      <a:r>
                        <a:rPr lang="it-IT" sz="1200" dirty="0" smtClean="0">
                          <a:latin typeface="Helvetica Light"/>
                          <a:cs typeface=""/>
                        </a:rPr>
                        <a:t> </a:t>
                      </a:r>
                      <a:r>
                        <a:rPr lang="it-IT" sz="1200" dirty="0" err="1" smtClean="0">
                          <a:latin typeface="Helvetica Light"/>
                          <a:cs typeface=""/>
                        </a:rPr>
                        <a:t>has</a:t>
                      </a:r>
                      <a:r>
                        <a:rPr lang="it-IT" sz="1200" dirty="0" smtClean="0">
                          <a:latin typeface="Helvetica Light"/>
                          <a:cs typeface=""/>
                        </a:rPr>
                        <a:t> </a:t>
                      </a:r>
                      <a:r>
                        <a:rPr lang="it-IT" sz="1200" dirty="0" err="1" smtClean="0">
                          <a:latin typeface="Helvetica Light"/>
                          <a:cs typeface=""/>
                        </a:rPr>
                        <a:t>an</a:t>
                      </a:r>
                      <a:r>
                        <a:rPr lang="it-IT" sz="1200" dirty="0" smtClean="0">
                          <a:latin typeface="Helvetica Light"/>
                          <a:cs typeface=""/>
                        </a:rPr>
                        <a:t> </a:t>
                      </a:r>
                      <a:r>
                        <a:rPr lang="it-IT" sz="1200" dirty="0" err="1" smtClean="0">
                          <a:latin typeface="Helvetica Light"/>
                          <a:cs typeface=""/>
                        </a:rPr>
                        <a:t>authoritarian</a:t>
                      </a:r>
                      <a:r>
                        <a:rPr lang="it-IT" sz="1200" dirty="0" smtClean="0">
                          <a:latin typeface="Helvetica Light"/>
                          <a:cs typeface=""/>
                        </a:rPr>
                        <a:t> </a:t>
                      </a:r>
                      <a:r>
                        <a:rPr lang="it-IT" sz="1200" dirty="0" err="1" smtClean="0">
                          <a:latin typeface="Helvetica Light"/>
                          <a:cs typeface=""/>
                        </a:rPr>
                        <a:t>attitude</a:t>
                      </a:r>
                      <a:endParaRPr lang="it-IT" sz="1200" dirty="0" smtClean="0">
                        <a:latin typeface="Helvetica Light"/>
                        <a:cs typeface=""/>
                      </a:endParaRPr>
                    </a:p>
                    <a:p>
                      <a:pPr algn="l"/>
                      <a:r>
                        <a:rPr lang="it-IT" sz="1200" dirty="0" smtClean="0">
                          <a:latin typeface="Helvetica Light"/>
                          <a:cs typeface=""/>
                        </a:rPr>
                        <a:t>(P. 6-8)</a:t>
                      </a:r>
                      <a:endParaRPr lang="it-IT" sz="1200" dirty="0">
                        <a:latin typeface="Helvetica Light"/>
                        <a:cs typeface="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200" dirty="0" smtClean="0">
                          <a:latin typeface="Helvetica Light"/>
                          <a:cs typeface=""/>
                        </a:rPr>
                        <a:t>The</a:t>
                      </a:r>
                      <a:r>
                        <a:rPr lang="it-IT" sz="1200" baseline="0" dirty="0" smtClean="0">
                          <a:latin typeface="Helvetica Light"/>
                          <a:cs typeface=""/>
                        </a:rPr>
                        <a:t> </a:t>
                      </a:r>
                      <a:r>
                        <a:rPr lang="it-IT" sz="1200" baseline="0" dirty="0" err="1" smtClean="0">
                          <a:latin typeface="Helvetica Light"/>
                          <a:cs typeface=""/>
                        </a:rPr>
                        <a:t>student</a:t>
                      </a:r>
                      <a:r>
                        <a:rPr lang="it-IT" sz="1200" baseline="0" dirty="0" smtClean="0">
                          <a:latin typeface="Helvetica Light"/>
                          <a:cs typeface=""/>
                        </a:rPr>
                        <a:t> </a:t>
                      </a:r>
                      <a:r>
                        <a:rPr lang="it-IT" sz="1200" baseline="0" dirty="0" err="1" smtClean="0">
                          <a:latin typeface="Helvetica Light"/>
                          <a:cs typeface=""/>
                        </a:rPr>
                        <a:t>is</a:t>
                      </a:r>
                      <a:r>
                        <a:rPr lang="it-IT" sz="1200" baseline="0" dirty="0" smtClean="0">
                          <a:latin typeface="Helvetica Light"/>
                          <a:cs typeface=""/>
                        </a:rPr>
                        <a:t> </a:t>
                      </a:r>
                      <a:r>
                        <a:rPr lang="it-IT" sz="1200" baseline="0" dirty="0" err="1" smtClean="0">
                          <a:latin typeface="Helvetica Light"/>
                          <a:cs typeface=""/>
                        </a:rPr>
                        <a:t>a</a:t>
                      </a:r>
                      <a:r>
                        <a:rPr lang="it-IT" sz="1200" dirty="0" err="1" smtClean="0">
                          <a:latin typeface="Helvetica Light"/>
                          <a:cs typeface=""/>
                        </a:rPr>
                        <a:t>ctive</a:t>
                      </a:r>
                      <a:r>
                        <a:rPr lang="it-IT" sz="1200" dirty="0" smtClean="0">
                          <a:latin typeface="Helvetica Light"/>
                          <a:cs typeface=""/>
                        </a:rPr>
                        <a:t> and </a:t>
                      </a:r>
                      <a:r>
                        <a:rPr lang="it-IT" sz="1200" dirty="0" err="1" smtClean="0">
                          <a:latin typeface="Helvetica Light"/>
                          <a:cs typeface=""/>
                        </a:rPr>
                        <a:t>has</a:t>
                      </a:r>
                      <a:r>
                        <a:rPr lang="it-IT" sz="1200" dirty="0" smtClean="0">
                          <a:latin typeface="Helvetica Light"/>
                          <a:cs typeface=""/>
                        </a:rPr>
                        <a:t> a cooperative </a:t>
                      </a:r>
                      <a:r>
                        <a:rPr lang="it-IT" sz="1200" dirty="0" err="1" smtClean="0">
                          <a:latin typeface="Helvetica Light"/>
                          <a:cs typeface=""/>
                        </a:rPr>
                        <a:t>attitude</a:t>
                      </a:r>
                      <a:endParaRPr lang="it-IT" sz="1200" dirty="0" smtClean="0">
                        <a:latin typeface="Helvetica Light"/>
                        <a:cs typeface=""/>
                      </a:endParaRPr>
                    </a:p>
                    <a:p>
                      <a:pPr algn="l"/>
                      <a:r>
                        <a:rPr lang="it-IT" sz="1200" dirty="0" smtClean="0">
                          <a:latin typeface="Helvetica Light"/>
                          <a:cs typeface=""/>
                        </a:rPr>
                        <a:t>(P. 9-10)</a:t>
                      </a:r>
                      <a:endParaRPr lang="it-IT" sz="1200" dirty="0">
                        <a:latin typeface="Helvetica Light"/>
                        <a:cs typeface="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10</a:t>
                      </a:r>
                      <a:endParaRPr lang="it-IT" sz="1600" dirty="0"/>
                    </a:p>
                  </a:txBody>
                  <a:tcPr anchor="ctr"/>
                </a:tc>
              </a:tr>
              <a:tr h="972416">
                <a:tc>
                  <a:txBody>
                    <a:bodyPr/>
                    <a:lstStyle/>
                    <a:p>
                      <a:pPr algn="l"/>
                      <a:r>
                        <a:rPr lang="it-IT" sz="1200" dirty="0" err="1" smtClean="0">
                          <a:latin typeface="Helvetica Light"/>
                          <a:cs typeface=""/>
                        </a:rPr>
                        <a:t>Completed</a:t>
                      </a:r>
                      <a:r>
                        <a:rPr lang="it-IT" sz="1200" baseline="0" dirty="0" smtClean="0">
                          <a:latin typeface="Helvetica Light"/>
                          <a:cs typeface=""/>
                        </a:rPr>
                        <a:t> the task on </a:t>
                      </a:r>
                      <a:r>
                        <a:rPr lang="it-IT" sz="1200" baseline="0" dirty="0" err="1" smtClean="0">
                          <a:latin typeface="Helvetica Light"/>
                          <a:cs typeface=""/>
                        </a:rPr>
                        <a:t>time</a:t>
                      </a:r>
                      <a:endParaRPr lang="it-IT" sz="1200" b="1" dirty="0">
                        <a:latin typeface="Helvetica Light"/>
                        <a:cs typeface="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200" dirty="0" smtClean="0">
                          <a:latin typeface="Helvetica Light"/>
                          <a:cs typeface=""/>
                        </a:rPr>
                        <a:t>The task </a:t>
                      </a:r>
                      <a:r>
                        <a:rPr lang="it-IT" sz="1200" dirty="0" err="1" smtClean="0">
                          <a:latin typeface="Helvetica Light"/>
                          <a:cs typeface=""/>
                        </a:rPr>
                        <a:t>wasn</a:t>
                      </a:r>
                      <a:r>
                        <a:rPr lang="it-IT" sz="1200" dirty="0" smtClean="0">
                          <a:latin typeface="Helvetica Light"/>
                          <a:cs typeface=""/>
                        </a:rPr>
                        <a:t>’</a:t>
                      </a:r>
                      <a:r>
                        <a:rPr lang="it-IT" sz="1200" dirty="0" err="1" smtClean="0">
                          <a:latin typeface="Helvetica Light"/>
                          <a:cs typeface=""/>
                        </a:rPr>
                        <a:t>t</a:t>
                      </a:r>
                      <a:r>
                        <a:rPr lang="it-IT" sz="1200" dirty="0" smtClean="0">
                          <a:latin typeface="Helvetica Light"/>
                          <a:cs typeface=""/>
                        </a:rPr>
                        <a:t> </a:t>
                      </a:r>
                      <a:r>
                        <a:rPr lang="it-IT" sz="1200" dirty="0" err="1" smtClean="0">
                          <a:latin typeface="Helvetica Light"/>
                          <a:cs typeface=""/>
                        </a:rPr>
                        <a:t>completed</a:t>
                      </a:r>
                      <a:endParaRPr lang="it-IT" sz="1200" dirty="0" smtClean="0">
                        <a:latin typeface="Helvetica Light"/>
                        <a:cs typeface=""/>
                      </a:endParaRPr>
                    </a:p>
                    <a:p>
                      <a:pPr algn="l"/>
                      <a:r>
                        <a:rPr lang="it-IT" sz="1200" dirty="0" smtClean="0">
                          <a:latin typeface="Helvetica Light"/>
                          <a:cs typeface=""/>
                        </a:rPr>
                        <a:t>(P.</a:t>
                      </a:r>
                      <a:r>
                        <a:rPr lang="it-IT" sz="1200" baseline="0" dirty="0" smtClean="0">
                          <a:latin typeface="Helvetica Light"/>
                          <a:cs typeface=""/>
                        </a:rPr>
                        <a:t> 1-5)</a:t>
                      </a:r>
                      <a:endParaRPr lang="it-IT" sz="1200" dirty="0">
                        <a:latin typeface="Helvetica Light"/>
                        <a:cs typeface="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sz="1200" dirty="0" smtClean="0">
                          <a:latin typeface="Helvetica Light"/>
                          <a:cs typeface=""/>
                        </a:rPr>
                        <a:t>The task was completed on time, but it is inadequate</a:t>
                      </a:r>
                      <a:endParaRPr lang="it-IT" sz="1200" dirty="0" smtClean="0">
                        <a:latin typeface="Helvetica Light"/>
                        <a:cs typeface=""/>
                      </a:endParaRPr>
                    </a:p>
                    <a:p>
                      <a:pPr algn="l"/>
                      <a:r>
                        <a:rPr lang="it-IT" sz="1200" dirty="0" smtClean="0">
                          <a:latin typeface="Helvetica Light"/>
                          <a:cs typeface=""/>
                        </a:rPr>
                        <a:t>(P.</a:t>
                      </a:r>
                      <a:r>
                        <a:rPr lang="it-IT" sz="1200" baseline="0" dirty="0" smtClean="0">
                          <a:latin typeface="Helvetica Light"/>
                          <a:cs typeface=""/>
                        </a:rPr>
                        <a:t> 6-10)</a:t>
                      </a:r>
                      <a:r>
                        <a:rPr sz="1200" dirty="0" smtClean="0">
                          <a:latin typeface="Helvetica Light"/>
                          <a:cs typeface=""/>
                        </a:rPr>
                        <a:t> </a:t>
                      </a:r>
                      <a:endParaRPr lang="it-IT" sz="1200" dirty="0">
                        <a:latin typeface="Helvetica Light"/>
                        <a:cs typeface="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sz="1200" dirty="0" smtClean="0">
                          <a:latin typeface="Helvetica Light"/>
                          <a:cs typeface=""/>
                        </a:rPr>
                        <a:t>The task wasn’t completed on time, but it is adequate</a:t>
                      </a:r>
                      <a:endParaRPr lang="it-IT" sz="1200" dirty="0" smtClean="0">
                        <a:latin typeface="Helvetica Light"/>
                        <a:cs typeface=""/>
                      </a:endParaRPr>
                    </a:p>
                    <a:p>
                      <a:pPr algn="l"/>
                      <a:r>
                        <a:rPr lang="it-IT" sz="1200" dirty="0" smtClean="0">
                          <a:latin typeface="Helvetica Light"/>
                          <a:cs typeface=""/>
                        </a:rPr>
                        <a:t>(P.</a:t>
                      </a:r>
                      <a:r>
                        <a:rPr lang="it-IT" sz="1200" baseline="0" dirty="0" smtClean="0">
                          <a:latin typeface="Helvetica Light"/>
                          <a:cs typeface=""/>
                        </a:rPr>
                        <a:t> 11-15)</a:t>
                      </a:r>
                      <a:r>
                        <a:rPr sz="1200" dirty="0" smtClean="0">
                          <a:latin typeface="Helvetica Light"/>
                          <a:cs typeface=""/>
                        </a:rPr>
                        <a:t> </a:t>
                      </a:r>
                      <a:endParaRPr lang="it-IT" sz="1200" dirty="0">
                        <a:latin typeface="Helvetica Light"/>
                        <a:cs typeface="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sz="1200" dirty="0" smtClean="0">
                          <a:latin typeface="Helvetica Light"/>
                          <a:cs typeface=""/>
                        </a:rPr>
                        <a:t>The task was completed on time, and it is adequat</a:t>
                      </a:r>
                      <a:r>
                        <a:rPr lang="it-IT" sz="1200" dirty="0" smtClean="0">
                          <a:latin typeface="Helvetica Light"/>
                          <a:cs typeface=""/>
                        </a:rPr>
                        <a:t>e</a:t>
                      </a:r>
                    </a:p>
                    <a:p>
                      <a:pPr algn="l"/>
                      <a:r>
                        <a:rPr lang="it-IT" sz="1200" dirty="0" smtClean="0">
                          <a:latin typeface="Helvetica Light"/>
                          <a:cs typeface=""/>
                        </a:rPr>
                        <a:t>(P. 16-20)</a:t>
                      </a:r>
                      <a:endParaRPr lang="it-IT" sz="1200" dirty="0">
                        <a:latin typeface="Helvetica Light"/>
                        <a:cs typeface="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20</a:t>
                      </a:r>
                      <a:endParaRPr lang="it-IT" sz="1600" dirty="0"/>
                    </a:p>
                  </a:txBody>
                  <a:tcPr anchor="ctr"/>
                </a:tc>
              </a:tr>
              <a:tr h="1147889">
                <a:tc>
                  <a:txBody>
                    <a:bodyPr/>
                    <a:lstStyle/>
                    <a:p>
                      <a:pPr algn="l"/>
                      <a:r>
                        <a:rPr sz="1200" dirty="0" smtClean="0">
                          <a:latin typeface="Helvetica Light"/>
                          <a:cs typeface=""/>
                        </a:rPr>
                        <a:t>Information </a:t>
                      </a:r>
                      <a:r>
                        <a:rPr sz="1200" dirty="0" smtClean="0">
                          <a:latin typeface="Helvetica Light"/>
                          <a:cs typeface=""/>
                        </a:rPr>
                        <a:t>research</a:t>
                      </a:r>
                      <a:r>
                        <a:rPr lang="it-IT" sz="1200" dirty="0" smtClean="0">
                          <a:latin typeface="Helvetica Light"/>
                          <a:cs typeface=""/>
                        </a:rPr>
                        <a:t>; </a:t>
                      </a:r>
                      <a:r>
                        <a:rPr sz="1200" dirty="0" smtClean="0">
                          <a:latin typeface="Helvetica Light"/>
                          <a:cs typeface=""/>
                        </a:rPr>
                        <a:t>persuasive slogan</a:t>
                      </a:r>
                      <a:endParaRPr lang="it-IT" sz="1200" dirty="0">
                        <a:latin typeface="Helvetica Light"/>
                        <a:cs typeface="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sz="1200" dirty="0" smtClean="0">
                          <a:latin typeface="Helvetica Light"/>
                          <a:cs typeface=""/>
                        </a:rPr>
                        <a:t>Copy/ paste information</a:t>
                      </a:r>
                      <a:endParaRPr lang="it-IT" sz="1200" dirty="0" smtClean="0">
                        <a:latin typeface="Helvetica Light"/>
                        <a:cs typeface="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>
                          <a:latin typeface="Helvetica Light"/>
                          <a:cs typeface=""/>
                        </a:rPr>
                        <a:t>(P.</a:t>
                      </a:r>
                      <a:r>
                        <a:rPr lang="it-IT" sz="1200" baseline="0" dirty="0" smtClean="0">
                          <a:latin typeface="Helvetica Light"/>
                          <a:cs typeface=""/>
                        </a:rPr>
                        <a:t> 1-5)</a:t>
                      </a:r>
                      <a:r>
                        <a:rPr sz="1200" dirty="0" smtClean="0">
                          <a:latin typeface="Helvetica Light"/>
                          <a:cs typeface=""/>
                        </a:rPr>
                        <a:t> </a:t>
                      </a:r>
                      <a:endParaRPr lang="it-IT" sz="1200" dirty="0">
                        <a:latin typeface="Helvetica Light"/>
                        <a:cs typeface="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sz="1200" dirty="0" smtClean="0">
                          <a:latin typeface="Helvetica Light"/>
                          <a:cs typeface=""/>
                        </a:rPr>
                        <a:t>Relevant information was selected, but it is inadequate</a:t>
                      </a:r>
                      <a:r>
                        <a:rPr lang="it-IT" sz="1200" dirty="0" err="1" smtClean="0">
                          <a:latin typeface="Helvetica Light"/>
                          <a:cs typeface=""/>
                        </a:rPr>
                        <a:t>ly</a:t>
                      </a:r>
                      <a:r>
                        <a:rPr lang="it-IT" sz="1200" dirty="0" smtClean="0">
                          <a:latin typeface="Helvetica Light"/>
                          <a:cs typeface=""/>
                        </a:rPr>
                        <a:t> </a:t>
                      </a:r>
                      <a:r>
                        <a:rPr lang="it-IT" sz="1200" dirty="0" err="1" smtClean="0">
                          <a:latin typeface="Helvetica Light"/>
                          <a:cs typeface=""/>
                        </a:rPr>
                        <a:t>summarised</a:t>
                      </a:r>
                      <a:r>
                        <a:rPr sz="1200" dirty="0" smtClean="0">
                          <a:latin typeface="Helvetica Light"/>
                          <a:cs typeface=""/>
                        </a:rPr>
                        <a:t>.</a:t>
                      </a:r>
                      <a:endParaRPr lang="it-IT" sz="1200" dirty="0" smtClean="0">
                        <a:latin typeface="Helvetica Light"/>
                        <a:cs typeface="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>
                          <a:latin typeface="Helvetica Light"/>
                          <a:cs typeface=""/>
                        </a:rPr>
                        <a:t>(P.</a:t>
                      </a:r>
                      <a:r>
                        <a:rPr lang="it-IT" sz="1200" baseline="0" dirty="0" smtClean="0">
                          <a:latin typeface="Helvetica Light"/>
                          <a:cs typeface=""/>
                        </a:rPr>
                        <a:t> 6-10)</a:t>
                      </a:r>
                      <a:r>
                        <a:rPr sz="1200" dirty="0" smtClean="0">
                          <a:latin typeface="Helvetica Light"/>
                          <a:cs typeface=""/>
                        </a:rPr>
                        <a:t> </a:t>
                      </a:r>
                      <a:endParaRPr lang="it-IT" sz="1200" dirty="0" smtClean="0">
                        <a:latin typeface="Helvetica Light"/>
                        <a:cs typeface=""/>
                      </a:endParaRPr>
                    </a:p>
                    <a:p>
                      <a:pPr algn="l"/>
                      <a:endParaRPr lang="it-IT" sz="1200" dirty="0">
                        <a:latin typeface="Helvetica Light"/>
                        <a:cs typeface="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200" dirty="0" smtClean="0">
                          <a:latin typeface="Helvetica Light"/>
                          <a:cs typeface=""/>
                        </a:rPr>
                        <a:t>Relevant information was selected, but not using their own words.</a:t>
                      </a:r>
                      <a:endParaRPr lang="it-IT" sz="1200" dirty="0" smtClean="0">
                        <a:latin typeface="Helvetica Light"/>
                        <a:cs typeface="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>
                          <a:latin typeface="Helvetica Light"/>
                          <a:cs typeface=""/>
                        </a:rPr>
                        <a:t> (P.</a:t>
                      </a:r>
                      <a:r>
                        <a:rPr lang="it-IT" sz="1200" baseline="0" dirty="0" smtClean="0">
                          <a:latin typeface="Helvetica Light"/>
                          <a:cs typeface=""/>
                        </a:rPr>
                        <a:t> 11-15)</a:t>
                      </a:r>
                      <a:r>
                        <a:rPr sz="1200" dirty="0" smtClean="0">
                          <a:latin typeface="Helvetica Light"/>
                          <a:cs typeface=""/>
                        </a:rPr>
                        <a:t> </a:t>
                      </a:r>
                      <a:endParaRPr lang="it-IT" sz="1200" dirty="0" smtClean="0">
                        <a:latin typeface="Helvetica Light"/>
                        <a:cs typeface=""/>
                      </a:endParaRPr>
                    </a:p>
                    <a:p>
                      <a:pPr algn="l"/>
                      <a:endParaRPr lang="it-IT" sz="1200" dirty="0">
                        <a:latin typeface="Helvetica Light"/>
                        <a:cs typeface="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sz="1200" dirty="0" smtClean="0">
                          <a:latin typeface="Helvetica Light"/>
                          <a:cs typeface=""/>
                        </a:rPr>
                        <a:t>Relevant information was selected using their own word</a:t>
                      </a:r>
                      <a:r>
                        <a:rPr lang="it-IT" sz="1200" dirty="0" err="1" smtClean="0">
                          <a:latin typeface="Helvetica Light"/>
                          <a:cs typeface=""/>
                        </a:rPr>
                        <a:t>s</a:t>
                      </a:r>
                      <a:r>
                        <a:rPr sz="1200" dirty="0" smtClean="0">
                          <a:latin typeface="Helvetica Light"/>
                          <a:cs typeface=""/>
                        </a:rPr>
                        <a:t>.</a:t>
                      </a:r>
                      <a:endParaRPr lang="it-IT" sz="1200" dirty="0" smtClean="0">
                        <a:latin typeface="Helvetica Light"/>
                        <a:cs typeface="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>
                          <a:latin typeface="Helvetica Light"/>
                          <a:cs typeface=""/>
                        </a:rPr>
                        <a:t>(P. 16-20)</a:t>
                      </a:r>
                    </a:p>
                    <a:p>
                      <a:pPr algn="l"/>
                      <a:r>
                        <a:rPr sz="1200" dirty="0" smtClean="0">
                          <a:latin typeface="Helvetica Light"/>
                          <a:cs typeface=""/>
                        </a:rPr>
                        <a:t> </a:t>
                      </a:r>
                      <a:endParaRPr lang="it-IT" sz="1200" dirty="0">
                        <a:latin typeface="Helvetica Light"/>
                        <a:cs typeface="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20</a:t>
                      </a:r>
                      <a:endParaRPr lang="it-IT" sz="1600" dirty="0"/>
                    </a:p>
                  </a:txBody>
                  <a:tcPr anchor="ctr"/>
                </a:tc>
              </a:tr>
              <a:tr h="1028066">
                <a:tc>
                  <a:txBody>
                    <a:bodyPr/>
                    <a:lstStyle/>
                    <a:p>
                      <a:pPr algn="l"/>
                      <a:r>
                        <a:rPr sz="1200" dirty="0" smtClean="0">
                          <a:latin typeface="Helvetica Light"/>
                          <a:cs typeface=""/>
                        </a:rPr>
                        <a:t>Coherence of gathered information and the given parts </a:t>
                      </a:r>
                      <a:r>
                        <a:rPr lang="it-IT" sz="1200" dirty="0" smtClean="0">
                          <a:latin typeface="Helvetica Light"/>
                          <a:cs typeface=""/>
                        </a:rPr>
                        <a:t>in</a:t>
                      </a:r>
                      <a:r>
                        <a:rPr sz="1200" dirty="0" smtClean="0">
                          <a:latin typeface="Helvetica Light"/>
                          <a:cs typeface=""/>
                        </a:rPr>
                        <a:t> step 3</a:t>
                      </a:r>
                      <a:endParaRPr lang="it-IT" sz="1200" dirty="0" smtClean="0">
                        <a:latin typeface="Helvetica Light"/>
                        <a:cs typeface="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sz="1200" dirty="0" smtClean="0">
                          <a:latin typeface="Helvetica Light"/>
                          <a:cs typeface=""/>
                        </a:rPr>
                        <a:t>The gathered information </a:t>
                      </a:r>
                      <a:r>
                        <a:rPr lang="it-IT" sz="1200" dirty="0" err="1" smtClean="0">
                          <a:latin typeface="Helvetica Light"/>
                          <a:cs typeface=""/>
                        </a:rPr>
                        <a:t>aren</a:t>
                      </a:r>
                      <a:r>
                        <a:rPr lang="it-IT" sz="1200" dirty="0" smtClean="0">
                          <a:latin typeface="Helvetica Light"/>
                          <a:cs typeface=""/>
                        </a:rPr>
                        <a:t>’</a:t>
                      </a:r>
                      <a:r>
                        <a:rPr lang="it-IT" sz="1200" dirty="0" err="1" smtClean="0">
                          <a:latin typeface="Helvetica Light"/>
                          <a:cs typeface=""/>
                        </a:rPr>
                        <a:t>t</a:t>
                      </a:r>
                      <a:r>
                        <a:rPr lang="it-IT" sz="1200" dirty="0" smtClean="0">
                          <a:latin typeface="Helvetica Light"/>
                          <a:cs typeface=""/>
                        </a:rPr>
                        <a:t> </a:t>
                      </a:r>
                      <a:r>
                        <a:rPr lang="it-IT" sz="1200" dirty="0" err="1" smtClean="0">
                          <a:latin typeface="Helvetica Light"/>
                          <a:cs typeface=""/>
                        </a:rPr>
                        <a:t>suitable</a:t>
                      </a:r>
                      <a:r>
                        <a:rPr lang="it-IT" sz="1200" dirty="0" smtClean="0">
                          <a:latin typeface="Helvetica Light"/>
                          <a:cs typeface=""/>
                        </a:rPr>
                        <a:t> </a:t>
                      </a:r>
                      <a:r>
                        <a:rPr lang="it-IT" sz="1200" dirty="0" err="1" smtClean="0">
                          <a:latin typeface="Helvetica Light"/>
                          <a:cs typeface=""/>
                        </a:rPr>
                        <a:t>for</a:t>
                      </a:r>
                      <a:r>
                        <a:rPr sz="1200" dirty="0" smtClean="0">
                          <a:latin typeface="Helvetica Light"/>
                          <a:cs typeface=""/>
                        </a:rPr>
                        <a:t> the given parts </a:t>
                      </a:r>
                      <a:r>
                        <a:rPr lang="it-IT" sz="1200" dirty="0" smtClean="0">
                          <a:latin typeface="Helvetica Light"/>
                          <a:cs typeface=""/>
                        </a:rPr>
                        <a:t>in</a:t>
                      </a:r>
                      <a:r>
                        <a:rPr sz="1200" dirty="0" smtClean="0">
                          <a:latin typeface="Helvetica Light"/>
                          <a:cs typeface=""/>
                        </a:rPr>
                        <a:t> step 3.</a:t>
                      </a:r>
                      <a:endParaRPr lang="it-IT" sz="1200" dirty="0" smtClean="0">
                        <a:latin typeface="Helvetica Light"/>
                        <a:cs typeface=""/>
                      </a:endParaRPr>
                    </a:p>
                    <a:p>
                      <a:pPr algn="l"/>
                      <a:r>
                        <a:rPr lang="it-IT" sz="1200" dirty="0" smtClean="0">
                          <a:latin typeface="Helvetica Light"/>
                          <a:cs typeface=""/>
                        </a:rPr>
                        <a:t>(P. 1-6)</a:t>
                      </a:r>
                      <a:r>
                        <a:rPr sz="1200" dirty="0" smtClean="0">
                          <a:latin typeface="Helvetica Light"/>
                          <a:cs typeface=""/>
                        </a:rPr>
                        <a:t> </a:t>
                      </a:r>
                      <a:endParaRPr lang="it-IT" sz="1200" dirty="0">
                        <a:latin typeface="Helvetica Light"/>
                        <a:cs typeface="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sz="1200" dirty="0" smtClean="0">
                          <a:latin typeface="Helvetica Light"/>
                          <a:cs typeface=""/>
                        </a:rPr>
                        <a:t>The gathered information </a:t>
                      </a:r>
                      <a:r>
                        <a:rPr lang="it-IT" sz="1200" dirty="0" smtClean="0">
                          <a:latin typeface="Helvetica Light"/>
                          <a:cs typeface=""/>
                        </a:rPr>
                        <a:t>are </a:t>
                      </a:r>
                      <a:r>
                        <a:rPr lang="it-IT" sz="1200" dirty="0" err="1" smtClean="0">
                          <a:latin typeface="Helvetica Light"/>
                          <a:cs typeface=""/>
                        </a:rPr>
                        <a:t>suitable</a:t>
                      </a:r>
                      <a:r>
                        <a:rPr lang="it-IT" sz="1200" dirty="0" smtClean="0">
                          <a:latin typeface="Helvetica Light"/>
                          <a:cs typeface=""/>
                        </a:rPr>
                        <a:t> </a:t>
                      </a:r>
                      <a:r>
                        <a:rPr lang="it-IT" sz="1200" dirty="0" err="1" smtClean="0">
                          <a:latin typeface="Helvetica Light"/>
                          <a:cs typeface=""/>
                        </a:rPr>
                        <a:t>for</a:t>
                      </a:r>
                      <a:r>
                        <a:rPr sz="1200" dirty="0" smtClean="0">
                          <a:latin typeface="Helvetica Light"/>
                          <a:cs typeface=""/>
                        </a:rPr>
                        <a:t> only a few parts </a:t>
                      </a:r>
                      <a:r>
                        <a:rPr lang="it-IT" sz="1200" dirty="0" smtClean="0">
                          <a:latin typeface="Helvetica Light"/>
                          <a:cs typeface=""/>
                        </a:rPr>
                        <a:t>in</a:t>
                      </a:r>
                      <a:r>
                        <a:rPr sz="1200" dirty="0" smtClean="0">
                          <a:latin typeface="Helvetica Light"/>
                          <a:cs typeface=""/>
                        </a:rPr>
                        <a:t> step 3</a:t>
                      </a:r>
                      <a:endParaRPr lang="it-IT" sz="1200" dirty="0" smtClean="0">
                        <a:latin typeface="Helvetica Light"/>
                        <a:cs typeface=""/>
                      </a:endParaRPr>
                    </a:p>
                    <a:p>
                      <a:pPr algn="l"/>
                      <a:r>
                        <a:rPr lang="it-IT" sz="1200" dirty="0" smtClean="0">
                          <a:latin typeface="Helvetica Light"/>
                          <a:cs typeface=""/>
                        </a:rPr>
                        <a:t>(P.</a:t>
                      </a:r>
                      <a:r>
                        <a:rPr lang="it-IT" sz="1200" baseline="0" dirty="0" smtClean="0">
                          <a:latin typeface="Helvetica Light"/>
                          <a:cs typeface=""/>
                        </a:rPr>
                        <a:t> 7-13)</a:t>
                      </a:r>
                      <a:r>
                        <a:rPr sz="1200" dirty="0" smtClean="0">
                          <a:latin typeface="Helvetica Light"/>
                          <a:cs typeface=""/>
                        </a:rPr>
                        <a:t> </a:t>
                      </a:r>
                      <a:endParaRPr lang="it-IT" sz="1200" dirty="0">
                        <a:latin typeface="Helvetica Light"/>
                        <a:cs typeface="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sz="1200" dirty="0" smtClean="0">
                          <a:latin typeface="Helvetica Light"/>
                          <a:cs typeface=""/>
                        </a:rPr>
                        <a:t>The gathered information </a:t>
                      </a:r>
                      <a:r>
                        <a:rPr lang="it-IT" sz="1200" dirty="0" smtClean="0">
                          <a:latin typeface="Helvetica Light"/>
                          <a:cs typeface=""/>
                        </a:rPr>
                        <a:t>are </a:t>
                      </a:r>
                      <a:r>
                        <a:rPr lang="it-IT" sz="1200" dirty="0" err="1" smtClean="0">
                          <a:latin typeface="Helvetica Light"/>
                          <a:cs typeface=""/>
                        </a:rPr>
                        <a:t>suitable</a:t>
                      </a:r>
                      <a:r>
                        <a:rPr lang="it-IT" sz="1200" dirty="0" smtClean="0">
                          <a:latin typeface="Helvetica Light"/>
                          <a:cs typeface=""/>
                        </a:rPr>
                        <a:t> </a:t>
                      </a:r>
                      <a:r>
                        <a:rPr lang="it-IT" sz="1200" dirty="0" err="1" smtClean="0">
                          <a:latin typeface="Helvetica Light"/>
                          <a:cs typeface=""/>
                        </a:rPr>
                        <a:t>for</a:t>
                      </a:r>
                      <a:r>
                        <a:rPr sz="1200" dirty="0" smtClean="0">
                          <a:latin typeface="Helvetica Light"/>
                          <a:cs typeface=""/>
                        </a:rPr>
                        <a:t> most of the parts </a:t>
                      </a:r>
                      <a:r>
                        <a:rPr lang="it-IT" sz="1200" dirty="0" smtClean="0">
                          <a:latin typeface="Helvetica Light"/>
                          <a:cs typeface=""/>
                        </a:rPr>
                        <a:t>in</a:t>
                      </a:r>
                      <a:r>
                        <a:rPr sz="1200" dirty="0" smtClean="0">
                          <a:latin typeface="Helvetica Light"/>
                          <a:cs typeface=""/>
                        </a:rPr>
                        <a:t> step 3</a:t>
                      </a:r>
                      <a:endParaRPr lang="it-IT" sz="1200" dirty="0" smtClean="0">
                        <a:latin typeface="Helvetica Light"/>
                        <a:cs typeface=""/>
                      </a:endParaRPr>
                    </a:p>
                    <a:p>
                      <a:pPr algn="l"/>
                      <a:r>
                        <a:rPr lang="it-IT" sz="1200" dirty="0" smtClean="0">
                          <a:latin typeface="Helvetica Light"/>
                          <a:cs typeface=""/>
                        </a:rPr>
                        <a:t>(P.</a:t>
                      </a:r>
                      <a:r>
                        <a:rPr lang="it-IT" sz="1200" baseline="0" dirty="0" smtClean="0">
                          <a:latin typeface="Helvetica Light"/>
                          <a:cs typeface=""/>
                        </a:rPr>
                        <a:t> 14-19)</a:t>
                      </a:r>
                      <a:r>
                        <a:rPr sz="1200" dirty="0" smtClean="0">
                          <a:latin typeface="Helvetica Light"/>
                          <a:cs typeface=""/>
                        </a:rPr>
                        <a:t> </a:t>
                      </a:r>
                      <a:endParaRPr lang="it-IT" sz="1200" dirty="0">
                        <a:latin typeface="Helvetica Light"/>
                        <a:cs typeface="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sz="1200" dirty="0" smtClean="0">
                          <a:latin typeface="Helvetica Light"/>
                          <a:cs typeface=""/>
                        </a:rPr>
                        <a:t>The gathered information </a:t>
                      </a:r>
                      <a:r>
                        <a:rPr lang="it-IT" sz="1200" dirty="0" smtClean="0">
                          <a:latin typeface="Helvetica Light"/>
                          <a:cs typeface=""/>
                        </a:rPr>
                        <a:t>are </a:t>
                      </a:r>
                      <a:r>
                        <a:rPr lang="it-IT" sz="1200" dirty="0" err="1" smtClean="0">
                          <a:latin typeface="Helvetica Light"/>
                          <a:cs typeface=""/>
                        </a:rPr>
                        <a:t>suitable</a:t>
                      </a:r>
                      <a:r>
                        <a:rPr lang="it-IT" sz="1200" dirty="0" smtClean="0">
                          <a:latin typeface="Helvetica Light"/>
                          <a:cs typeface=""/>
                        </a:rPr>
                        <a:t> </a:t>
                      </a:r>
                      <a:r>
                        <a:rPr lang="it-IT" sz="1200" dirty="0" err="1" smtClean="0">
                          <a:latin typeface="Helvetica Light"/>
                          <a:cs typeface=""/>
                        </a:rPr>
                        <a:t>for</a:t>
                      </a:r>
                      <a:r>
                        <a:rPr sz="1200" dirty="0" smtClean="0">
                          <a:latin typeface="Helvetica Light"/>
                          <a:cs typeface=""/>
                        </a:rPr>
                        <a:t> all the parts </a:t>
                      </a:r>
                      <a:r>
                        <a:rPr lang="it-IT" sz="1200" dirty="0" smtClean="0">
                          <a:latin typeface="Helvetica Light"/>
                          <a:cs typeface=""/>
                        </a:rPr>
                        <a:t>in</a:t>
                      </a:r>
                      <a:r>
                        <a:rPr sz="1200" dirty="0" smtClean="0">
                          <a:latin typeface="Helvetica Light"/>
                          <a:cs typeface=""/>
                        </a:rPr>
                        <a:t> step 3</a:t>
                      </a:r>
                      <a:endParaRPr lang="it-IT" sz="1200" dirty="0" smtClean="0">
                        <a:latin typeface="Helvetica Light"/>
                        <a:cs typeface=""/>
                      </a:endParaRPr>
                    </a:p>
                    <a:p>
                      <a:pPr algn="l"/>
                      <a:r>
                        <a:rPr lang="it-IT" sz="1200" dirty="0" smtClean="0">
                          <a:latin typeface="Helvetica Light"/>
                          <a:cs typeface=""/>
                        </a:rPr>
                        <a:t>(P. 20-25)</a:t>
                      </a:r>
                      <a:endParaRPr lang="it-IT" sz="1200" dirty="0">
                        <a:latin typeface="Helvetica Light"/>
                        <a:cs typeface="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25</a:t>
                      </a:r>
                      <a:endParaRPr lang="it-IT" sz="1600" dirty="0"/>
                    </a:p>
                  </a:txBody>
                  <a:tcPr anchor="ctr"/>
                </a:tc>
              </a:tr>
              <a:tr h="1297650">
                <a:tc>
                  <a:txBody>
                    <a:bodyPr/>
                    <a:lstStyle/>
                    <a:p>
                      <a:pPr algn="l"/>
                      <a:r>
                        <a:rPr sz="1200" dirty="0" smtClean="0">
                          <a:latin typeface="Helvetica Light"/>
                          <a:cs typeface=""/>
                        </a:rPr>
                        <a:t>Attractive </a:t>
                      </a:r>
                      <a:r>
                        <a:rPr sz="1200" dirty="0" smtClean="0">
                          <a:latin typeface="Helvetica Light"/>
                          <a:cs typeface=""/>
                        </a:rPr>
                        <a:t>a</a:t>
                      </a:r>
                      <a:r>
                        <a:rPr lang="it-IT" sz="1200" dirty="0" err="1" smtClean="0">
                          <a:latin typeface="Helvetica Light"/>
                          <a:cs typeface=""/>
                        </a:rPr>
                        <a:t>nd</a:t>
                      </a:r>
                      <a:r>
                        <a:rPr sz="1200" dirty="0" smtClean="0">
                          <a:latin typeface="Helvetica Light"/>
                          <a:cs typeface=""/>
                        </a:rPr>
                        <a:t> </a:t>
                      </a:r>
                      <a:r>
                        <a:rPr sz="1200" dirty="0" smtClean="0">
                          <a:latin typeface="Helvetica Light"/>
                          <a:cs typeface=""/>
                        </a:rPr>
                        <a:t>poster</a:t>
                      </a:r>
                      <a:r>
                        <a:rPr lang="it-IT" sz="1200" dirty="0" smtClean="0">
                          <a:latin typeface="Helvetica Light"/>
                          <a:cs typeface=""/>
                        </a:rPr>
                        <a:t>.</a:t>
                      </a:r>
                    </a:p>
                    <a:p>
                      <a:pPr algn="l"/>
                      <a:r>
                        <a:rPr lang="it-IT" sz="1200" dirty="0" err="1" smtClean="0">
                          <a:latin typeface="Helvetica Light"/>
                          <a:cs typeface=""/>
                        </a:rPr>
                        <a:t>Presentation</a:t>
                      </a:r>
                      <a:r>
                        <a:rPr lang="it-IT" sz="1200" dirty="0" smtClean="0">
                          <a:latin typeface="Helvetica Light"/>
                          <a:cs typeface=""/>
                        </a:rPr>
                        <a:t>.</a:t>
                      </a:r>
                      <a:endParaRPr lang="it-IT" sz="1200" dirty="0">
                        <a:latin typeface="Helvetica Light"/>
                        <a:cs typeface="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sz="1200" dirty="0" smtClean="0">
                          <a:latin typeface="Helvetica Light"/>
                          <a:cs typeface=""/>
                        </a:rPr>
                        <a:t>They are quite simple and unattractive</a:t>
                      </a:r>
                      <a:endParaRPr lang="it-IT" sz="1200" dirty="0" smtClean="0">
                        <a:latin typeface="Helvetica Light"/>
                        <a:cs typeface=""/>
                      </a:endParaRPr>
                    </a:p>
                    <a:p>
                      <a:pPr algn="l"/>
                      <a:r>
                        <a:rPr lang="it-IT" sz="1200" dirty="0" err="1" smtClean="0">
                          <a:latin typeface="Helvetica Light"/>
                          <a:cs typeface=""/>
                        </a:rPr>
                        <a:t>Presentation</a:t>
                      </a:r>
                      <a:r>
                        <a:rPr lang="it-IT" sz="1200" baseline="0" dirty="0" smtClean="0">
                          <a:latin typeface="Helvetica Light"/>
                          <a:cs typeface=""/>
                        </a:rPr>
                        <a:t> </a:t>
                      </a:r>
                      <a:r>
                        <a:rPr lang="it-IT" sz="1200" baseline="0" dirty="0" err="1" smtClean="0">
                          <a:latin typeface="Helvetica Light"/>
                          <a:cs typeface=""/>
                        </a:rPr>
                        <a:t>is</a:t>
                      </a:r>
                      <a:r>
                        <a:rPr lang="it-IT" sz="1200" baseline="0" dirty="0" smtClean="0">
                          <a:latin typeface="Helvetica Light"/>
                          <a:cs typeface=""/>
                        </a:rPr>
                        <a:t> </a:t>
                      </a:r>
                      <a:r>
                        <a:rPr lang="it-IT" sz="1200" baseline="0" dirty="0" err="1" smtClean="0">
                          <a:latin typeface="Helvetica Light"/>
                          <a:cs typeface=""/>
                        </a:rPr>
                        <a:t>ineffective</a:t>
                      </a:r>
                      <a:endParaRPr lang="it-IT" sz="1200" baseline="0" dirty="0" smtClean="0">
                        <a:latin typeface="Helvetica Light"/>
                        <a:cs typeface="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>
                          <a:latin typeface="Helvetica Light"/>
                          <a:cs typeface=""/>
                        </a:rPr>
                        <a:t>(P. 1-6)</a:t>
                      </a:r>
                      <a:r>
                        <a:rPr sz="1200" dirty="0" smtClean="0">
                          <a:latin typeface="Helvetica Light"/>
                          <a:cs typeface=""/>
                        </a:rPr>
                        <a:t>  </a:t>
                      </a:r>
                      <a:endParaRPr lang="it-IT" sz="1200" dirty="0">
                        <a:latin typeface="Helvetica Light"/>
                        <a:cs typeface="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sz="1200" dirty="0" smtClean="0">
                          <a:latin typeface="Helvetica Light"/>
                          <a:cs typeface=""/>
                        </a:rPr>
                        <a:t>They are good but not appropriate for the audience’s level.</a:t>
                      </a:r>
                      <a:endParaRPr lang="it-IT" sz="1200" dirty="0" smtClean="0">
                        <a:latin typeface="Helvetica Light"/>
                        <a:cs typeface=""/>
                      </a:endParaRPr>
                    </a:p>
                    <a:p>
                      <a:pPr algn="l"/>
                      <a:r>
                        <a:rPr lang="it-IT" sz="1200" dirty="0" err="1" smtClean="0">
                          <a:latin typeface="Helvetica Light"/>
                          <a:cs typeface=""/>
                        </a:rPr>
                        <a:t>Presentation</a:t>
                      </a:r>
                      <a:r>
                        <a:rPr lang="it-IT" sz="1200" dirty="0" smtClean="0">
                          <a:latin typeface="Helvetica Light"/>
                          <a:cs typeface=""/>
                        </a:rPr>
                        <a:t> </a:t>
                      </a:r>
                      <a:r>
                        <a:rPr lang="it-IT" sz="1200" dirty="0" err="1" smtClean="0">
                          <a:latin typeface="Helvetica Light"/>
                          <a:cs typeface=""/>
                        </a:rPr>
                        <a:t>is</a:t>
                      </a:r>
                      <a:r>
                        <a:rPr lang="it-IT" sz="1200" dirty="0" smtClean="0">
                          <a:latin typeface="Helvetica Light"/>
                          <a:cs typeface=""/>
                        </a:rPr>
                        <a:t> </a:t>
                      </a:r>
                      <a:r>
                        <a:rPr lang="it-IT" sz="1200" dirty="0" err="1" smtClean="0">
                          <a:latin typeface="Helvetica Light"/>
                          <a:cs typeface=""/>
                        </a:rPr>
                        <a:t>comprehensible</a:t>
                      </a:r>
                      <a:endParaRPr lang="it-IT" sz="1200" dirty="0" smtClean="0">
                        <a:latin typeface="Helvetica Light"/>
                        <a:cs typeface="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>
                          <a:latin typeface="Helvetica Light"/>
                          <a:cs typeface=""/>
                        </a:rPr>
                        <a:t>(P.</a:t>
                      </a:r>
                      <a:r>
                        <a:rPr lang="it-IT" sz="1200" baseline="0" dirty="0" smtClean="0">
                          <a:latin typeface="Helvetica Light"/>
                          <a:cs typeface=""/>
                        </a:rPr>
                        <a:t> 7-13)</a:t>
                      </a:r>
                      <a:r>
                        <a:rPr sz="1200" dirty="0" smtClean="0">
                          <a:latin typeface="Helvetica Light"/>
                          <a:cs typeface=""/>
                        </a:rPr>
                        <a:t>  </a:t>
                      </a:r>
                      <a:endParaRPr lang="it-IT" sz="1200" dirty="0">
                        <a:latin typeface="Helvetica Light"/>
                        <a:cs typeface="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sz="1200" dirty="0" smtClean="0">
                          <a:latin typeface="Helvetica Light"/>
                          <a:cs typeface=""/>
                        </a:rPr>
                        <a:t>They are good </a:t>
                      </a:r>
                      <a:r>
                        <a:rPr lang="it-IT" sz="1200" dirty="0" err="1" smtClean="0">
                          <a:latin typeface="Helvetica Light"/>
                          <a:cs typeface=""/>
                        </a:rPr>
                        <a:t>summarised</a:t>
                      </a:r>
                      <a:r>
                        <a:rPr sz="1200" dirty="0" smtClean="0">
                          <a:latin typeface="Helvetica Light"/>
                          <a:cs typeface=""/>
                        </a:rPr>
                        <a:t> but it needs to be developed more</a:t>
                      </a:r>
                      <a:endParaRPr lang="it-IT" sz="1200" dirty="0" smtClean="0">
                        <a:latin typeface="Helvetica Light"/>
                        <a:cs typeface=""/>
                      </a:endParaRPr>
                    </a:p>
                    <a:p>
                      <a:pPr algn="l"/>
                      <a:r>
                        <a:rPr lang="it-IT" sz="1200" dirty="0" err="1" smtClean="0">
                          <a:latin typeface="Helvetica Light"/>
                          <a:cs typeface=""/>
                        </a:rPr>
                        <a:t>Presentation</a:t>
                      </a:r>
                      <a:r>
                        <a:rPr lang="it-IT" sz="1200" baseline="0" dirty="0" smtClean="0">
                          <a:latin typeface="Helvetica Light"/>
                          <a:cs typeface=""/>
                        </a:rPr>
                        <a:t> </a:t>
                      </a:r>
                      <a:r>
                        <a:rPr lang="it-IT" sz="1200" baseline="0" dirty="0" err="1" smtClean="0">
                          <a:latin typeface="Helvetica Light"/>
                          <a:cs typeface=""/>
                        </a:rPr>
                        <a:t>is</a:t>
                      </a:r>
                      <a:r>
                        <a:rPr lang="it-IT" sz="1200" baseline="0" dirty="0" smtClean="0">
                          <a:latin typeface="Helvetica Light"/>
                          <a:cs typeface=""/>
                        </a:rPr>
                        <a:t> </a:t>
                      </a:r>
                      <a:r>
                        <a:rPr lang="it-IT" sz="1200" baseline="0" dirty="0" err="1" smtClean="0">
                          <a:latin typeface="Helvetica Light"/>
                          <a:cs typeface=""/>
                        </a:rPr>
                        <a:t>effective</a:t>
                      </a:r>
                      <a:endParaRPr lang="it-IT" sz="1200" baseline="0" dirty="0" smtClean="0">
                        <a:latin typeface="Helvetica Light"/>
                        <a:cs typeface="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>
                          <a:latin typeface="Helvetica Light"/>
                          <a:cs typeface=""/>
                        </a:rPr>
                        <a:t>(P.</a:t>
                      </a:r>
                      <a:r>
                        <a:rPr lang="it-IT" sz="1200" baseline="0" dirty="0" smtClean="0">
                          <a:latin typeface="Helvetica Light"/>
                          <a:cs typeface=""/>
                        </a:rPr>
                        <a:t> 14-19)</a:t>
                      </a:r>
                      <a:r>
                        <a:rPr sz="1200" dirty="0" smtClean="0">
                          <a:latin typeface="Helvetica Light"/>
                          <a:cs typeface=""/>
                        </a:rPr>
                        <a:t>  </a:t>
                      </a:r>
                      <a:endParaRPr lang="it-IT" sz="1200" dirty="0">
                        <a:latin typeface="Helvetica Light"/>
                        <a:cs typeface="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sz="1200" dirty="0" smtClean="0">
                          <a:latin typeface="Helvetica Light"/>
                          <a:cs typeface=""/>
                        </a:rPr>
                        <a:t>They are synthesized well and designed originally.</a:t>
                      </a:r>
                      <a:endParaRPr lang="it-IT" sz="1200" dirty="0" smtClean="0">
                        <a:latin typeface="Helvetica Light"/>
                        <a:cs typeface=""/>
                      </a:endParaRPr>
                    </a:p>
                    <a:p>
                      <a:pPr algn="l"/>
                      <a:r>
                        <a:rPr lang="it-IT" sz="1200" dirty="0" err="1" smtClean="0">
                          <a:latin typeface="Helvetica Light"/>
                          <a:cs typeface=""/>
                        </a:rPr>
                        <a:t>Presentation</a:t>
                      </a:r>
                      <a:r>
                        <a:rPr lang="it-IT" sz="1200" dirty="0" smtClean="0">
                          <a:latin typeface="Helvetica Light"/>
                          <a:cs typeface=""/>
                        </a:rPr>
                        <a:t> </a:t>
                      </a:r>
                      <a:r>
                        <a:rPr lang="it-IT" sz="1200" dirty="0" err="1" smtClean="0">
                          <a:latin typeface="Helvetica Light"/>
                          <a:cs typeface=""/>
                        </a:rPr>
                        <a:t>is</a:t>
                      </a:r>
                      <a:r>
                        <a:rPr lang="it-IT" sz="1200" dirty="0" smtClean="0">
                          <a:latin typeface="Helvetica Light"/>
                          <a:cs typeface=""/>
                        </a:rPr>
                        <a:t> </a:t>
                      </a:r>
                      <a:r>
                        <a:rPr lang="it-IT" sz="1200" dirty="0" err="1" smtClean="0">
                          <a:latin typeface="Helvetica Light"/>
                          <a:cs typeface=""/>
                        </a:rPr>
                        <a:t>effective</a:t>
                      </a:r>
                      <a:r>
                        <a:rPr lang="it-IT" sz="1200" dirty="0" smtClean="0">
                          <a:latin typeface="Helvetica Light"/>
                          <a:cs typeface=""/>
                        </a:rPr>
                        <a:t> and</a:t>
                      </a:r>
                      <a:r>
                        <a:rPr lang="it-IT" sz="1200" baseline="0" dirty="0" smtClean="0">
                          <a:latin typeface="Helvetica Light"/>
                          <a:cs typeface=""/>
                        </a:rPr>
                        <a:t> </a:t>
                      </a:r>
                      <a:r>
                        <a:rPr lang="it-IT" sz="1200" baseline="0" dirty="0" err="1" smtClean="0">
                          <a:latin typeface="Helvetica Light"/>
                          <a:cs typeface=""/>
                        </a:rPr>
                        <a:t>fluent</a:t>
                      </a:r>
                      <a:endParaRPr lang="it-IT" sz="1200" baseline="0" dirty="0" smtClean="0">
                        <a:latin typeface="Helvetica Light"/>
                        <a:cs typeface="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>
                          <a:latin typeface="Helvetica Light"/>
                          <a:cs typeface=""/>
                        </a:rPr>
                        <a:t>(P. 20-25)</a:t>
                      </a:r>
                      <a:r>
                        <a:rPr sz="1200" dirty="0" smtClean="0">
                          <a:latin typeface="Helvetica Light"/>
                          <a:cs typeface=""/>
                        </a:rPr>
                        <a:t> </a:t>
                      </a:r>
                      <a:endParaRPr lang="it-IT" sz="1200" dirty="0">
                        <a:latin typeface="Helvetica Light"/>
                        <a:cs typeface="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25</a:t>
                      </a:r>
                      <a:endParaRPr lang="it-IT" sz="16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Conclusion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2"/>
            <a:ext cx="8229600" cy="4374198"/>
          </a:xfrm>
        </p:spPr>
        <p:txBody>
          <a:bodyPr>
            <a:normAutofit/>
          </a:bodyPr>
          <a:lstStyle/>
          <a:p>
            <a:r>
              <a:rPr lang="en-US" dirty="0" smtClean="0"/>
              <a:t>Congratulations!!! You have finished your task. You improved your writing, vocabulary and reading skills. You also became more sociable with your group members. </a:t>
            </a:r>
          </a:p>
          <a:p>
            <a:pPr>
              <a:buNone/>
            </a:pPr>
            <a:endParaRPr dirty="0" smtClean="0"/>
          </a:p>
          <a:p>
            <a:r>
              <a:rPr lang="en-US" dirty="0" smtClean="0"/>
              <a:t>In addition, with the help of this task, you had an idea and enough information about addiction-related problems and you raised other people’s awareness about this topic.</a:t>
            </a:r>
            <a:endParaRPr dirty="0" smtClean="0"/>
          </a:p>
          <a:p>
            <a:endParaRPr lang="it-I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711" y="122238"/>
            <a:ext cx="2038689" cy="1935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Teacher</a:t>
            </a:r>
            <a:r>
              <a:rPr lang="it-IT" dirty="0" smtClean="0"/>
              <a:t>’</a:t>
            </a:r>
            <a:r>
              <a:rPr lang="it-IT" dirty="0" err="1" smtClean="0"/>
              <a:t>s</a:t>
            </a:r>
            <a:r>
              <a:rPr lang="it-IT" dirty="0" smtClean="0"/>
              <a:t> </a:t>
            </a:r>
            <a:r>
              <a:rPr lang="it-IT" dirty="0" err="1" smtClean="0"/>
              <a:t>page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This </a:t>
            </a:r>
            <a:r>
              <a:rPr lang="en-US" dirty="0" err="1" smtClean="0"/>
              <a:t>Webquest</a:t>
            </a:r>
            <a:r>
              <a:rPr lang="en-US" dirty="0" smtClean="0"/>
              <a:t> is designed for Italian 15-year-old students in second grade of a Technical Institute</a:t>
            </a:r>
          </a:p>
          <a:p>
            <a:r>
              <a:rPr lang="en-US" dirty="0" smtClean="0"/>
              <a:t>It is designed according to CLIL methodology</a:t>
            </a:r>
          </a:p>
          <a:p>
            <a:r>
              <a:rPr lang="it-IT" b="1" dirty="0" err="1" smtClean="0"/>
              <a:t>It</a:t>
            </a:r>
            <a:r>
              <a:rPr lang="it-IT" b="1" dirty="0" smtClean="0"/>
              <a:t> </a:t>
            </a:r>
            <a:r>
              <a:rPr lang="it-IT" b="1" dirty="0" err="1" smtClean="0"/>
              <a:t>is</a:t>
            </a:r>
            <a:r>
              <a:rPr lang="it-IT" b="1" dirty="0" smtClean="0"/>
              <a:t> a c</a:t>
            </a:r>
            <a:r>
              <a:rPr lang="it-IT" dirty="0" smtClean="0"/>
              <a:t>ross-curriculum task</a:t>
            </a:r>
            <a:r>
              <a:rPr dirty="0" smtClean="0"/>
              <a:t> </a:t>
            </a:r>
            <a:endParaRPr lang="en-US" dirty="0" smtClean="0"/>
          </a:p>
          <a:p>
            <a:r>
              <a:rPr lang="en-US" dirty="0" smtClean="0"/>
              <a:t>It takes 2 hours to create the posters + 1 hour to present the posters to the whole class  </a:t>
            </a:r>
          </a:p>
          <a:p>
            <a:r>
              <a:rPr lang="en-US" dirty="0" smtClean="0"/>
              <a:t>It makes a contribution to the development of a health and safety culture.    </a:t>
            </a:r>
          </a:p>
          <a:p>
            <a:r>
              <a:rPr lang="en-US" dirty="0" smtClean="0"/>
              <a:t>In addition, it should help learners to use their language skills (reading, writing, listening, speaking, interaction)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Learners</a:t>
            </a:r>
            <a:r>
              <a:rPr lang="it-IT" dirty="0" smtClean="0"/>
              <a:t>’ </a:t>
            </a:r>
            <a:r>
              <a:rPr lang="it-IT" dirty="0" err="1" smtClean="0"/>
              <a:t>needs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dirty="0" err="1" smtClean="0"/>
              <a:t>They</a:t>
            </a:r>
            <a:r>
              <a:rPr lang="it-IT" dirty="0" smtClean="0"/>
              <a:t> </a:t>
            </a:r>
            <a:r>
              <a:rPr lang="it-IT" dirty="0" err="1" smtClean="0"/>
              <a:t>need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</a:p>
          <a:p>
            <a:r>
              <a:rPr lang="it-IT" dirty="0" err="1" smtClean="0"/>
              <a:t>reflect</a:t>
            </a:r>
            <a:r>
              <a:rPr lang="it-IT" dirty="0" smtClean="0"/>
              <a:t> on </a:t>
            </a:r>
            <a:r>
              <a:rPr lang="it-IT" dirty="0" err="1" smtClean="0"/>
              <a:t>their</a:t>
            </a:r>
            <a:r>
              <a:rPr lang="it-IT" dirty="0" smtClean="0"/>
              <a:t> </a:t>
            </a:r>
            <a:r>
              <a:rPr lang="it-IT" dirty="0" err="1" smtClean="0"/>
              <a:t>lifestyle</a:t>
            </a:r>
            <a:r>
              <a:rPr lang="it-IT" dirty="0" smtClean="0"/>
              <a:t> and </a:t>
            </a:r>
            <a:r>
              <a:rPr lang="it-IT" dirty="0" err="1" smtClean="0"/>
              <a:t>improve</a:t>
            </a:r>
            <a:r>
              <a:rPr lang="it-IT" dirty="0" smtClean="0"/>
              <a:t> </a:t>
            </a:r>
            <a:r>
              <a:rPr lang="it-IT" dirty="0" err="1" smtClean="0"/>
              <a:t>their</a:t>
            </a:r>
            <a:r>
              <a:rPr lang="it-IT" dirty="0" smtClean="0"/>
              <a:t> </a:t>
            </a:r>
            <a:r>
              <a:rPr lang="it-IT" dirty="0" err="1" smtClean="0"/>
              <a:t>knowledge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addictions</a:t>
            </a:r>
            <a:endParaRPr lang="it-IT" dirty="0" smtClean="0"/>
          </a:p>
          <a:p>
            <a:r>
              <a:rPr lang="it-IT" dirty="0" err="1" smtClean="0"/>
              <a:t>consider</a:t>
            </a:r>
            <a:r>
              <a:rPr lang="it-IT" dirty="0" smtClean="0"/>
              <a:t> English </a:t>
            </a:r>
            <a:r>
              <a:rPr lang="it-IT" dirty="0" err="1" smtClean="0"/>
              <a:t>as</a:t>
            </a:r>
            <a:r>
              <a:rPr lang="it-IT" dirty="0" smtClean="0"/>
              <a:t> a </a:t>
            </a:r>
            <a:r>
              <a:rPr lang="it-IT" dirty="0" err="1" smtClean="0"/>
              <a:t>communication</a:t>
            </a:r>
            <a:r>
              <a:rPr lang="it-IT" dirty="0" smtClean="0"/>
              <a:t> key </a:t>
            </a:r>
          </a:p>
          <a:p>
            <a:r>
              <a:rPr lang="it-IT" dirty="0" err="1" smtClean="0"/>
              <a:t>improve</a:t>
            </a:r>
            <a:r>
              <a:rPr lang="it-IT" dirty="0" smtClean="0"/>
              <a:t> </a:t>
            </a:r>
            <a:r>
              <a:rPr lang="it-IT" dirty="0" err="1" smtClean="0"/>
              <a:t>their</a:t>
            </a:r>
            <a:r>
              <a:rPr lang="it-IT" dirty="0" smtClean="0"/>
              <a:t> </a:t>
            </a:r>
            <a:r>
              <a:rPr lang="it-IT" dirty="0" err="1" smtClean="0"/>
              <a:t>ability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work in </a:t>
            </a:r>
            <a:r>
              <a:rPr lang="it-IT" dirty="0" err="1" smtClean="0"/>
              <a:t>groups</a:t>
            </a:r>
            <a:r>
              <a:rPr lang="it-IT" dirty="0" smtClean="0"/>
              <a:t> and </a:t>
            </a:r>
            <a:r>
              <a:rPr lang="it-IT" dirty="0" err="1" smtClean="0"/>
              <a:t>negotiate</a:t>
            </a:r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Planning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mixed</a:t>
            </a:r>
            <a:r>
              <a:rPr lang="it-IT" dirty="0" smtClean="0"/>
              <a:t> the </a:t>
            </a:r>
            <a:r>
              <a:rPr lang="it-IT" dirty="0" err="1" smtClean="0"/>
              <a:t>four</a:t>
            </a:r>
            <a:r>
              <a:rPr lang="it-IT" dirty="0" smtClean="0"/>
              <a:t> Cs:</a:t>
            </a:r>
          </a:p>
          <a:p>
            <a:pPr>
              <a:buNone/>
            </a:pPr>
            <a:r>
              <a:rPr lang="it-IT" dirty="0" smtClean="0"/>
              <a:t>	- </a:t>
            </a:r>
            <a:r>
              <a:rPr lang="it-IT" dirty="0" err="1" smtClean="0"/>
              <a:t>Content</a:t>
            </a:r>
            <a:endParaRPr lang="it-IT" dirty="0" smtClean="0"/>
          </a:p>
          <a:p>
            <a:pPr>
              <a:buNone/>
            </a:pPr>
            <a:r>
              <a:rPr lang="it-IT" dirty="0" smtClean="0"/>
              <a:t>	- </a:t>
            </a:r>
            <a:r>
              <a:rPr lang="it-IT" dirty="0" err="1" smtClean="0"/>
              <a:t>Communication</a:t>
            </a:r>
            <a:endParaRPr lang="it-IT" dirty="0" smtClean="0"/>
          </a:p>
          <a:p>
            <a:pPr>
              <a:buNone/>
            </a:pPr>
            <a:r>
              <a:rPr lang="it-IT" dirty="0" smtClean="0"/>
              <a:t>	- </a:t>
            </a:r>
            <a:r>
              <a:rPr lang="it-IT" dirty="0" err="1" smtClean="0"/>
              <a:t>Cognition</a:t>
            </a:r>
            <a:endParaRPr lang="it-IT" dirty="0" smtClean="0"/>
          </a:p>
          <a:p>
            <a:pPr>
              <a:buNone/>
            </a:pPr>
            <a:r>
              <a:rPr lang="it-IT" dirty="0" smtClean="0"/>
              <a:t>	- Culture</a:t>
            </a:r>
          </a:p>
          <a:p>
            <a:r>
              <a:rPr lang="it-IT" dirty="0" smtClean="0"/>
              <a:t> and </a:t>
            </a:r>
            <a:r>
              <a:rPr lang="it-IT" dirty="0" err="1" smtClean="0"/>
              <a:t>used</a:t>
            </a:r>
            <a:r>
              <a:rPr lang="it-IT" dirty="0" smtClean="0"/>
              <a:t> the </a:t>
            </a:r>
            <a:r>
              <a:rPr lang="it-IT" dirty="0" err="1" smtClean="0"/>
              <a:t>three</a:t>
            </a:r>
            <a:r>
              <a:rPr lang="it-IT" dirty="0" smtClean="0"/>
              <a:t> As</a:t>
            </a:r>
          </a:p>
          <a:p>
            <a:pPr>
              <a:buNone/>
            </a:pPr>
            <a:r>
              <a:rPr lang="it-IT" dirty="0" smtClean="0"/>
              <a:t>	- </a:t>
            </a:r>
            <a:r>
              <a:rPr lang="en-US" dirty="0" err="1" smtClean="0"/>
              <a:t>Analyse</a:t>
            </a:r>
            <a:r>
              <a:rPr lang="en-US" dirty="0" smtClean="0"/>
              <a:t> content for the language of learning</a:t>
            </a:r>
          </a:p>
          <a:p>
            <a:pPr>
              <a:buNone/>
            </a:pPr>
            <a:r>
              <a:rPr lang="en-US" dirty="0" smtClean="0"/>
              <a:t>	- Add to content language for learning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mtClean="0"/>
              <a:t>- </a:t>
            </a:r>
            <a:r>
              <a:rPr lang="en-US" dirty="0" smtClean="0"/>
              <a:t>Apply to content </a:t>
            </a:r>
            <a:r>
              <a:rPr lang="en-US" smtClean="0"/>
              <a:t>language through learning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Interaction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The </a:t>
            </a:r>
            <a:r>
              <a:rPr lang="it-IT" dirty="0" err="1" smtClean="0"/>
              <a:t>webquest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designed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a cooperative </a:t>
            </a:r>
            <a:r>
              <a:rPr lang="it-IT" dirty="0" err="1" smtClean="0"/>
              <a:t>learning</a:t>
            </a:r>
            <a:r>
              <a:rPr lang="it-IT" dirty="0" smtClean="0"/>
              <a:t> task: the </a:t>
            </a:r>
            <a:r>
              <a:rPr lang="it-IT" dirty="0" err="1" smtClean="0"/>
              <a:t>students</a:t>
            </a:r>
            <a:r>
              <a:rPr lang="it-IT" dirty="0" smtClean="0"/>
              <a:t> work in </a:t>
            </a:r>
            <a:r>
              <a:rPr lang="it-IT" dirty="0" err="1" smtClean="0"/>
              <a:t>groups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four</a:t>
            </a:r>
            <a:r>
              <a:rPr lang="it-IT" dirty="0" smtClean="0"/>
              <a:t> and inside the </a:t>
            </a:r>
            <a:r>
              <a:rPr lang="it-IT" dirty="0" err="1" smtClean="0"/>
              <a:t>group</a:t>
            </a:r>
            <a:r>
              <a:rPr lang="it-IT" dirty="0" smtClean="0"/>
              <a:t> </a:t>
            </a:r>
            <a:r>
              <a:rPr lang="it-IT" dirty="0" err="1" smtClean="0"/>
              <a:t>each</a:t>
            </a:r>
            <a:r>
              <a:rPr lang="it-IT" dirty="0" smtClean="0"/>
              <a:t> </a:t>
            </a:r>
            <a:r>
              <a:rPr lang="it-IT" dirty="0" err="1" smtClean="0"/>
              <a:t>student</a:t>
            </a:r>
            <a:r>
              <a:rPr lang="it-IT" dirty="0" smtClean="0"/>
              <a:t> </a:t>
            </a:r>
            <a:r>
              <a:rPr lang="it-IT" dirty="0" err="1" smtClean="0"/>
              <a:t>has</a:t>
            </a:r>
            <a:r>
              <a:rPr lang="it-IT" dirty="0" smtClean="0"/>
              <a:t> a </a:t>
            </a:r>
            <a:r>
              <a:rPr lang="it-IT" dirty="0" err="1" smtClean="0"/>
              <a:t>role</a:t>
            </a:r>
            <a:endParaRPr lang="it-IT" dirty="0" smtClean="0"/>
          </a:p>
          <a:p>
            <a:pPr>
              <a:buNone/>
            </a:pPr>
            <a:r>
              <a:rPr lang="it-IT" dirty="0" smtClean="0"/>
              <a:t>	- </a:t>
            </a:r>
            <a:r>
              <a:rPr lang="it-IT" dirty="0" err="1" smtClean="0"/>
              <a:t>coordinator</a:t>
            </a:r>
            <a:endParaRPr lang="it-IT" dirty="0" smtClean="0"/>
          </a:p>
          <a:p>
            <a:pPr>
              <a:buNone/>
            </a:pPr>
            <a:r>
              <a:rPr lang="it-IT" dirty="0" smtClean="0"/>
              <a:t>	- </a:t>
            </a:r>
            <a:r>
              <a:rPr lang="it-IT" dirty="0" err="1" smtClean="0"/>
              <a:t>time</a:t>
            </a:r>
            <a:r>
              <a:rPr lang="it-IT" dirty="0" smtClean="0"/>
              <a:t> controller + </a:t>
            </a:r>
            <a:r>
              <a:rPr lang="it-IT" dirty="0" err="1" smtClean="0"/>
              <a:t>summariser</a:t>
            </a:r>
            <a:endParaRPr lang="it-IT" dirty="0" smtClean="0"/>
          </a:p>
          <a:p>
            <a:pPr>
              <a:buNone/>
            </a:pPr>
            <a:r>
              <a:rPr lang="it-IT" dirty="0" smtClean="0"/>
              <a:t>	- </a:t>
            </a:r>
            <a:r>
              <a:rPr lang="it-IT" dirty="0" err="1" smtClean="0"/>
              <a:t>writer</a:t>
            </a:r>
            <a:endParaRPr lang="it-IT" dirty="0" smtClean="0"/>
          </a:p>
          <a:p>
            <a:pPr>
              <a:buNone/>
            </a:pPr>
            <a:r>
              <a:rPr lang="it-IT" dirty="0" smtClean="0"/>
              <a:t>	- speaker</a:t>
            </a:r>
          </a:p>
          <a:p>
            <a:r>
              <a:rPr lang="it-IT" dirty="0" err="1" smtClean="0"/>
              <a:t>They</a:t>
            </a:r>
            <a:r>
              <a:rPr lang="it-IT" dirty="0" smtClean="0"/>
              <a:t> </a:t>
            </a:r>
            <a:r>
              <a:rPr lang="it-IT" dirty="0" err="1" smtClean="0"/>
              <a:t>need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share </a:t>
            </a:r>
            <a:r>
              <a:rPr lang="it-IT" dirty="0" err="1" smtClean="0"/>
              <a:t>ideas</a:t>
            </a:r>
            <a:r>
              <a:rPr lang="it-IT" dirty="0" smtClean="0"/>
              <a:t> and </a:t>
            </a:r>
            <a:r>
              <a:rPr lang="it-IT" dirty="0" err="1" smtClean="0"/>
              <a:t>negotiate</a:t>
            </a:r>
            <a:r>
              <a:rPr lang="it-IT" dirty="0" smtClean="0"/>
              <a:t> 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</a:t>
            </a:r>
            <a:r>
              <a:rPr lang="it-IT" dirty="0" smtClean="0"/>
              <a:t>NTRODUCTION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924800" cy="3687763"/>
          </a:xfrm>
        </p:spPr>
        <p:txBody>
          <a:bodyPr/>
          <a:lstStyle/>
          <a:p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webquest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part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dissemination</a:t>
            </a:r>
            <a:r>
              <a:rPr lang="it-IT" dirty="0" smtClean="0"/>
              <a:t> </a:t>
            </a:r>
            <a:r>
              <a:rPr lang="it-IT" dirty="0" err="1" smtClean="0"/>
              <a:t>activities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SEITI project, </a:t>
            </a:r>
            <a:r>
              <a:rPr lang="it-IT" dirty="0" err="1" smtClean="0"/>
              <a:t>which</a:t>
            </a:r>
            <a:r>
              <a:rPr lang="it-IT" dirty="0" smtClean="0"/>
              <a:t> </a:t>
            </a:r>
            <a:r>
              <a:rPr lang="it-IT" dirty="0" err="1" smtClean="0"/>
              <a:t>was</a:t>
            </a:r>
            <a:r>
              <a:rPr lang="it-IT" dirty="0" smtClean="0"/>
              <a:t> </a:t>
            </a:r>
            <a:r>
              <a:rPr lang="it-IT" dirty="0" err="1" smtClean="0"/>
              <a:t>granted</a:t>
            </a:r>
            <a:r>
              <a:rPr lang="it-IT" dirty="0" smtClean="0"/>
              <a:t> </a:t>
            </a:r>
            <a:r>
              <a:rPr lang="it-IT" dirty="0" err="1" smtClean="0"/>
              <a:t>within</a:t>
            </a:r>
            <a:r>
              <a:rPr lang="it-IT" dirty="0" smtClean="0"/>
              <a:t> </a:t>
            </a:r>
            <a:r>
              <a:rPr lang="it-IT" dirty="0" err="1" smtClean="0"/>
              <a:t>Erasmus+</a:t>
            </a:r>
            <a:r>
              <a:rPr lang="it-IT" dirty="0" smtClean="0"/>
              <a:t> (KA1).</a:t>
            </a:r>
          </a:p>
          <a:p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will</a:t>
            </a:r>
            <a:r>
              <a:rPr lang="it-IT" dirty="0" smtClean="0"/>
              <a:t> help </a:t>
            </a:r>
            <a:r>
              <a:rPr lang="it-IT" dirty="0" err="1" smtClean="0"/>
              <a:t>you</a:t>
            </a:r>
            <a:r>
              <a:rPr lang="it-IT" dirty="0" smtClean="0"/>
              <a:t> </a:t>
            </a:r>
            <a:r>
              <a:rPr lang="it-IT" dirty="0" err="1" smtClean="0"/>
              <a:t>learn</a:t>
            </a:r>
            <a:r>
              <a:rPr lang="it-IT" dirty="0" smtClean="0"/>
              <a:t> </a:t>
            </a:r>
            <a:r>
              <a:rPr lang="it-IT" dirty="0" err="1" smtClean="0"/>
              <a:t>something</a:t>
            </a:r>
            <a:r>
              <a:rPr lang="it-IT" dirty="0" smtClean="0"/>
              <a:t> more </a:t>
            </a:r>
            <a:r>
              <a:rPr lang="it-IT" dirty="0" err="1" smtClean="0"/>
              <a:t>about</a:t>
            </a:r>
            <a:r>
              <a:rPr lang="it-IT" dirty="0" smtClean="0"/>
              <a:t> </a:t>
            </a:r>
            <a:r>
              <a:rPr lang="it-IT" dirty="0" err="1" smtClean="0"/>
              <a:t>different</a:t>
            </a:r>
            <a:r>
              <a:rPr lang="it-IT" dirty="0" smtClean="0"/>
              <a:t> </a:t>
            </a:r>
            <a:r>
              <a:rPr lang="it-IT" dirty="0" err="1" smtClean="0"/>
              <a:t>lifestyles</a:t>
            </a:r>
            <a:r>
              <a:rPr lang="it-IT" dirty="0" smtClean="0"/>
              <a:t>, in </a:t>
            </a:r>
            <a:r>
              <a:rPr lang="it-IT" dirty="0" err="1" smtClean="0"/>
              <a:t>order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make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choices</a:t>
            </a:r>
            <a:r>
              <a:rPr lang="it-IT" dirty="0" smtClean="0"/>
              <a:t> </a:t>
            </a:r>
            <a:r>
              <a:rPr lang="it-IT" dirty="0" err="1" smtClean="0"/>
              <a:t>consciously</a:t>
            </a:r>
            <a:endParaRPr lang="it-IT" dirty="0" smtClean="0"/>
          </a:p>
          <a:p>
            <a:endParaRPr lang="it-IT" dirty="0" smtClean="0"/>
          </a:p>
          <a:p>
            <a:pPr>
              <a:buNone/>
            </a:pPr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2863" y="2925298"/>
            <a:ext cx="1644937" cy="38565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607" y="4724400"/>
            <a:ext cx="2372285" cy="1390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4793590"/>
            <a:ext cx="2184400" cy="1454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Multimodality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To</a:t>
            </a:r>
            <a:r>
              <a:rPr lang="it-IT" dirty="0" smtClean="0"/>
              <a:t> solve the </a:t>
            </a:r>
            <a:r>
              <a:rPr lang="it-IT" dirty="0" err="1" smtClean="0"/>
              <a:t>webquest</a:t>
            </a:r>
            <a:r>
              <a:rPr lang="it-IT" dirty="0" smtClean="0"/>
              <a:t> the </a:t>
            </a:r>
            <a:r>
              <a:rPr lang="it-IT" dirty="0" err="1" smtClean="0"/>
              <a:t>learners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some </a:t>
            </a:r>
            <a:r>
              <a:rPr lang="it-IT" dirty="0" err="1" smtClean="0"/>
              <a:t>links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websites</a:t>
            </a:r>
            <a:r>
              <a:rPr lang="it-IT" dirty="0" smtClean="0"/>
              <a:t> </a:t>
            </a:r>
            <a:r>
              <a:rPr lang="it-IT" dirty="0" err="1" smtClean="0"/>
              <a:t>where</a:t>
            </a:r>
            <a:r>
              <a:rPr lang="it-IT" dirty="0" smtClean="0"/>
              <a:t> </a:t>
            </a:r>
            <a:r>
              <a:rPr lang="it-IT" dirty="0" err="1" smtClean="0"/>
              <a:t>they</a:t>
            </a:r>
            <a:r>
              <a:rPr lang="it-IT" dirty="0" smtClean="0"/>
              <a:t> can </a:t>
            </a:r>
            <a:r>
              <a:rPr lang="it-IT" dirty="0" err="1" smtClean="0"/>
              <a:t>find</a:t>
            </a:r>
            <a:r>
              <a:rPr lang="it-IT" dirty="0" smtClean="0"/>
              <a:t> </a:t>
            </a:r>
            <a:r>
              <a:rPr lang="it-IT" dirty="0" err="1" smtClean="0"/>
              <a:t>texts</a:t>
            </a:r>
            <a:r>
              <a:rPr lang="it-IT" dirty="0" smtClean="0"/>
              <a:t> and </a:t>
            </a:r>
            <a:r>
              <a:rPr lang="it-IT" dirty="0" err="1" smtClean="0"/>
              <a:t>images</a:t>
            </a:r>
            <a:endParaRPr lang="it-IT" dirty="0" smtClean="0"/>
          </a:p>
          <a:p>
            <a:r>
              <a:rPr lang="it-IT" dirty="0" err="1" smtClean="0"/>
              <a:t>To</a:t>
            </a:r>
            <a:r>
              <a:rPr lang="it-IT" dirty="0" smtClean="0"/>
              <a:t> create </a:t>
            </a:r>
            <a:r>
              <a:rPr lang="it-IT" dirty="0" err="1" smtClean="0"/>
              <a:t>their</a:t>
            </a:r>
            <a:r>
              <a:rPr lang="it-IT" dirty="0" smtClean="0"/>
              <a:t> poster </a:t>
            </a:r>
            <a:r>
              <a:rPr lang="it-IT" dirty="0" err="1" smtClean="0"/>
              <a:t>they</a:t>
            </a:r>
            <a:r>
              <a:rPr lang="it-IT" dirty="0" smtClean="0"/>
              <a:t> are </a:t>
            </a:r>
            <a:r>
              <a:rPr lang="it-IT" dirty="0" err="1" smtClean="0"/>
              <a:t>required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use</a:t>
            </a:r>
            <a:r>
              <a:rPr lang="it-IT" dirty="0" smtClean="0"/>
              <a:t> a software (</a:t>
            </a:r>
            <a:r>
              <a:rPr lang="it-IT" dirty="0" err="1" smtClean="0"/>
              <a:t>i.g.</a:t>
            </a:r>
            <a:r>
              <a:rPr lang="it-IT" dirty="0" smtClean="0"/>
              <a:t> Word, Publisher)</a:t>
            </a:r>
          </a:p>
          <a:p>
            <a:r>
              <a:rPr lang="it-IT" dirty="0" smtClean="0"/>
              <a:t>In the poster </a:t>
            </a:r>
            <a:r>
              <a:rPr lang="it-IT" dirty="0" err="1" smtClean="0"/>
              <a:t>they</a:t>
            </a:r>
            <a:r>
              <a:rPr lang="it-IT" dirty="0" smtClean="0"/>
              <a:t> </a:t>
            </a:r>
            <a:r>
              <a:rPr lang="it-IT" dirty="0" err="1" smtClean="0"/>
              <a:t>need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include </a:t>
            </a:r>
            <a:r>
              <a:rPr lang="it-IT" dirty="0" err="1" smtClean="0"/>
              <a:t>texts</a:t>
            </a:r>
            <a:r>
              <a:rPr lang="it-IT" dirty="0" smtClean="0"/>
              <a:t> and </a:t>
            </a:r>
            <a:r>
              <a:rPr lang="it-IT" dirty="0" err="1" smtClean="0"/>
              <a:t>images</a:t>
            </a:r>
            <a:endParaRPr lang="it-IT" dirty="0" smtClean="0"/>
          </a:p>
          <a:p>
            <a:r>
              <a:rPr lang="it-IT" dirty="0" err="1" smtClean="0"/>
              <a:t>Each</a:t>
            </a:r>
            <a:r>
              <a:rPr lang="it-IT" dirty="0" smtClean="0"/>
              <a:t> </a:t>
            </a:r>
            <a:r>
              <a:rPr lang="it-IT" dirty="0" err="1" smtClean="0"/>
              <a:t>group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expected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take the </a:t>
            </a:r>
            <a:r>
              <a:rPr lang="it-IT" dirty="0" err="1" smtClean="0"/>
              <a:t>floor</a:t>
            </a:r>
            <a:r>
              <a:rPr lang="it-IT" dirty="0" smtClean="0"/>
              <a:t> and </a:t>
            </a:r>
            <a:r>
              <a:rPr lang="it-IT" dirty="0" err="1" smtClean="0"/>
              <a:t>present</a:t>
            </a:r>
            <a:r>
              <a:rPr lang="it-IT" dirty="0" smtClean="0"/>
              <a:t> </a:t>
            </a:r>
            <a:r>
              <a:rPr lang="it-IT" dirty="0" err="1" smtClean="0"/>
              <a:t>their</a:t>
            </a:r>
            <a:r>
              <a:rPr lang="it-IT" dirty="0" smtClean="0"/>
              <a:t> poster </a:t>
            </a:r>
            <a:r>
              <a:rPr lang="it-IT" dirty="0" err="1" smtClean="0"/>
              <a:t>to</a:t>
            </a:r>
            <a:r>
              <a:rPr lang="it-IT" dirty="0" smtClean="0"/>
              <a:t> the </a:t>
            </a:r>
            <a:r>
              <a:rPr lang="it-IT" dirty="0" err="1" smtClean="0"/>
              <a:t>whole</a:t>
            </a:r>
            <a:r>
              <a:rPr lang="it-IT" dirty="0" smtClean="0"/>
              <a:t> </a:t>
            </a:r>
            <a:r>
              <a:rPr lang="it-IT" dirty="0" err="1" smtClean="0"/>
              <a:t>class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Context</a:t>
            </a:r>
            <a:r>
              <a:rPr lang="it-IT" dirty="0" smtClean="0"/>
              <a:t> and Culture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The </a:t>
            </a:r>
            <a:r>
              <a:rPr lang="it-IT" dirty="0" err="1" smtClean="0"/>
              <a:t>learners</a:t>
            </a:r>
            <a:r>
              <a:rPr lang="it-IT" dirty="0" smtClean="0"/>
              <a:t> </a:t>
            </a:r>
            <a:r>
              <a:rPr lang="it-IT" dirty="0" err="1" smtClean="0"/>
              <a:t>need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use</a:t>
            </a:r>
            <a:r>
              <a:rPr lang="it-IT" dirty="0" smtClean="0"/>
              <a:t> </a:t>
            </a:r>
            <a:r>
              <a:rPr lang="it-IT" dirty="0" err="1" smtClean="0"/>
              <a:t>authentic</a:t>
            </a:r>
            <a:r>
              <a:rPr lang="it-IT" dirty="0" smtClean="0"/>
              <a:t> </a:t>
            </a:r>
            <a:r>
              <a:rPr lang="it-IT" dirty="0" err="1" smtClean="0"/>
              <a:t>materials</a:t>
            </a:r>
            <a:endParaRPr lang="it-IT" dirty="0" smtClean="0"/>
          </a:p>
          <a:p>
            <a:r>
              <a:rPr lang="it-IT" dirty="0" smtClean="0"/>
              <a:t>The </a:t>
            </a:r>
            <a:r>
              <a:rPr lang="it-IT" dirty="0" err="1" smtClean="0"/>
              <a:t>learners</a:t>
            </a:r>
            <a:r>
              <a:rPr lang="it-IT" dirty="0" smtClean="0"/>
              <a:t> are </a:t>
            </a:r>
            <a:r>
              <a:rPr lang="it-IT" dirty="0" err="1" smtClean="0"/>
              <a:t>going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improve</a:t>
            </a:r>
            <a:r>
              <a:rPr lang="it-IT" dirty="0" smtClean="0"/>
              <a:t> </a:t>
            </a:r>
            <a:r>
              <a:rPr lang="it-IT" dirty="0" err="1" smtClean="0"/>
              <a:t>their</a:t>
            </a:r>
            <a:r>
              <a:rPr lang="it-IT" dirty="0" smtClean="0"/>
              <a:t> </a:t>
            </a:r>
            <a:r>
              <a:rPr lang="it-IT" dirty="0" err="1" smtClean="0"/>
              <a:t>interaction</a:t>
            </a:r>
            <a:r>
              <a:rPr lang="it-IT" dirty="0" smtClean="0"/>
              <a:t> </a:t>
            </a:r>
            <a:r>
              <a:rPr lang="it-IT" dirty="0" err="1" smtClean="0"/>
              <a:t>skills</a:t>
            </a:r>
            <a:r>
              <a:rPr lang="it-IT" dirty="0" smtClean="0"/>
              <a:t> and </a:t>
            </a:r>
            <a:r>
              <a:rPr lang="it-IT" dirty="0" err="1" smtClean="0"/>
              <a:t>use</a:t>
            </a:r>
            <a:r>
              <a:rPr lang="it-IT" dirty="0" smtClean="0"/>
              <a:t> the </a:t>
            </a:r>
            <a:r>
              <a:rPr lang="it-IT" dirty="0" err="1" smtClean="0"/>
              <a:t>correct</a:t>
            </a:r>
            <a:r>
              <a:rPr lang="it-IT" dirty="0" smtClean="0"/>
              <a:t> </a:t>
            </a:r>
            <a:r>
              <a:rPr lang="it-IT" dirty="0" err="1" smtClean="0"/>
              <a:t>communication</a:t>
            </a:r>
            <a:r>
              <a:rPr lang="it-IT" dirty="0" smtClean="0"/>
              <a:t> </a:t>
            </a:r>
            <a:r>
              <a:rPr lang="it-IT" dirty="0" err="1" smtClean="0"/>
              <a:t>register</a:t>
            </a:r>
            <a:endParaRPr lang="it-IT" dirty="0" smtClean="0"/>
          </a:p>
          <a:p>
            <a:r>
              <a:rPr lang="it-IT" dirty="0" smtClean="0"/>
              <a:t>The </a:t>
            </a:r>
            <a:r>
              <a:rPr lang="it-IT" dirty="0" err="1" smtClean="0"/>
              <a:t>webquest</a:t>
            </a:r>
            <a:r>
              <a:rPr lang="it-IT" dirty="0" smtClean="0"/>
              <a:t> </a:t>
            </a:r>
            <a:r>
              <a:rPr lang="en-US" dirty="0" smtClean="0"/>
              <a:t>makes a contribution to the development of a health and safety culture</a:t>
            </a:r>
            <a:r>
              <a:rPr lang="it-IT" dirty="0" smtClean="0"/>
              <a:t>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Literacy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The task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meaningful</a:t>
            </a:r>
            <a:r>
              <a:rPr lang="it-IT" dirty="0" smtClean="0"/>
              <a:t> and </a:t>
            </a:r>
            <a:r>
              <a:rPr lang="it-IT" dirty="0" err="1" smtClean="0"/>
              <a:t>closely</a:t>
            </a:r>
            <a:r>
              <a:rPr lang="it-IT" dirty="0" smtClean="0"/>
              <a:t> </a:t>
            </a:r>
            <a:r>
              <a:rPr lang="it-IT" dirty="0" err="1" smtClean="0"/>
              <a:t>connected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real</a:t>
            </a:r>
            <a:r>
              <a:rPr lang="it-IT" dirty="0" smtClean="0"/>
              <a:t> life</a:t>
            </a:r>
          </a:p>
          <a:p>
            <a:r>
              <a:rPr lang="it-IT" dirty="0" smtClean="0"/>
              <a:t>The </a:t>
            </a:r>
            <a:r>
              <a:rPr lang="it-IT" dirty="0" err="1" smtClean="0"/>
              <a:t>learners</a:t>
            </a:r>
            <a:r>
              <a:rPr lang="it-IT" dirty="0" smtClean="0"/>
              <a:t> are </a:t>
            </a:r>
            <a:r>
              <a:rPr lang="it-IT" dirty="0" err="1" smtClean="0"/>
              <a:t>supposed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learn</a:t>
            </a:r>
            <a:r>
              <a:rPr lang="it-IT" dirty="0" smtClean="0"/>
              <a:t> the </a:t>
            </a:r>
            <a:r>
              <a:rPr lang="it-IT" dirty="0" err="1" smtClean="0"/>
              <a:t>jargon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topic</a:t>
            </a:r>
            <a:endParaRPr lang="it-IT" dirty="0" smtClean="0"/>
          </a:p>
          <a:p>
            <a:r>
              <a:rPr lang="it-IT" dirty="0" err="1" smtClean="0"/>
              <a:t>They</a:t>
            </a:r>
            <a:r>
              <a:rPr lang="it-IT" dirty="0" smtClean="0"/>
              <a:t> </a:t>
            </a:r>
            <a:r>
              <a:rPr lang="it-IT" dirty="0" err="1" smtClean="0"/>
              <a:t>need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use</a:t>
            </a:r>
            <a:r>
              <a:rPr lang="it-IT" dirty="0" smtClean="0"/>
              <a:t> the </a:t>
            </a:r>
            <a:r>
              <a:rPr lang="it-IT" dirty="0" err="1" smtClean="0"/>
              <a:t>correct</a:t>
            </a:r>
            <a:r>
              <a:rPr lang="it-IT" dirty="0" smtClean="0"/>
              <a:t> </a:t>
            </a:r>
            <a:r>
              <a:rPr lang="it-IT" dirty="0" err="1" smtClean="0"/>
              <a:t>communication</a:t>
            </a:r>
            <a:r>
              <a:rPr lang="it-IT" dirty="0" smtClean="0"/>
              <a:t> </a:t>
            </a:r>
            <a:r>
              <a:rPr lang="it-IT" dirty="0" err="1" smtClean="0"/>
              <a:t>register</a:t>
            </a:r>
            <a:endParaRPr lang="it-IT" dirty="0" smtClean="0"/>
          </a:p>
          <a:p>
            <a:pPr>
              <a:buNone/>
            </a:pPr>
            <a:r>
              <a:rPr lang="it-IT" dirty="0" smtClean="0"/>
              <a:t>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Collaboration</a:t>
            </a:r>
            <a:r>
              <a:rPr lang="it-IT" dirty="0" smtClean="0"/>
              <a:t> and </a:t>
            </a:r>
            <a:r>
              <a:rPr lang="it-IT" dirty="0" err="1" smtClean="0"/>
              <a:t>Reflection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err="1" smtClean="0"/>
              <a:t>After</a:t>
            </a:r>
            <a:r>
              <a:rPr lang="it-IT" dirty="0" smtClean="0"/>
              <a:t> </a:t>
            </a:r>
            <a:r>
              <a:rPr lang="it-IT" dirty="0" err="1" smtClean="0"/>
              <a:t>attending</a:t>
            </a:r>
            <a:r>
              <a:rPr lang="it-IT" dirty="0" smtClean="0"/>
              <a:t> a </a:t>
            </a:r>
            <a:r>
              <a:rPr lang="it-IT" dirty="0" err="1" smtClean="0"/>
              <a:t>course</a:t>
            </a:r>
            <a:r>
              <a:rPr lang="it-IT" dirty="0" smtClean="0"/>
              <a:t> in London </a:t>
            </a:r>
            <a:r>
              <a:rPr lang="it-IT" dirty="0" err="1" smtClean="0"/>
              <a:t>within</a:t>
            </a:r>
            <a:r>
              <a:rPr lang="it-IT" dirty="0" smtClean="0"/>
              <a:t> the </a:t>
            </a:r>
            <a:r>
              <a:rPr lang="it-IT" dirty="0" err="1" smtClean="0"/>
              <a:t>Erasmus</a:t>
            </a:r>
            <a:r>
              <a:rPr lang="it-IT" dirty="0" smtClean="0"/>
              <a:t> + project (KA1), </a:t>
            </a:r>
            <a:r>
              <a:rPr lang="it-IT" dirty="0" err="1" smtClean="0"/>
              <a:t>Ms</a:t>
            </a:r>
            <a:r>
              <a:rPr lang="it-IT" dirty="0" smtClean="0"/>
              <a:t> </a:t>
            </a:r>
            <a:r>
              <a:rPr lang="it-IT" dirty="0" err="1" smtClean="0"/>
              <a:t>Feron</a:t>
            </a:r>
            <a:r>
              <a:rPr lang="it-IT" dirty="0" smtClean="0"/>
              <a:t>, </a:t>
            </a:r>
            <a:r>
              <a:rPr lang="it-IT" dirty="0" err="1" smtClean="0"/>
              <a:t>an</a:t>
            </a:r>
            <a:r>
              <a:rPr lang="it-IT" dirty="0" smtClean="0"/>
              <a:t> </a:t>
            </a:r>
            <a:r>
              <a:rPr lang="it-IT" dirty="0" err="1" smtClean="0"/>
              <a:t>Electronics</a:t>
            </a:r>
            <a:r>
              <a:rPr lang="it-IT" dirty="0" smtClean="0"/>
              <a:t> </a:t>
            </a:r>
            <a:r>
              <a:rPr lang="it-IT" dirty="0" err="1" smtClean="0"/>
              <a:t>teacher</a:t>
            </a:r>
            <a:r>
              <a:rPr lang="it-IT" dirty="0" smtClean="0"/>
              <a:t>, </a:t>
            </a:r>
            <a:r>
              <a:rPr lang="it-IT" dirty="0" err="1" smtClean="0"/>
              <a:t>Ms</a:t>
            </a:r>
            <a:r>
              <a:rPr lang="it-IT" dirty="0" smtClean="0"/>
              <a:t> Ramacciotti, a </a:t>
            </a:r>
            <a:r>
              <a:rPr lang="it-IT" dirty="0" err="1" smtClean="0"/>
              <a:t>Chemistry</a:t>
            </a:r>
            <a:r>
              <a:rPr lang="it-IT" dirty="0" smtClean="0"/>
              <a:t> </a:t>
            </a:r>
            <a:r>
              <a:rPr lang="it-IT" dirty="0" err="1" smtClean="0"/>
              <a:t>teacher</a:t>
            </a:r>
            <a:r>
              <a:rPr lang="it-IT" dirty="0" smtClean="0"/>
              <a:t> and </a:t>
            </a:r>
            <a:r>
              <a:rPr lang="it-IT" dirty="0" err="1" smtClean="0"/>
              <a:t>Mr</a:t>
            </a:r>
            <a:r>
              <a:rPr lang="it-IT" dirty="0" smtClean="0"/>
              <a:t> Salotti, a </a:t>
            </a:r>
            <a:r>
              <a:rPr lang="it-IT" dirty="0" err="1" smtClean="0"/>
              <a:t>Mechanics</a:t>
            </a:r>
            <a:r>
              <a:rPr lang="it-IT" dirty="0" smtClean="0"/>
              <a:t> </a:t>
            </a:r>
            <a:r>
              <a:rPr lang="it-IT" dirty="0" err="1" smtClean="0"/>
              <a:t>teacher</a:t>
            </a:r>
            <a:r>
              <a:rPr lang="it-IT" dirty="0" smtClean="0"/>
              <a:t>, </a:t>
            </a:r>
            <a:r>
              <a:rPr lang="it-IT" dirty="0" err="1" smtClean="0"/>
              <a:t>created</a:t>
            </a:r>
            <a:r>
              <a:rPr lang="it-IT" dirty="0" smtClean="0"/>
              <a:t> </a:t>
            </a: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webquest</a:t>
            </a:r>
            <a:endParaRPr lang="it-IT" dirty="0" smtClean="0"/>
          </a:p>
          <a:p>
            <a:r>
              <a:rPr lang="it-IT" dirty="0" err="1" smtClean="0"/>
              <a:t>Reflection</a:t>
            </a:r>
            <a:r>
              <a:rPr lang="it-IT" dirty="0" smtClean="0"/>
              <a:t> in </a:t>
            </a:r>
            <a:r>
              <a:rPr lang="it-IT" dirty="0" err="1" smtClean="0"/>
              <a:t>action</a:t>
            </a:r>
            <a:r>
              <a:rPr lang="it-IT" dirty="0" smtClean="0"/>
              <a:t>: </a:t>
            </a:r>
            <a:r>
              <a:rPr lang="it-IT" dirty="0" err="1" smtClean="0"/>
              <a:t>during</a:t>
            </a:r>
            <a:r>
              <a:rPr lang="it-IT" dirty="0" smtClean="0"/>
              <a:t> the </a:t>
            </a:r>
            <a:r>
              <a:rPr lang="it-IT" dirty="0" err="1" smtClean="0"/>
              <a:t>activity</a:t>
            </a:r>
            <a:r>
              <a:rPr lang="it-IT" dirty="0" smtClean="0"/>
              <a:t> the </a:t>
            </a:r>
            <a:r>
              <a:rPr lang="it-IT" dirty="0" err="1" smtClean="0"/>
              <a:t>teachers</a:t>
            </a:r>
            <a:r>
              <a:rPr lang="it-IT" dirty="0" smtClean="0"/>
              <a:t> </a:t>
            </a:r>
            <a:r>
              <a:rPr lang="it-IT" dirty="0" err="1" smtClean="0"/>
              <a:t>need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perceive</a:t>
            </a:r>
            <a:r>
              <a:rPr lang="it-IT" dirty="0" smtClean="0"/>
              <a:t> </a:t>
            </a:r>
            <a:r>
              <a:rPr lang="it-IT" dirty="0" err="1" smtClean="0"/>
              <a:t>learners</a:t>
            </a:r>
            <a:r>
              <a:rPr lang="it-IT" dirty="0" smtClean="0"/>
              <a:t>’ </a:t>
            </a:r>
            <a:r>
              <a:rPr lang="it-IT" dirty="0" err="1" smtClean="0"/>
              <a:t>difficulties</a:t>
            </a:r>
            <a:r>
              <a:rPr lang="it-IT" dirty="0" smtClean="0"/>
              <a:t> and </a:t>
            </a:r>
            <a:r>
              <a:rPr lang="it-IT" dirty="0" err="1" smtClean="0"/>
              <a:t>scaffold</a:t>
            </a:r>
            <a:r>
              <a:rPr lang="it-IT" dirty="0" smtClean="0"/>
              <a:t> </a:t>
            </a:r>
            <a:r>
              <a:rPr lang="it-IT" dirty="0" err="1" smtClean="0"/>
              <a:t>them</a:t>
            </a:r>
            <a:r>
              <a:rPr lang="it-IT" dirty="0" smtClean="0"/>
              <a:t> on the spot</a:t>
            </a:r>
          </a:p>
          <a:p>
            <a:r>
              <a:rPr lang="it-IT" dirty="0" err="1" smtClean="0"/>
              <a:t>Reflection</a:t>
            </a:r>
            <a:r>
              <a:rPr lang="it-IT" dirty="0" smtClean="0"/>
              <a:t> on </a:t>
            </a:r>
            <a:r>
              <a:rPr lang="it-IT" dirty="0" err="1" smtClean="0"/>
              <a:t>action</a:t>
            </a:r>
            <a:r>
              <a:rPr lang="it-IT" dirty="0" smtClean="0"/>
              <a:t>: </a:t>
            </a:r>
            <a:r>
              <a:rPr lang="it-IT" dirty="0" err="1" smtClean="0"/>
              <a:t>after</a:t>
            </a:r>
            <a:r>
              <a:rPr lang="it-IT" dirty="0" smtClean="0"/>
              <a:t> </a:t>
            </a:r>
            <a:r>
              <a:rPr lang="it-IT" dirty="0" err="1" smtClean="0"/>
              <a:t>testing</a:t>
            </a:r>
            <a:r>
              <a:rPr lang="it-IT" dirty="0" smtClean="0"/>
              <a:t> the </a:t>
            </a:r>
            <a:r>
              <a:rPr lang="it-IT" dirty="0" err="1" smtClean="0"/>
              <a:t>webquest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the </a:t>
            </a:r>
            <a:r>
              <a:rPr lang="it-IT" dirty="0" err="1" smtClean="0"/>
              <a:t>class</a:t>
            </a:r>
            <a:r>
              <a:rPr lang="it-IT" dirty="0" smtClean="0"/>
              <a:t>, the </a:t>
            </a:r>
            <a:r>
              <a:rPr lang="it-IT" dirty="0" err="1" smtClean="0"/>
              <a:t>teachers</a:t>
            </a:r>
            <a:r>
              <a:rPr lang="it-IT" dirty="0" smtClean="0"/>
              <a:t> </a:t>
            </a:r>
            <a:r>
              <a:rPr lang="it-IT" dirty="0" err="1" smtClean="0"/>
              <a:t>will</a:t>
            </a:r>
            <a:r>
              <a:rPr lang="it-IT" dirty="0" smtClean="0"/>
              <a:t> </a:t>
            </a:r>
            <a:r>
              <a:rPr lang="it-IT" dirty="0" err="1" smtClean="0"/>
              <a:t>reflect</a:t>
            </a:r>
            <a:r>
              <a:rPr lang="it-IT" dirty="0" smtClean="0"/>
              <a:t> on the </a:t>
            </a:r>
            <a:r>
              <a:rPr lang="it-IT" dirty="0" err="1" smtClean="0"/>
              <a:t>experience</a:t>
            </a:r>
            <a:r>
              <a:rPr lang="it-IT" dirty="0" smtClean="0"/>
              <a:t>  and </a:t>
            </a:r>
            <a:r>
              <a:rPr lang="it-IT" dirty="0" err="1" smtClean="0"/>
              <a:t>review</a:t>
            </a:r>
            <a:r>
              <a:rPr lang="it-IT" dirty="0" smtClean="0"/>
              <a:t> the planning in </a:t>
            </a:r>
            <a:r>
              <a:rPr lang="it-IT" dirty="0" err="1" smtClean="0"/>
              <a:t>order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improve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Evaluation</a:t>
            </a:r>
            <a:r>
              <a:rPr lang="it-IT" dirty="0" smtClean="0"/>
              <a:t> and </a:t>
            </a:r>
            <a:r>
              <a:rPr lang="it-IT" dirty="0" err="1" smtClean="0"/>
              <a:t>Assessment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Evaluation</a:t>
            </a:r>
            <a:r>
              <a:rPr lang="it-IT" dirty="0" smtClean="0"/>
              <a:t> (formative): </a:t>
            </a:r>
            <a:r>
              <a:rPr lang="it-IT" dirty="0" err="1" smtClean="0"/>
              <a:t>Students</a:t>
            </a:r>
            <a:r>
              <a:rPr lang="it-IT" dirty="0" smtClean="0"/>
              <a:t> </a:t>
            </a:r>
            <a:r>
              <a:rPr lang="it-IT" dirty="0" err="1" smtClean="0"/>
              <a:t>will</a:t>
            </a:r>
            <a:r>
              <a:rPr lang="it-IT" dirty="0" smtClean="0"/>
              <a:t> </a:t>
            </a:r>
            <a:r>
              <a:rPr lang="it-IT" dirty="0" err="1" smtClean="0"/>
              <a:t>be</a:t>
            </a:r>
            <a:r>
              <a:rPr lang="it-IT" dirty="0" smtClean="0"/>
              <a:t> </a:t>
            </a:r>
            <a:r>
              <a:rPr lang="it-IT" dirty="0" err="1" smtClean="0"/>
              <a:t>given</a:t>
            </a:r>
            <a:r>
              <a:rPr lang="it-IT" dirty="0" smtClean="0"/>
              <a:t> feedback </a:t>
            </a:r>
            <a:r>
              <a:rPr lang="it-IT" dirty="0" err="1" smtClean="0"/>
              <a:t>during</a:t>
            </a:r>
            <a:r>
              <a:rPr lang="it-IT" dirty="0" smtClean="0"/>
              <a:t> </a:t>
            </a:r>
            <a:r>
              <a:rPr lang="it-IT" dirty="0" err="1" smtClean="0"/>
              <a:t>their</a:t>
            </a:r>
            <a:r>
              <a:rPr lang="it-IT" dirty="0" smtClean="0"/>
              <a:t> </a:t>
            </a:r>
            <a:r>
              <a:rPr lang="it-IT" dirty="0" err="1" smtClean="0"/>
              <a:t>activity</a:t>
            </a:r>
            <a:r>
              <a:rPr lang="it-IT" dirty="0" smtClean="0"/>
              <a:t> </a:t>
            </a:r>
          </a:p>
          <a:p>
            <a:r>
              <a:rPr lang="it-IT" dirty="0" err="1" smtClean="0"/>
              <a:t>Assessment</a:t>
            </a:r>
            <a:r>
              <a:rPr lang="it-IT" dirty="0" smtClean="0"/>
              <a:t> (</a:t>
            </a:r>
            <a:r>
              <a:rPr lang="it-IT" dirty="0" err="1" smtClean="0"/>
              <a:t>marks</a:t>
            </a:r>
            <a:r>
              <a:rPr lang="it-IT" dirty="0" smtClean="0"/>
              <a:t>): </a:t>
            </a:r>
            <a:r>
              <a:rPr lang="it-IT" dirty="0" err="1" smtClean="0"/>
              <a:t>after</a:t>
            </a:r>
            <a:r>
              <a:rPr lang="it-IT" dirty="0" smtClean="0"/>
              <a:t> the </a:t>
            </a:r>
            <a:r>
              <a:rPr lang="it-IT" dirty="0" err="1" smtClean="0"/>
              <a:t>presentation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their</a:t>
            </a:r>
            <a:r>
              <a:rPr lang="it-IT" dirty="0" smtClean="0"/>
              <a:t> </a:t>
            </a:r>
            <a:r>
              <a:rPr lang="it-IT" dirty="0" err="1" smtClean="0"/>
              <a:t>posters</a:t>
            </a:r>
            <a:r>
              <a:rPr lang="it-IT" dirty="0" smtClean="0"/>
              <a:t>, </a:t>
            </a:r>
            <a:r>
              <a:rPr lang="it-IT" dirty="0" err="1" smtClean="0"/>
              <a:t>students</a:t>
            </a:r>
            <a:r>
              <a:rPr lang="it-IT" dirty="0" smtClean="0"/>
              <a:t> </a:t>
            </a:r>
            <a:r>
              <a:rPr lang="it-IT" dirty="0" err="1" smtClean="0"/>
              <a:t>will</a:t>
            </a:r>
            <a:r>
              <a:rPr lang="it-IT" dirty="0" smtClean="0"/>
              <a:t> </a:t>
            </a:r>
            <a:r>
              <a:rPr lang="it-IT" dirty="0" err="1" smtClean="0"/>
              <a:t>be</a:t>
            </a:r>
            <a:r>
              <a:rPr lang="it-IT" dirty="0" smtClean="0"/>
              <a:t> </a:t>
            </a:r>
            <a:r>
              <a:rPr lang="it-IT" dirty="0" err="1" smtClean="0"/>
              <a:t>given</a:t>
            </a:r>
            <a:r>
              <a:rPr lang="it-IT" dirty="0" smtClean="0"/>
              <a:t> </a:t>
            </a:r>
            <a:r>
              <a:rPr lang="it-IT" dirty="0" err="1" smtClean="0"/>
              <a:t>marks</a:t>
            </a:r>
            <a:r>
              <a:rPr lang="it-IT" dirty="0" smtClean="0"/>
              <a:t> </a:t>
            </a:r>
            <a:r>
              <a:rPr lang="it-IT" dirty="0" err="1" smtClean="0"/>
              <a:t>according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the </a:t>
            </a:r>
            <a:r>
              <a:rPr lang="it-IT" dirty="0" err="1" smtClean="0"/>
              <a:t>attached</a:t>
            </a:r>
            <a:r>
              <a:rPr lang="it-IT" dirty="0" smtClean="0"/>
              <a:t> </a:t>
            </a:r>
            <a:r>
              <a:rPr lang="it-IT" dirty="0" err="1" smtClean="0"/>
              <a:t>table</a:t>
            </a:r>
            <a:endParaRPr lang="it-IT" dirty="0" smtClean="0"/>
          </a:p>
          <a:p>
            <a:r>
              <a:rPr lang="it-IT" dirty="0" smtClean="0"/>
              <a:t>The </a:t>
            </a:r>
            <a:r>
              <a:rPr lang="it-IT" dirty="0" err="1" smtClean="0"/>
              <a:t>learners</a:t>
            </a:r>
            <a:r>
              <a:rPr lang="it-IT" dirty="0" smtClean="0"/>
              <a:t> </a:t>
            </a:r>
            <a:r>
              <a:rPr lang="it-IT" dirty="0" err="1" smtClean="0"/>
              <a:t>will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be</a:t>
            </a:r>
            <a:r>
              <a:rPr lang="it-IT" dirty="0" smtClean="0"/>
              <a:t> </a:t>
            </a:r>
            <a:r>
              <a:rPr lang="it-IT" dirty="0" err="1" smtClean="0"/>
              <a:t>assessed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their</a:t>
            </a:r>
            <a:r>
              <a:rPr lang="it-IT" dirty="0" smtClean="0"/>
              <a:t> </a:t>
            </a:r>
            <a:r>
              <a:rPr lang="it-IT" dirty="0" err="1" smtClean="0"/>
              <a:t>use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language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</a:t>
            </a:r>
            <a:r>
              <a:rPr lang="it-IT" dirty="0" smtClean="0"/>
              <a:t>NTRODUCTION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Each</a:t>
            </a:r>
            <a:r>
              <a:rPr lang="it-IT" dirty="0" smtClean="0"/>
              <a:t> </a:t>
            </a:r>
            <a:r>
              <a:rPr lang="it-IT" dirty="0" err="1" smtClean="0"/>
              <a:t>group</a:t>
            </a:r>
            <a:r>
              <a:rPr lang="it-IT" dirty="0" smtClean="0"/>
              <a:t> </a:t>
            </a:r>
            <a:r>
              <a:rPr lang="it-IT" dirty="0" err="1" smtClean="0"/>
              <a:t>will</a:t>
            </a:r>
            <a:r>
              <a:rPr lang="it-IT" dirty="0" smtClean="0"/>
              <a:t> </a:t>
            </a:r>
            <a:r>
              <a:rPr lang="it-IT" dirty="0" err="1" smtClean="0"/>
              <a:t>be</a:t>
            </a:r>
            <a:r>
              <a:rPr lang="it-IT" dirty="0" smtClean="0"/>
              <a:t> </a:t>
            </a:r>
            <a:r>
              <a:rPr lang="it-IT" dirty="0" err="1" smtClean="0"/>
              <a:t>given</a:t>
            </a:r>
            <a:r>
              <a:rPr lang="it-IT" dirty="0" smtClean="0"/>
              <a:t> </a:t>
            </a:r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these</a:t>
            </a:r>
            <a:r>
              <a:rPr lang="it-IT" dirty="0" smtClean="0"/>
              <a:t> </a:t>
            </a:r>
            <a:r>
              <a:rPr lang="it-IT" dirty="0" err="1" smtClean="0"/>
              <a:t>topics</a:t>
            </a:r>
            <a:r>
              <a:rPr lang="it-IT" dirty="0" smtClean="0"/>
              <a:t>:</a:t>
            </a:r>
          </a:p>
          <a:p>
            <a:r>
              <a:rPr lang="it-IT" dirty="0" smtClean="0"/>
              <a:t>Group </a:t>
            </a:r>
            <a:r>
              <a:rPr lang="it-IT" dirty="0" err="1" smtClean="0"/>
              <a:t>1</a:t>
            </a:r>
            <a:r>
              <a:rPr lang="it-IT" dirty="0" smtClean="0"/>
              <a:t>: </a:t>
            </a:r>
            <a:r>
              <a:rPr lang="it-IT" dirty="0" err="1" smtClean="0"/>
              <a:t>Alcohol</a:t>
            </a:r>
            <a:r>
              <a:rPr lang="it-IT" dirty="0" smtClean="0"/>
              <a:t>;</a:t>
            </a:r>
          </a:p>
          <a:p>
            <a:r>
              <a:rPr lang="it-IT" dirty="0" smtClean="0"/>
              <a:t>Group </a:t>
            </a:r>
            <a:r>
              <a:rPr lang="it-IT" dirty="0" err="1"/>
              <a:t>2</a:t>
            </a:r>
            <a:r>
              <a:rPr lang="it-IT" dirty="0" smtClean="0"/>
              <a:t>: Nicotine;</a:t>
            </a:r>
          </a:p>
          <a:p>
            <a:r>
              <a:rPr lang="it-IT" dirty="0" smtClean="0"/>
              <a:t>Group </a:t>
            </a:r>
            <a:r>
              <a:rPr lang="it-IT" dirty="0" err="1"/>
              <a:t>3</a:t>
            </a:r>
            <a:r>
              <a:rPr lang="it-IT" dirty="0" smtClean="0"/>
              <a:t>: Junk </a:t>
            </a:r>
            <a:r>
              <a:rPr lang="it-IT" dirty="0" err="1" smtClean="0"/>
              <a:t>food</a:t>
            </a:r>
            <a:r>
              <a:rPr lang="it-IT" dirty="0" smtClean="0"/>
              <a:t>;</a:t>
            </a:r>
          </a:p>
          <a:p>
            <a:r>
              <a:rPr lang="it-IT" dirty="0" smtClean="0"/>
              <a:t>Group </a:t>
            </a:r>
            <a:r>
              <a:rPr lang="it-IT" dirty="0" err="1"/>
              <a:t>4</a:t>
            </a:r>
            <a:r>
              <a:rPr lang="it-IT" dirty="0" smtClean="0"/>
              <a:t>: </a:t>
            </a:r>
            <a:r>
              <a:rPr lang="it-IT" dirty="0" err="1" smtClean="0"/>
              <a:t>Gambling</a:t>
            </a:r>
            <a:r>
              <a:rPr lang="it-IT" dirty="0" smtClean="0"/>
              <a:t>;</a:t>
            </a:r>
          </a:p>
          <a:p>
            <a:r>
              <a:rPr lang="it-IT" dirty="0" smtClean="0"/>
              <a:t>Group </a:t>
            </a:r>
            <a:r>
              <a:rPr lang="it-IT" dirty="0" err="1"/>
              <a:t>5</a:t>
            </a:r>
            <a:r>
              <a:rPr lang="it-IT" dirty="0" smtClean="0"/>
              <a:t>: Social media;</a:t>
            </a:r>
          </a:p>
          <a:p>
            <a:r>
              <a:rPr lang="it-IT" dirty="0" smtClean="0"/>
              <a:t>Group </a:t>
            </a:r>
            <a:r>
              <a:rPr lang="it-IT" dirty="0" err="1"/>
              <a:t>6</a:t>
            </a:r>
            <a:r>
              <a:rPr lang="it-IT" dirty="0" smtClean="0"/>
              <a:t>: </a:t>
            </a:r>
            <a:r>
              <a:rPr lang="it-IT" dirty="0" err="1" smtClean="0"/>
              <a:t>Healthy</a:t>
            </a:r>
            <a:r>
              <a:rPr lang="it-IT" dirty="0" smtClean="0"/>
              <a:t> </a:t>
            </a:r>
            <a:r>
              <a:rPr lang="it-IT" dirty="0" err="1" smtClean="0"/>
              <a:t>lifestyle</a:t>
            </a:r>
            <a:r>
              <a:rPr lang="it-IT" dirty="0" smtClean="0"/>
              <a:t>.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TASK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</a:t>
            </a:r>
            <a:r>
              <a:rPr lang="en-US" dirty="0" smtClean="0"/>
              <a:t> class is going </a:t>
            </a:r>
            <a:r>
              <a:rPr lang="en-US" dirty="0"/>
              <a:t>to </a:t>
            </a:r>
            <a:r>
              <a:rPr lang="en-US" dirty="0" err="1" smtClean="0"/>
              <a:t>organise</a:t>
            </a:r>
            <a:r>
              <a:rPr lang="en-US" dirty="0" smtClean="0"/>
              <a:t> </a:t>
            </a:r>
            <a:r>
              <a:rPr lang="en-US" dirty="0"/>
              <a:t>a seminar about</a:t>
            </a:r>
            <a:r>
              <a:rPr lang="en-US" dirty="0" smtClean="0"/>
              <a:t> lifestyles. </a:t>
            </a:r>
            <a:r>
              <a:rPr lang="en-US" dirty="0"/>
              <a:t>So you should prepare </a:t>
            </a:r>
            <a:r>
              <a:rPr lang="en-US" dirty="0" smtClean="0"/>
              <a:t>a poster </a:t>
            </a:r>
            <a:r>
              <a:rPr lang="en-US" dirty="0"/>
              <a:t>and find an attractive slogan</a:t>
            </a:r>
            <a:r>
              <a:rPr lang="en-US" dirty="0" smtClean="0"/>
              <a:t> on </a:t>
            </a:r>
            <a:r>
              <a:rPr lang="en-US" dirty="0"/>
              <a:t>the</a:t>
            </a:r>
            <a:r>
              <a:rPr lang="en-US" dirty="0" smtClean="0"/>
              <a:t> topic. Don’t </a:t>
            </a:r>
            <a:r>
              <a:rPr lang="en-US" dirty="0"/>
              <a:t>forget that your</a:t>
            </a:r>
            <a:r>
              <a:rPr lang="en-US" dirty="0" smtClean="0"/>
              <a:t> poster should </a:t>
            </a:r>
            <a:r>
              <a:rPr lang="en-US" dirty="0"/>
              <a:t>be attractive and raise the awareness of your friends.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Process</a:t>
            </a:r>
            <a:r>
              <a:rPr lang="it-IT" dirty="0" smtClean="0"/>
              <a:t> (</a:t>
            </a:r>
            <a:r>
              <a:rPr lang="it-IT" dirty="0" err="1" smtClean="0"/>
              <a:t>groups</a:t>
            </a:r>
            <a:r>
              <a:rPr lang="it-IT" dirty="0" smtClean="0"/>
              <a:t> </a:t>
            </a:r>
            <a:r>
              <a:rPr lang="it-IT" dirty="0" err="1" smtClean="0"/>
              <a:t>1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5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Step 1: </a:t>
            </a:r>
            <a:r>
              <a:rPr lang="en-US" dirty="0" smtClean="0"/>
              <a:t>Form a group of 4 members. </a:t>
            </a:r>
            <a:endParaRPr dirty="0" smtClean="0"/>
          </a:p>
          <a:p>
            <a:r>
              <a:rPr lang="en-US" b="1" dirty="0" smtClean="0"/>
              <a:t>Step 2:</a:t>
            </a:r>
            <a:r>
              <a:rPr lang="en-US" dirty="0" smtClean="0"/>
              <a:t> Read the given links and gather information about the topic. You can also visit additional websites</a:t>
            </a:r>
            <a:endParaRPr dirty="0" smtClean="0"/>
          </a:p>
          <a:p>
            <a:r>
              <a:rPr lang="en-US" b="1" dirty="0" smtClean="0"/>
              <a:t>Step 3: </a:t>
            </a:r>
            <a:r>
              <a:rPr lang="en-US" dirty="0" smtClean="0"/>
              <a:t>In your poster the following parts should be included:</a:t>
            </a:r>
            <a:endParaRPr dirty="0" smtClean="0"/>
          </a:p>
          <a:p>
            <a:pPr>
              <a:buNone/>
            </a:pPr>
            <a:r>
              <a:rPr lang="en-US" dirty="0" smtClean="0"/>
              <a:t>	- Definition of the addiction.</a:t>
            </a:r>
            <a:endParaRPr dirty="0" smtClean="0"/>
          </a:p>
          <a:p>
            <a:pPr>
              <a:buNone/>
            </a:pPr>
            <a:r>
              <a:rPr lang="en-US" dirty="0" smtClean="0"/>
              <a:t>	- The reasons behind becoming addicted.</a:t>
            </a:r>
            <a:endParaRPr dirty="0" smtClean="0"/>
          </a:p>
          <a:p>
            <a:pPr>
              <a:buNone/>
            </a:pPr>
            <a:r>
              <a:rPr lang="en-US" dirty="0" smtClean="0"/>
              <a:t>	- The effects of addiction.</a:t>
            </a:r>
            <a:endParaRPr dirty="0" smtClean="0"/>
          </a:p>
          <a:p>
            <a:pPr>
              <a:buNone/>
            </a:pPr>
            <a:r>
              <a:rPr lang="en-US" dirty="0" smtClean="0"/>
              <a:t>	- The ways of getting rid of your addiction.</a:t>
            </a:r>
            <a:endParaRPr dirty="0" smtClean="0"/>
          </a:p>
          <a:p>
            <a:r>
              <a:rPr lang="en-US" b="1" dirty="0" smtClean="0"/>
              <a:t>Step 4: </a:t>
            </a:r>
            <a:r>
              <a:rPr lang="en-US" dirty="0" smtClean="0"/>
              <a:t>Take relevant notes and</a:t>
            </a:r>
            <a:r>
              <a:rPr lang="en-US" b="1" dirty="0" smtClean="0"/>
              <a:t> </a:t>
            </a:r>
            <a:r>
              <a:rPr lang="en-US" dirty="0" smtClean="0"/>
              <a:t>attractive pictures.</a:t>
            </a:r>
            <a:endParaRPr dirty="0" smtClean="0"/>
          </a:p>
          <a:p>
            <a:r>
              <a:rPr lang="en-US" b="1" dirty="0" smtClean="0"/>
              <a:t>Step 5: </a:t>
            </a:r>
            <a:r>
              <a:rPr lang="en-US" dirty="0" smtClean="0"/>
              <a:t>Find a slogan for your poster.</a:t>
            </a:r>
            <a:endParaRPr dirty="0" smtClean="0"/>
          </a:p>
          <a:p>
            <a:r>
              <a:rPr lang="en-US" b="1" dirty="0" smtClean="0"/>
              <a:t>Step 6: </a:t>
            </a:r>
            <a:r>
              <a:rPr lang="en-US" dirty="0" smtClean="0"/>
              <a:t>Design a poster using your slogan.</a:t>
            </a:r>
            <a:endParaRPr dirty="0" smtClean="0"/>
          </a:p>
          <a:p>
            <a:r>
              <a:rPr lang="en-US" b="1" dirty="0" smtClean="0"/>
              <a:t>Step 7: </a:t>
            </a:r>
            <a:r>
              <a:rPr lang="en-US" dirty="0" smtClean="0"/>
              <a:t>Present your poster orally in the class.</a:t>
            </a:r>
            <a:endParaRPr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Process</a:t>
            </a:r>
            <a:r>
              <a:rPr lang="it-IT" dirty="0" smtClean="0"/>
              <a:t> (</a:t>
            </a:r>
            <a:r>
              <a:rPr lang="it-IT" dirty="0" err="1" smtClean="0"/>
              <a:t>group</a:t>
            </a:r>
            <a:r>
              <a:rPr lang="it-IT" dirty="0" smtClean="0"/>
              <a:t> </a:t>
            </a:r>
            <a:r>
              <a:rPr lang="it-IT" dirty="0" err="1" smtClean="0"/>
              <a:t>6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Step 1: </a:t>
            </a:r>
            <a:r>
              <a:rPr lang="en-US" dirty="0" smtClean="0"/>
              <a:t>Form a group of 4 members. </a:t>
            </a:r>
            <a:endParaRPr dirty="0" smtClean="0"/>
          </a:p>
          <a:p>
            <a:r>
              <a:rPr lang="en-US" b="1" dirty="0" smtClean="0"/>
              <a:t>Step 2:</a:t>
            </a:r>
            <a:r>
              <a:rPr lang="en-US" dirty="0" smtClean="0"/>
              <a:t> Read the given links and gather information about the topic. You can also visit additional websites</a:t>
            </a:r>
            <a:endParaRPr dirty="0" smtClean="0"/>
          </a:p>
          <a:p>
            <a:r>
              <a:rPr lang="en-US" b="1" dirty="0" smtClean="0"/>
              <a:t>Step 3: </a:t>
            </a:r>
            <a:r>
              <a:rPr lang="en-US" dirty="0" smtClean="0"/>
              <a:t>In your poster the following parts should be included:</a:t>
            </a:r>
            <a:endParaRPr dirty="0" smtClean="0"/>
          </a:p>
          <a:p>
            <a:pPr>
              <a:buNone/>
            </a:pPr>
            <a:r>
              <a:rPr lang="en-US" dirty="0" smtClean="0"/>
              <a:t>	- food;</a:t>
            </a:r>
            <a:endParaRPr dirty="0" smtClean="0"/>
          </a:p>
          <a:p>
            <a:pPr>
              <a:buNone/>
            </a:pPr>
            <a:r>
              <a:rPr lang="it-IT" dirty="0" smtClean="0"/>
              <a:t>	- </a:t>
            </a:r>
            <a:r>
              <a:rPr lang="it-IT" dirty="0" err="1" smtClean="0"/>
              <a:t>exercise</a:t>
            </a:r>
            <a:r>
              <a:rPr lang="it-IT" dirty="0" smtClean="0"/>
              <a:t>;</a:t>
            </a:r>
            <a:endParaRPr dirty="0" smtClean="0"/>
          </a:p>
          <a:p>
            <a:pPr>
              <a:buNone/>
            </a:pPr>
            <a:r>
              <a:rPr lang="en-US" dirty="0" smtClean="0"/>
              <a:t>	- hygiene</a:t>
            </a:r>
            <a:r>
              <a:rPr lang="en-US" dirty="0"/>
              <a:t>;</a:t>
            </a:r>
            <a:endParaRPr dirty="0" smtClean="0"/>
          </a:p>
          <a:p>
            <a:pPr>
              <a:buNone/>
            </a:pPr>
            <a:r>
              <a:rPr lang="en-US" dirty="0" smtClean="0"/>
              <a:t>	- unhealthy habits.</a:t>
            </a:r>
            <a:endParaRPr dirty="0" smtClean="0"/>
          </a:p>
          <a:p>
            <a:r>
              <a:rPr lang="en-US" b="1" dirty="0" smtClean="0"/>
              <a:t>Step 4: </a:t>
            </a:r>
            <a:r>
              <a:rPr lang="en-US" dirty="0" smtClean="0"/>
              <a:t>Take relevant notes and</a:t>
            </a:r>
            <a:r>
              <a:rPr lang="en-US" b="1" dirty="0" smtClean="0"/>
              <a:t> </a:t>
            </a:r>
            <a:r>
              <a:rPr lang="en-US" dirty="0" smtClean="0"/>
              <a:t>attractive pictures.</a:t>
            </a:r>
            <a:endParaRPr dirty="0" smtClean="0"/>
          </a:p>
          <a:p>
            <a:r>
              <a:rPr lang="en-US" b="1" dirty="0" smtClean="0"/>
              <a:t>Step 5: </a:t>
            </a:r>
            <a:r>
              <a:rPr lang="en-US" dirty="0" smtClean="0"/>
              <a:t>Find a slogan for your poster.</a:t>
            </a:r>
            <a:endParaRPr dirty="0" smtClean="0"/>
          </a:p>
          <a:p>
            <a:r>
              <a:rPr lang="en-US" b="1" dirty="0" smtClean="0"/>
              <a:t>Step 6: </a:t>
            </a:r>
            <a:r>
              <a:rPr lang="en-US" dirty="0" smtClean="0"/>
              <a:t>Design a poster using your slogan.</a:t>
            </a:r>
            <a:endParaRPr dirty="0" smtClean="0"/>
          </a:p>
          <a:p>
            <a:r>
              <a:rPr lang="en-US" b="1" dirty="0" smtClean="0"/>
              <a:t>Step 7: </a:t>
            </a:r>
            <a:r>
              <a:rPr lang="en-US" dirty="0" smtClean="0"/>
              <a:t>Present your poster orally in the class.</a:t>
            </a:r>
            <a:endParaRPr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Group </a:t>
            </a:r>
            <a:r>
              <a:rPr lang="it-IT" dirty="0" err="1" smtClean="0"/>
              <a:t>1</a:t>
            </a:r>
            <a:r>
              <a:rPr lang="it-IT" dirty="0" smtClean="0"/>
              <a:t>: </a:t>
            </a:r>
            <a:r>
              <a:rPr lang="it-IT" dirty="0" err="1" smtClean="0"/>
              <a:t>Alcohol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solidFill>
                  <a:srgbClr val="FFFFFF"/>
                </a:solidFill>
                <a:hlinkClick r:id="rId2"/>
              </a:rPr>
              <a:t>http://www.wordreference.com</a:t>
            </a:r>
            <a:endParaRPr lang="it-IT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  <a:hlinkClick r:id="rId3"/>
              </a:rPr>
              <a:t>http://www.anxiety-and-depression-solutions.com/wellness_concerns/addiction/what_is_addiction.php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it-IT" dirty="0" smtClean="0">
                <a:solidFill>
                  <a:srgbClr val="FFFFFF"/>
                </a:solidFill>
                <a:hlinkClick r:id="rId4"/>
              </a:rPr>
              <a:t>http://www.jakeshealthsolutions.com/what-causes-addiction-324</a:t>
            </a:r>
            <a:endParaRPr lang="it-IT" dirty="0" smtClean="0">
              <a:solidFill>
                <a:srgbClr val="FFFFFF"/>
              </a:solidFill>
            </a:endParaRPr>
          </a:p>
          <a:p>
            <a:r>
              <a:rPr lang="it-IT" dirty="0" smtClean="0">
                <a:solidFill>
                  <a:srgbClr val="FFFFFF"/>
                </a:solidFill>
                <a:hlinkClick r:id="rId5"/>
              </a:rPr>
              <a:t>http://www.beatingaddictions.co.uk/PhysiologicalEffectsAddiction.html</a:t>
            </a:r>
            <a:endParaRPr lang="it-IT" dirty="0" smtClean="0">
              <a:solidFill>
                <a:srgbClr val="FFFFFF"/>
              </a:solidFill>
            </a:endParaRPr>
          </a:p>
          <a:p>
            <a:r>
              <a:rPr lang="it-IT" dirty="0" smtClean="0">
                <a:hlinkClick r:id="rId6"/>
              </a:rPr>
              <a:t>http://www.inspirational-quotes-and-thoughts.com/</a:t>
            </a:r>
            <a:r>
              <a:rPr lang="it-IT" dirty="0" err="1" smtClean="0">
                <a:hlinkClick r:id="rId6"/>
              </a:rPr>
              <a:t>alcohol-addictions.html</a:t>
            </a:r>
            <a:endParaRPr lang="it-IT" dirty="0" smtClean="0"/>
          </a:p>
          <a:p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9297" y="228600"/>
            <a:ext cx="1667503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Group </a:t>
            </a:r>
            <a:r>
              <a:rPr lang="it-IT" dirty="0" err="1"/>
              <a:t>2</a:t>
            </a:r>
            <a:r>
              <a:rPr lang="it-IT" dirty="0" smtClean="0"/>
              <a:t>: Nicotine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hlinkClick r:id="rId2"/>
              </a:rPr>
              <a:t>http://www.wordreference.com</a:t>
            </a:r>
            <a:endParaRPr lang="it-IT" dirty="0" smtClean="0"/>
          </a:p>
          <a:p>
            <a:r>
              <a:rPr lang="en-US" dirty="0" smtClean="0">
                <a:hlinkClick r:id="rId3"/>
              </a:rPr>
              <a:t>http://www.hbo.com/addiction/understanding_addiction/18_what_is_addiction.html</a:t>
            </a:r>
            <a:endParaRPr lang="en-US" dirty="0" smtClean="0"/>
          </a:p>
          <a:p>
            <a:r>
              <a:rPr lang="it-IT" dirty="0" smtClean="0">
                <a:hlinkClick r:id="rId4"/>
              </a:rPr>
              <a:t>http://www.jakeshealthsolutions.com/what-causes-addiction-324</a:t>
            </a:r>
            <a:endParaRPr lang="it-IT" dirty="0" smtClean="0"/>
          </a:p>
          <a:p>
            <a:r>
              <a:rPr lang="it-IT" dirty="0" smtClean="0">
                <a:hlinkClick r:id="rId5"/>
              </a:rPr>
              <a:t>http://www.beatingaddictions.co.uk/PhysiologicalEffectsAddiction.html</a:t>
            </a:r>
            <a:endParaRPr lang="it-IT" dirty="0" smtClean="0"/>
          </a:p>
          <a:p>
            <a:r>
              <a:rPr lang="it-IT" dirty="0" smtClean="0">
                <a:hlinkClick r:id="rId6"/>
              </a:rPr>
              <a:t>http://www.inspirational-quotes-and-thoughts.com/</a:t>
            </a:r>
            <a:r>
              <a:rPr lang="it-IT" dirty="0" err="1" smtClean="0">
                <a:hlinkClick r:id="rId6"/>
              </a:rPr>
              <a:t>cigarette-addiction.html</a:t>
            </a:r>
            <a:endParaRPr lang="it-IT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4600" y="228600"/>
            <a:ext cx="2667000" cy="1858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Group </a:t>
            </a:r>
            <a:r>
              <a:rPr lang="it-IT" dirty="0" err="1"/>
              <a:t>3</a:t>
            </a:r>
            <a:r>
              <a:rPr lang="it-IT" dirty="0" smtClean="0"/>
              <a:t>: Junk </a:t>
            </a:r>
            <a:r>
              <a:rPr lang="it-IT" dirty="0" err="1" smtClean="0"/>
              <a:t>food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hlinkClick r:id="rId2"/>
              </a:rPr>
              <a:t>http://www.wordreference.com</a:t>
            </a:r>
            <a:endParaRPr lang="it-IT" dirty="0" smtClean="0"/>
          </a:p>
          <a:p>
            <a:r>
              <a:rPr lang="en-US" dirty="0" smtClean="0">
                <a:hlinkClick r:id="rId3"/>
              </a:rPr>
              <a:t>http://www.anxiety-and-depression-solutions.com/wellness_concerns/addiction/what_is_addiction.php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</a:t>
            </a:r>
            <a:r>
              <a:rPr lang="en-US" dirty="0" err="1" smtClean="0">
                <a:hlinkClick r:id="rId4"/>
              </a:rPr>
              <a:t>www.wikihow.com</a:t>
            </a:r>
            <a:r>
              <a:rPr lang="en-US" dirty="0" smtClean="0">
                <a:hlinkClick r:id="rId4"/>
              </a:rPr>
              <a:t>/Overcome-an-Addiction-to-Fast-Food</a:t>
            </a:r>
            <a:endParaRPr lang="en-US" dirty="0" smtClean="0"/>
          </a:p>
          <a:p>
            <a:r>
              <a:rPr lang="it-IT" dirty="0" smtClean="0">
                <a:hlinkClick r:id="rId5"/>
              </a:rPr>
              <a:t>http://www.healthline.com/</a:t>
            </a:r>
            <a:r>
              <a:rPr lang="it-IT" dirty="0" err="1" smtClean="0">
                <a:hlinkClick r:id="rId5"/>
              </a:rPr>
              <a:t>health</a:t>
            </a:r>
            <a:r>
              <a:rPr lang="it-IT" dirty="0" smtClean="0">
                <a:hlinkClick r:id="rId5"/>
              </a:rPr>
              <a:t>/</a:t>
            </a:r>
            <a:r>
              <a:rPr lang="it-IT" dirty="0" err="1" smtClean="0">
                <a:hlinkClick r:id="rId5"/>
              </a:rPr>
              <a:t>fast-food-effects-on-body</a:t>
            </a:r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2229" y="5105400"/>
            <a:ext cx="1839229" cy="1341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12">
      <a:dk1>
        <a:sysClr val="windowText" lastClr="000000"/>
      </a:dk1>
      <a:lt1>
        <a:sysClr val="window" lastClr="FFFFFF"/>
      </a:lt1>
      <a:dk2>
        <a:srgbClr val="FF0080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80FF00"/>
      </a:hlink>
      <a:folHlink>
        <a:srgbClr val="00FF0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ヒラギノ丸ゴ Pro W4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ＭＳ 明朝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Apex.thmx</Template>
  <TotalTime>943</TotalTime>
  <Words>1728</Words>
  <Application>Microsoft Macintosh PowerPoint</Application>
  <PresentationFormat>On-screen Show (4:3)</PresentationFormat>
  <Paragraphs>193</Paragraphs>
  <Slides>24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Apex</vt:lpstr>
      <vt:lpstr>LIFESTYLES</vt:lpstr>
      <vt:lpstr>INTRODUCTION</vt:lpstr>
      <vt:lpstr>INTRODUCTION</vt:lpstr>
      <vt:lpstr>TASK</vt:lpstr>
      <vt:lpstr>Process (groups 1 to 5)</vt:lpstr>
      <vt:lpstr>Process (group 6)</vt:lpstr>
      <vt:lpstr>Group 1: Alcohol</vt:lpstr>
      <vt:lpstr>Group 2: Nicotine</vt:lpstr>
      <vt:lpstr>Group 3: Junk food</vt:lpstr>
      <vt:lpstr>Group 4: Gambling</vt:lpstr>
      <vt:lpstr>Group 5: Social Media</vt:lpstr>
      <vt:lpstr>Group 6: Healthy Lifestyle</vt:lpstr>
      <vt:lpstr>Evaluation</vt:lpstr>
      <vt:lpstr>Slide 14</vt:lpstr>
      <vt:lpstr>Conclusion</vt:lpstr>
      <vt:lpstr>Teacher’s page</vt:lpstr>
      <vt:lpstr>Learners’ needs</vt:lpstr>
      <vt:lpstr>Planning</vt:lpstr>
      <vt:lpstr>Interaction</vt:lpstr>
      <vt:lpstr>Multimodality</vt:lpstr>
      <vt:lpstr>Context and Culture</vt:lpstr>
      <vt:lpstr>Literacy</vt:lpstr>
      <vt:lpstr>Collaboration and Reflection</vt:lpstr>
      <vt:lpstr>Evaluation and Assessment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STYLES</dc:title>
  <dc:creator>Antonella  Ramacciotti</dc:creator>
  <cp:lastModifiedBy>Antonella  Ramacciotti</cp:lastModifiedBy>
  <cp:revision>136</cp:revision>
  <dcterms:created xsi:type="dcterms:W3CDTF">2016-11-03T15:07:23Z</dcterms:created>
  <dcterms:modified xsi:type="dcterms:W3CDTF">2016-11-03T15:10:35Z</dcterms:modified>
</cp:coreProperties>
</file>