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0" r:id="rId9"/>
    <p:sldId id="262" r:id="rId10"/>
    <p:sldId id="26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005e167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005e167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005e167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005e167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005e167a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005e167a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005e167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005e167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005e167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005e167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05e167a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05e167a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005e167a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005e167a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9574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2250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5195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60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8596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0683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6429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5046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9746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6873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6034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2922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HIMVNm3-uv_lXnxl0MpdgCblskYeKCzvpkZxPqEdp6qf8EO1KroNxzUfhhdws2Keb84olz7GyBODpth0UPLDtiQjD5JcNn6Rk3thr2hjEHnHm0qqsUN9RbSjYABn6-tJFNxaFoRYIG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14807"/>
            <a:ext cx="2143038" cy="14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85233" y="7498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>
                <a:solidFill>
                  <a:srgbClr val="002060"/>
                </a:solidFill>
                <a:latin typeface="Georgia" panose="02040502050405020303" pitchFamily="18" charset="0"/>
              </a:rPr>
              <a:t>GLOBAL ISSUES </a:t>
            </a:r>
            <a:endParaRPr sz="5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2060"/>
                </a:solidFill>
                <a:latin typeface="+mj-lt"/>
              </a:rPr>
              <a:t>JIRI, JAVI, DANIEL AND JAROSLAV</a:t>
            </a:r>
            <a:endParaRPr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0" name="Picture 6" descr="https://lh5.googleusercontent.com/xwJ5K-3lN79z0X6A-nwPOMKKpIBPD25IgchUn4nXC3V_GaYYTpYLo66xwJP1MUYtDGBub3LNMcmGUx5cpu65N-EJrzA3buXB4bdeTTxhcyi-Ubz6Lz3rqCE8cYKAsBHMVeRlvblha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39" y="3714807"/>
            <a:ext cx="2156811" cy="14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IQsA5weGek4h32VfsTRtymbSSktbLpxpdWbOJga7IJklsdUR6BFXLD5YHecy2FVeJsa91cf1SdPRPj9bMzTSynIs-rZgKi5yEQ_UC25qbjFO8j4k2y_vssYycBInD9GCenNJzaTK9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50" y="3714808"/>
            <a:ext cx="2562964" cy="14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5.googleusercontent.com/8-Zlmbd0kGSRkU64wlOzD7WOj5dy7AEc5gUfyJ4b6OagG6BzP8H4KjeHrk7Yo8MSvnJQz03ccgL2Wt9Vdq0DM7nwQHsHsb3SLDhauEHYg083_oZm37cpTHTpILsv_kZTPneNXDI9Bo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14" y="3714807"/>
            <a:ext cx="2281186" cy="14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Georgia" panose="02040502050405020303" pitchFamily="18" charset="0"/>
              </a:rPr>
              <a:t>RUMCAJS</a:t>
            </a:r>
            <a:endParaRPr b="1" dirty="0">
              <a:latin typeface="Georgia" panose="02040502050405020303" pitchFamily="18" charset="0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99450" y="1159550"/>
            <a:ext cx="8520600" cy="3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rgbClr val="000000"/>
                </a:solidFill>
              </a:rPr>
              <a:t>T</a:t>
            </a:r>
            <a:r>
              <a:rPr lang="es" sz="1600" dirty="0" smtClean="0">
                <a:solidFill>
                  <a:srgbClr val="000000"/>
                </a:solidFill>
              </a:rPr>
              <a:t>he </a:t>
            </a:r>
            <a:r>
              <a:rPr lang="es" sz="1600" dirty="0">
                <a:solidFill>
                  <a:srgbClr val="000000"/>
                </a:solidFill>
              </a:rPr>
              <a:t>most famous bandit in Czech Republic</a:t>
            </a:r>
            <a:endParaRPr sz="1600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rgbClr val="000000"/>
                </a:solidFill>
              </a:rPr>
              <a:t>W</a:t>
            </a:r>
            <a:r>
              <a:rPr lang="es" sz="1600" dirty="0" smtClean="0">
                <a:solidFill>
                  <a:srgbClr val="000000"/>
                </a:solidFill>
              </a:rPr>
              <a:t>ritten </a:t>
            </a:r>
            <a:r>
              <a:rPr lang="es" sz="1600" dirty="0">
                <a:solidFill>
                  <a:srgbClr val="000000"/>
                </a:solidFill>
              </a:rPr>
              <a:t>by </a:t>
            </a:r>
            <a:r>
              <a:rPr lang="es" sz="1600" dirty="0"/>
              <a:t>Václav </a:t>
            </a:r>
            <a:r>
              <a:rPr lang="es" sz="1600" dirty="0" smtClean="0"/>
              <a:t>Čtvrtek</a:t>
            </a:r>
          </a:p>
          <a:p>
            <a:pPr marL="171450" indent="-1714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-ES" sz="1600" dirty="0" err="1" smtClean="0"/>
              <a:t>Manka</a:t>
            </a:r>
            <a:r>
              <a:rPr lang="es-ES" sz="1600" dirty="0" smtClean="0"/>
              <a:t>, </a:t>
            </a:r>
            <a:r>
              <a:rPr lang="es-ES" sz="1600" dirty="0" err="1" smtClean="0"/>
              <a:t>Cipisek</a:t>
            </a:r>
            <a:endParaRPr sz="1600" dirty="0"/>
          </a:p>
          <a:p>
            <a:pPr marL="171450" indent="-17145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rgbClr val="000000"/>
                </a:solidFill>
              </a:rPr>
              <a:t>1960s</a:t>
            </a: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664717"/>
            <a:ext cx="4003231" cy="21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7514" y="2664717"/>
            <a:ext cx="2385513" cy="21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POVERTY 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s" sz="1600" b="1" i="1" dirty="0"/>
              <a:t>Poverty</a:t>
            </a:r>
            <a:r>
              <a:rPr lang="es" sz="1600" dirty="0"/>
              <a:t> is not having enough material possessions or </a:t>
            </a:r>
            <a:r>
              <a:rPr lang="es" sz="1600" dirty="0" smtClean="0"/>
              <a:t>income </a:t>
            </a:r>
            <a:r>
              <a:rPr lang="es" sz="1600" dirty="0"/>
              <a:t>for a person's needs. Poverty may include </a:t>
            </a:r>
            <a:r>
              <a:rPr lang="es" sz="1600" dirty="0" smtClean="0"/>
              <a:t>social, economic, </a:t>
            </a:r>
            <a:r>
              <a:rPr lang="es" sz="1600" dirty="0"/>
              <a:t>and </a:t>
            </a:r>
            <a:r>
              <a:rPr lang="es" sz="1600" dirty="0" smtClean="0"/>
              <a:t>political </a:t>
            </a:r>
            <a:r>
              <a:rPr lang="es" sz="1600" dirty="0" smtClean="0"/>
              <a:t>elements</a:t>
            </a:r>
            <a:endParaRPr sz="16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sz="1600" dirty="0"/>
              <a:t>Absolute poverty is the complete lack of the means necessary to meet basic personal needs, such as </a:t>
            </a:r>
            <a:r>
              <a:rPr lang="es" sz="1600" dirty="0" smtClean="0"/>
              <a:t>food, clothing and </a:t>
            </a:r>
            <a:r>
              <a:rPr lang="es" sz="1600" dirty="0"/>
              <a:t>shelter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None/>
            </a:pPr>
            <a:endParaRPr sz="16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7725" y="2131275"/>
            <a:ext cx="4160650" cy="29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500" y="2254826"/>
            <a:ext cx="4047211" cy="28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Georgia" panose="02040502050405020303" pitchFamily="18" charset="0"/>
              </a:rPr>
              <a:t>HUNGER</a:t>
            </a:r>
            <a:endParaRPr b="1" dirty="0">
              <a:latin typeface="Georgia" panose="02040502050405020303" pitchFamily="18" charset="0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1" dirty="0"/>
              <a:t>Hunger</a:t>
            </a:r>
            <a:r>
              <a:rPr lang="es" sz="1600" dirty="0"/>
              <a:t> is a condition in which a person, for a sustained period, is unable to eat sufficient food to meet basic </a:t>
            </a:r>
            <a:r>
              <a:rPr lang="es" sz="1600" dirty="0" smtClean="0"/>
              <a:t>nutritional needs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 dirty="0"/>
              <a:t>Throughout history, portions of the world's population have often suffered sustained periods of hunger. In many cases, this resulted from food supply disruptions caused by war, plagues, or adverse weather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75" y="2492375"/>
            <a:ext cx="4970675" cy="24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7175" y="2492375"/>
            <a:ext cx="3585850" cy="24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5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>
                <a:latin typeface="Georgia"/>
                <a:ea typeface="Georgia"/>
                <a:cs typeface="Georgia"/>
                <a:sym typeface="Georgia"/>
              </a:rPr>
              <a:t>HUMAN OVERPOPULATION</a:t>
            </a:r>
            <a:endParaRPr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01175"/>
            <a:ext cx="8520600" cy="3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s" sz="1600" b="1" i="1" dirty="0"/>
              <a:t>Human overpopulation </a:t>
            </a:r>
            <a:r>
              <a:rPr lang="es" sz="1600" dirty="0"/>
              <a:t>is when there are too many people for the environment to sustain (with food, drinkable water, breathable air, etc.)</a:t>
            </a:r>
            <a:endParaRPr sz="16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s" sz="1600" b="1" i="1" dirty="0"/>
              <a:t>Overpopulation</a:t>
            </a:r>
            <a:r>
              <a:rPr lang="es" sz="1600" dirty="0"/>
              <a:t> can result from an increase in </a:t>
            </a:r>
            <a:r>
              <a:rPr lang="es" sz="1600" dirty="0" smtClean="0"/>
              <a:t>births, </a:t>
            </a:r>
            <a:r>
              <a:rPr lang="es" sz="1600" dirty="0"/>
              <a:t>a decline in </a:t>
            </a:r>
            <a:r>
              <a:rPr lang="es" sz="1600" dirty="0" smtClean="0"/>
              <a:t>mortality rates, </a:t>
            </a:r>
            <a:r>
              <a:rPr lang="es" sz="1600" dirty="0"/>
              <a:t>an increase in </a:t>
            </a:r>
            <a:r>
              <a:rPr lang="es" sz="1600" dirty="0" smtClean="0"/>
              <a:t>immigration</a:t>
            </a:r>
            <a:endParaRPr sz="1600"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074" y="2162175"/>
            <a:ext cx="6716999" cy="28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Georgia" panose="02040502050405020303" pitchFamily="18" charset="0"/>
              </a:rPr>
              <a:t>IMMIGRATION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Immigration is the international movement of people into a destination country of which they are not natives or where they do not possess citizenship in </a:t>
            </a:r>
            <a:r>
              <a:rPr lang="en-US" sz="1600" dirty="0" smtClean="0"/>
              <a:t>order</a:t>
            </a:r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number of international migrants has reached 244 million worldwide, which reflects a 41% increase since </a:t>
            </a:r>
            <a:r>
              <a:rPr lang="en-US" sz="1600" dirty="0" smtClean="0"/>
              <a:t>2000</a:t>
            </a:r>
            <a:endParaRPr lang="en-US" sz="1600" dirty="0"/>
          </a:p>
          <a:p>
            <a:endParaRPr lang="en-US" sz="16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47876" y="4703625"/>
            <a:ext cx="793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 migration rates for 2016: positive (blue), negative (orange), stable (green), and no data (gray)</a:t>
            </a:r>
          </a:p>
        </p:txBody>
      </p:sp>
      <p:pic>
        <p:nvPicPr>
          <p:cNvPr id="1032" name="Picture 8" descr="https://upload.wikimedia.org/wikipedia/commons/thumb/b/bf/Net_Migration_Rate.svg/1920px-Net_Migration_Rat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96"/>
            <a:ext cx="8998407" cy="46163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>
                <a:latin typeface="Georgia" panose="02040502050405020303" pitchFamily="18" charset="0"/>
              </a:rPr>
              <a:t>RACISM</a:t>
            </a:r>
            <a:endParaRPr lang="es-ES" b="1" dirty="0">
              <a:latin typeface="Georgia" panose="02040502050405020303" pitchFamily="18" charset="0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Believing </a:t>
            </a:r>
            <a:r>
              <a:rPr lang="en-US" sz="1800" dirty="0"/>
              <a:t>that one race is better than another one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Color </a:t>
            </a:r>
            <a:r>
              <a:rPr lang="en-US" sz="1600" b="1" dirty="0" smtClean="0">
                <a:solidFill>
                  <a:srgbClr val="002060"/>
                </a:solidFill>
              </a:rPr>
              <a:t>blindness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Cultural racism</a:t>
            </a:r>
            <a:r>
              <a:rPr lang="en-US" sz="1600" b="1" dirty="0" smtClean="0"/>
              <a:t> </a:t>
            </a:r>
            <a:r>
              <a:rPr lang="en-US" sz="1600" dirty="0" smtClean="0"/>
              <a:t>- </a:t>
            </a:r>
            <a:r>
              <a:rPr lang="en-US" sz="1600" dirty="0"/>
              <a:t>xenophobia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Institutional racism </a:t>
            </a:r>
            <a:r>
              <a:rPr lang="en-US" sz="1600" dirty="0" smtClean="0"/>
              <a:t>- </a:t>
            </a:r>
            <a:r>
              <a:rPr lang="en-US" sz="1600" dirty="0"/>
              <a:t>by </a:t>
            </a:r>
            <a:r>
              <a:rPr lang="en-US" sz="1600" dirty="0" smtClean="0"/>
              <a:t>governments</a:t>
            </a:r>
            <a:endParaRPr lang="en-US" sz="1600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sz="1600" dirty="0" smtClean="0"/>
              <a:t>			-</a:t>
            </a:r>
            <a:r>
              <a:rPr lang="en-US" sz="1600" dirty="0"/>
              <a:t>  </a:t>
            </a:r>
            <a:r>
              <a:rPr lang="en-US" sz="1600" dirty="0" smtClean="0"/>
              <a:t>1960s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1600" dirty="0" smtClean="0"/>
              <a:t>			- </a:t>
            </a:r>
            <a:r>
              <a:rPr lang="en-US" sz="1600" dirty="0"/>
              <a:t>apartheid 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098" name="Picture 2" descr="https://lh5.googleusercontent.com/EMyL3n65vOxyVjvYSFn0RlccEmvuw1xGybDHeZ53QZfZ3AAXKX5YdvdeI1yYW7MXDRl03qEetETR2aBpAYCO2StBFvfb7YCN8C2iRWDfZUa8s1qPYwDAb88VpxtrM8d1UPkFx9Zpg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09" y="2200804"/>
            <a:ext cx="4804591" cy="270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Georgia" panose="02040502050405020303" pitchFamily="18" charset="0"/>
              </a:rPr>
              <a:t>RACISM IN THE USA</a:t>
            </a:r>
            <a:endParaRPr lang="es-ES" b="1" dirty="0">
              <a:latin typeface="Georgia" panose="02040502050405020303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 descr="https://lh5.googleusercontent.com/E14WrkpyWzY8FM2FK-smP6mrjQxIt939E-aVWyoOEQMJPDyxvV0o5lfP5wpSXQg9AvWUX3g_4thECtpYL7urOT4ZL1QDtT-HK7jCOFqSPpKpAd1Oi2y1BlJ5EK7geISsFh0JwYoZt3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9" y="2027404"/>
            <a:ext cx="3391041" cy="22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BN7C2wiQUHJTMCiEMY9zadUXlVUGqbwWozSBbrwAcTa1qk8MnApBmSyXSzwRvLwcm9sqHGZMyO_PAikiUfTjqCLZJj_KI0HSo0Y1vQwnPD-oyj-FLJ3arKI-w6w5wAK6WttCvxrKJ2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0" y="1629845"/>
            <a:ext cx="5768481" cy="32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3.googleusercontent.com/WUS3IcHnQe7_BU0MWOqeUxCeGb32U-y8OEIZdxoblW3qwZE0Xe89pwwD33VV2RxKTmq_sHw3KoYA2PetnyQPw99mVgHSjrU4x7QvXWfi2GnYsL88dekaLGOFFEhpyV_csASTofsuk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60" y="1129270"/>
            <a:ext cx="2173199" cy="17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5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>
                <a:latin typeface="Georgia" panose="02040502050405020303" pitchFamily="18" charset="0"/>
              </a:rPr>
              <a:t>CRIME AND VIOLENCE</a:t>
            </a:r>
            <a:endParaRPr lang="es-ES" b="1" dirty="0">
              <a:latin typeface="Georgia" panose="02040502050405020303" pitchFamily="18" charset="0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1600" dirty="0"/>
              <a:t>planned x unplanned</a:t>
            </a:r>
            <a:endParaRPr sz="1600" dirty="0"/>
          </a:p>
          <a:p>
            <a:pPr marL="285750" indent="-285750">
              <a:lnSpc>
                <a:spcPct val="15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" sz="1600" dirty="0"/>
              <a:t>money, revange, adrenaline, fear</a:t>
            </a:r>
            <a:endParaRPr sz="1600" dirty="0"/>
          </a:p>
          <a:p>
            <a:pPr marL="285750" indent="-285750">
              <a:lnSpc>
                <a:spcPct val="15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s" sz="1600" dirty="0"/>
              <a:t>social instable people, psychological disordered people</a:t>
            </a:r>
            <a:endParaRPr sz="1600" dirty="0"/>
          </a:p>
          <a:p>
            <a:pPr marL="285750" indent="-28575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property crimes, drug abusing, violent crimes, fraud</a:t>
            </a:r>
            <a:endParaRPr sz="1600" dirty="0"/>
          </a:p>
        </p:txBody>
      </p:sp>
      <p:sp>
        <p:nvSpPr>
          <p:cNvPr id="5" name="AutoShape 8" descr="VÃ½sledek obrÃ¡zku pro most violent coun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311" y="-52514"/>
            <a:ext cx="9622622" cy="481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1" y="4568876"/>
            <a:ext cx="914400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Green –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best</a:t>
            </a:r>
            <a:r>
              <a:rPr lang="es-ES" dirty="0"/>
              <a:t>	</a:t>
            </a:r>
            <a:r>
              <a:rPr lang="es-ES" dirty="0" smtClean="0"/>
              <a:t>Red –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worst</a:t>
            </a:r>
            <a:r>
              <a:rPr lang="es-ES" dirty="0"/>
              <a:t>	</a:t>
            </a:r>
            <a:r>
              <a:rPr lang="es-ES" dirty="0" smtClean="0"/>
              <a:t>Grey – no data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3000"/>
          </a:blip>
          <a:tile tx="0" ty="0" sx="100000" sy="100000" flip="none" algn="tl"/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046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Ana Julia </a:t>
            </a:r>
            <a:r>
              <a:rPr lang="en-US" sz="1600" dirty="0" smtClean="0"/>
              <a:t>murdered </a:t>
            </a:r>
            <a:r>
              <a:rPr lang="en-US" sz="1600" dirty="0"/>
              <a:t>her son </a:t>
            </a:r>
            <a:endParaRPr lang="en-US" sz="1600" dirty="0" smtClean="0"/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She </a:t>
            </a:r>
            <a:r>
              <a:rPr lang="en-US" sz="1600" dirty="0"/>
              <a:t>tried to hide the body in a property of </a:t>
            </a:r>
            <a:r>
              <a:rPr lang="en-US" sz="1600" dirty="0" smtClean="0"/>
              <a:t>her family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They </a:t>
            </a:r>
            <a:r>
              <a:rPr lang="en-US" sz="1600" dirty="0"/>
              <a:t>were </a:t>
            </a:r>
            <a:r>
              <a:rPr lang="en-US" sz="1600" dirty="0" smtClean="0"/>
              <a:t>looking </a:t>
            </a:r>
            <a:r>
              <a:rPr lang="en-US" sz="1600" dirty="0"/>
              <a:t>for his body for 12 </a:t>
            </a:r>
            <a:r>
              <a:rPr lang="en-US" sz="1600" dirty="0" smtClean="0"/>
              <a:t>days</a:t>
            </a:r>
            <a:endParaRPr lang="en-US" sz="1600" dirty="0"/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Finally </a:t>
            </a:r>
            <a:r>
              <a:rPr lang="en-US" sz="1600" dirty="0"/>
              <a:t>they found </a:t>
            </a:r>
            <a:r>
              <a:rPr lang="en-US" sz="1600" dirty="0" smtClean="0"/>
              <a:t>boy’s </a:t>
            </a:r>
            <a:r>
              <a:rPr lang="en-US" sz="1600" dirty="0"/>
              <a:t>body in the car of Ana </a:t>
            </a:r>
            <a:r>
              <a:rPr lang="en-US" sz="1600" dirty="0" smtClean="0"/>
              <a:t>Julia</a:t>
            </a:r>
            <a:endParaRPr lang="en-US" sz="1600"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sz="1600" dirty="0"/>
          </a:p>
        </p:txBody>
      </p:sp>
      <p:sp>
        <p:nvSpPr>
          <p:cNvPr id="100" name="Google Shape;100;p19"/>
          <p:cNvSpPr txBox="1"/>
          <p:nvPr/>
        </p:nvSpPr>
        <p:spPr>
          <a:xfrm>
            <a:off x="438650" y="240550"/>
            <a:ext cx="82422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 b="1" dirty="0" smtClean="0">
                <a:latin typeface="Georgia" panose="02040502050405020303" pitchFamily="18" charset="0"/>
              </a:rPr>
              <a:t>ANA JULIA</a:t>
            </a:r>
            <a:endParaRPr lang="es-ES" sz="3300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https://lh3.googleusercontent.com/mM_c1vBC7tAOHNf4W46snwEfTuXv-t7LV4SdYOL8anWQk7zWSIITeVZFyPeNPj6e_8qdQX2i4zNVzokEOIDn8J0II9WSBuR83iUVE1tfRdcXuwd-DZ-ATbeKnoAUcnBt2lAJx7zEP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35" y="2764425"/>
            <a:ext cx="1835913" cy="22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47" y="2679006"/>
            <a:ext cx="3164753" cy="23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318</Words>
  <Application>Microsoft Office PowerPoint</Application>
  <PresentationFormat>Presentación en pantalla (16:9)</PresentationFormat>
  <Paragraphs>52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Tema de Office</vt:lpstr>
      <vt:lpstr>GLOBAL ISSUES </vt:lpstr>
      <vt:lpstr>POVERTY </vt:lpstr>
      <vt:lpstr>HUNGER</vt:lpstr>
      <vt:lpstr>HUMAN OVERPOPULATION   </vt:lpstr>
      <vt:lpstr>IMMIGRATION </vt:lpstr>
      <vt:lpstr>RACISM</vt:lpstr>
      <vt:lpstr>RACISM IN THE USA</vt:lpstr>
      <vt:lpstr>CRIME AND VIOLENCE</vt:lpstr>
      <vt:lpstr> </vt:lpstr>
      <vt:lpstr>RUMCAJS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ISSUES</dc:title>
  <dc:creator>zlin</dc:creator>
  <cp:lastModifiedBy>zlin</cp:lastModifiedBy>
  <cp:revision>15</cp:revision>
  <dcterms:modified xsi:type="dcterms:W3CDTF">2019-09-19T06:26:04Z</dcterms:modified>
</cp:coreProperties>
</file>