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01178b50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01178b5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01178b50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01178b50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015cd55f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015cd55f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01178b5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01178b5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01178b50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01178b5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4.jpg"/><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hyperlink" Target="http://www.youtube.com/watch?v=DihcyMQp8YA" TargetMode="External"/><Relationship Id="rId5" Type="http://schemas.openxmlformats.org/officeDocument/2006/relationships/image" Target="../media/image1.jpg"/><Relationship Id="rId6" Type="http://schemas.openxmlformats.org/officeDocument/2006/relationships/hyperlink" Target="http://www.youtube.com/watch?v=xZkHhFKG7xU" TargetMode="External"/><Relationship Id="rId7"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03675" y="876700"/>
            <a:ext cx="8520600" cy="117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a:solidFill>
                  <a:srgbClr val="FFFFFF"/>
                </a:solidFill>
              </a:rPr>
              <a:t>THE ENVIRONMENT</a:t>
            </a:r>
            <a:endParaRPr b="1">
              <a:solidFill>
                <a:srgbClr val="FFFFFF"/>
              </a:solidFill>
            </a:endParaRPr>
          </a:p>
        </p:txBody>
      </p:sp>
      <p:sp>
        <p:nvSpPr>
          <p:cNvPr id="55" name="Google Shape;55;p13"/>
          <p:cNvSpPr txBox="1"/>
          <p:nvPr>
            <p:ph idx="1" type="subTitle"/>
          </p:nvPr>
        </p:nvSpPr>
        <p:spPr>
          <a:xfrm>
            <a:off x="403675" y="41005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rPr>
              <a:t>U</a:t>
            </a:r>
            <a:r>
              <a:rPr i="1" lang="es">
                <a:solidFill>
                  <a:srgbClr val="FFFFFF"/>
                </a:solidFill>
              </a:rPr>
              <a:t>nai-Honza-Alejandro-Mikulas </a:t>
            </a:r>
            <a:endParaRPr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25" y="16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rgbClr val="FFFFFF"/>
                </a:solidFill>
              </a:rPr>
              <a:t>Endangered species</a:t>
            </a:r>
            <a:endParaRPr b="1">
              <a:solidFill>
                <a:srgbClr val="FFFFFF"/>
              </a:solidFill>
            </a:endParaRPr>
          </a:p>
        </p:txBody>
      </p:sp>
      <p:sp>
        <p:nvSpPr>
          <p:cNvPr id="61" name="Google Shape;61;p14"/>
          <p:cNvSpPr txBox="1"/>
          <p:nvPr>
            <p:ph idx="1" type="body"/>
          </p:nvPr>
        </p:nvSpPr>
        <p:spPr>
          <a:xfrm>
            <a:off x="311700" y="1152475"/>
            <a:ext cx="361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FFFFFF"/>
                </a:solidFill>
              </a:rPr>
              <a:t>Iberian Lynx:</a:t>
            </a:r>
            <a:endParaRPr sz="1400">
              <a:solidFill>
                <a:srgbClr val="FFFFFF"/>
              </a:solidFill>
            </a:endParaRPr>
          </a:p>
          <a:p>
            <a:pPr indent="0" lvl="0" marL="0" rtl="0" algn="l">
              <a:spcBef>
                <a:spcPts val="1600"/>
              </a:spcBef>
              <a:spcAft>
                <a:spcPts val="0"/>
              </a:spcAft>
              <a:buNone/>
            </a:pPr>
            <a:r>
              <a:t/>
            </a:r>
            <a:endParaRPr sz="1400">
              <a:solidFill>
                <a:srgbClr val="FFFFFF"/>
              </a:solidFill>
            </a:endParaRPr>
          </a:p>
          <a:p>
            <a:pPr indent="0" lvl="0" marL="0" rtl="0" algn="l">
              <a:spcBef>
                <a:spcPts val="1600"/>
              </a:spcBef>
              <a:spcAft>
                <a:spcPts val="0"/>
              </a:spcAft>
              <a:buNone/>
            </a:pPr>
            <a:r>
              <a:t/>
            </a:r>
            <a:endParaRPr sz="1400">
              <a:solidFill>
                <a:srgbClr val="FFFFFF"/>
              </a:solidFill>
            </a:endParaRPr>
          </a:p>
          <a:p>
            <a:pPr indent="0" lvl="0" marL="0" rtl="0" algn="l">
              <a:spcBef>
                <a:spcPts val="1600"/>
              </a:spcBef>
              <a:spcAft>
                <a:spcPts val="0"/>
              </a:spcAft>
              <a:buNone/>
            </a:pPr>
            <a:r>
              <a:t/>
            </a:r>
            <a:endParaRPr sz="1400">
              <a:solidFill>
                <a:srgbClr val="FFFFFF"/>
              </a:solidFill>
            </a:endParaRPr>
          </a:p>
          <a:p>
            <a:pPr indent="0" lvl="0" marL="0" rtl="0" algn="l">
              <a:spcBef>
                <a:spcPts val="1600"/>
              </a:spcBef>
              <a:spcAft>
                <a:spcPts val="1600"/>
              </a:spcAft>
              <a:buNone/>
            </a:pPr>
            <a:r>
              <a:rPr lang="es" sz="1400">
                <a:solidFill>
                  <a:srgbClr val="FFFFFF"/>
                </a:solidFill>
              </a:rPr>
              <a:t>Cantabrian Brown bear:</a:t>
            </a:r>
            <a:endParaRPr sz="1400">
              <a:solidFill>
                <a:srgbClr val="FFFFFF"/>
              </a:solidFill>
            </a:endParaRPr>
          </a:p>
        </p:txBody>
      </p:sp>
      <p:sp>
        <p:nvSpPr>
          <p:cNvPr id="62" name="Google Shape;62;p14"/>
          <p:cNvSpPr txBox="1"/>
          <p:nvPr/>
        </p:nvSpPr>
        <p:spPr>
          <a:xfrm>
            <a:off x="6144000" y="11524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Eurasian Otter:</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s">
                <a:solidFill>
                  <a:srgbClr val="FFFFFF"/>
                </a:solidFill>
              </a:rPr>
              <a:t>Eurasian Peregrine Falcon:</a:t>
            </a:r>
            <a:endParaRPr>
              <a:solidFill>
                <a:srgbClr val="FFFFFF"/>
              </a:solidFill>
            </a:endParaRPr>
          </a:p>
        </p:txBody>
      </p:sp>
      <p:pic>
        <p:nvPicPr>
          <p:cNvPr descr="Resultado de imagen de lince iberico" id="63" name="Google Shape;63;p14"/>
          <p:cNvPicPr preferRelativeResize="0"/>
          <p:nvPr/>
        </p:nvPicPr>
        <p:blipFill>
          <a:blip r:embed="rId4">
            <a:alphaModFix/>
          </a:blip>
          <a:stretch>
            <a:fillRect/>
          </a:stretch>
        </p:blipFill>
        <p:spPr>
          <a:xfrm>
            <a:off x="3772538" y="879763"/>
            <a:ext cx="1598950" cy="983975"/>
          </a:xfrm>
          <a:prstGeom prst="rect">
            <a:avLst/>
          </a:prstGeom>
          <a:noFill/>
          <a:ln>
            <a:noFill/>
          </a:ln>
        </p:spPr>
      </p:pic>
      <p:pic>
        <p:nvPicPr>
          <p:cNvPr descr="Resultado de imagen de oso pardo iberico" id="64" name="Google Shape;64;p14"/>
          <p:cNvPicPr preferRelativeResize="0"/>
          <p:nvPr/>
        </p:nvPicPr>
        <p:blipFill>
          <a:blip r:embed="rId5">
            <a:alphaModFix/>
          </a:blip>
          <a:stretch>
            <a:fillRect/>
          </a:stretch>
        </p:blipFill>
        <p:spPr>
          <a:xfrm>
            <a:off x="3772550" y="1932728"/>
            <a:ext cx="1598950" cy="941847"/>
          </a:xfrm>
          <a:prstGeom prst="rect">
            <a:avLst/>
          </a:prstGeom>
          <a:noFill/>
          <a:ln>
            <a:noFill/>
          </a:ln>
        </p:spPr>
      </p:pic>
      <p:pic>
        <p:nvPicPr>
          <p:cNvPr descr="Resultado de imagen de eurasian otter" id="65" name="Google Shape;65;p14"/>
          <p:cNvPicPr preferRelativeResize="0"/>
          <p:nvPr/>
        </p:nvPicPr>
        <p:blipFill>
          <a:blip r:embed="rId6">
            <a:alphaModFix/>
          </a:blip>
          <a:stretch>
            <a:fillRect/>
          </a:stretch>
        </p:blipFill>
        <p:spPr>
          <a:xfrm>
            <a:off x="3772550" y="2943542"/>
            <a:ext cx="1598950" cy="873108"/>
          </a:xfrm>
          <a:prstGeom prst="rect">
            <a:avLst/>
          </a:prstGeom>
          <a:noFill/>
          <a:ln>
            <a:noFill/>
          </a:ln>
        </p:spPr>
      </p:pic>
      <p:pic>
        <p:nvPicPr>
          <p:cNvPr descr="Resultado de imagen de eurasian peregrine falcon" id="66" name="Google Shape;66;p14"/>
          <p:cNvPicPr preferRelativeResize="0"/>
          <p:nvPr/>
        </p:nvPicPr>
        <p:blipFill>
          <a:blip r:embed="rId7">
            <a:alphaModFix/>
          </a:blip>
          <a:stretch>
            <a:fillRect/>
          </a:stretch>
        </p:blipFill>
        <p:spPr>
          <a:xfrm>
            <a:off x="3772550" y="3885616"/>
            <a:ext cx="1598950" cy="8994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nvSpPr>
        <p:spPr>
          <a:xfrm>
            <a:off x="580175" y="311300"/>
            <a:ext cx="7350900" cy="53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400">
                <a:solidFill>
                  <a:srgbClr val="FFFFFF"/>
                </a:solidFill>
              </a:rPr>
              <a:t>ENDANGERED SPECIES</a:t>
            </a:r>
            <a:endParaRPr b="1" sz="2400">
              <a:solidFill>
                <a:srgbClr val="FFFFFF"/>
              </a:solidFill>
            </a:endParaRPr>
          </a:p>
        </p:txBody>
      </p:sp>
      <p:sp>
        <p:nvSpPr>
          <p:cNvPr id="72" name="Google Shape;72;p15"/>
          <p:cNvSpPr txBox="1"/>
          <p:nvPr/>
        </p:nvSpPr>
        <p:spPr>
          <a:xfrm>
            <a:off x="509400" y="905600"/>
            <a:ext cx="6006600" cy="31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Why?: Because people hunt animal for trophy and for feel like alpha animal.</a:t>
            </a:r>
            <a:endParaRPr>
              <a:solidFill>
                <a:srgbClr val="FFFFFF"/>
              </a:solidFill>
            </a:endParaRPr>
          </a:p>
          <a:p>
            <a:pPr indent="0" lvl="0" marL="0" rtl="0" algn="l">
              <a:spcBef>
                <a:spcPts val="0"/>
              </a:spcBef>
              <a:spcAft>
                <a:spcPts val="0"/>
              </a:spcAft>
              <a:buNone/>
            </a:pPr>
            <a:r>
              <a:rPr lang="es">
                <a:solidFill>
                  <a:srgbClr val="FFFFFF"/>
                </a:solidFill>
              </a:rPr>
              <a:t>Humans take animal to slavery {zoo,</a:t>
            </a:r>
            <a:r>
              <a:rPr lang="es">
                <a:solidFill>
                  <a:srgbClr val="FFFFFF"/>
                </a:solidFill>
              </a:rPr>
              <a:t>circus</a:t>
            </a:r>
            <a:r>
              <a:rPr lang="es">
                <a:solidFill>
                  <a:srgbClr val="FFFFFF"/>
                </a:solidFill>
              </a:rPr>
              <a:t> or private </a:t>
            </a:r>
            <a:r>
              <a:rPr lang="es">
                <a:solidFill>
                  <a:srgbClr val="FFFFFF"/>
                </a:solidFill>
              </a:rPr>
              <a:t>collection}</a:t>
            </a:r>
            <a:endParaRPr>
              <a:solidFill>
                <a:srgbClr val="FFFFFF"/>
              </a:solidFill>
            </a:endParaRPr>
          </a:p>
          <a:p>
            <a:pPr indent="0" lvl="0" marL="0" rtl="0" algn="l">
              <a:spcBef>
                <a:spcPts val="0"/>
              </a:spcBef>
              <a:spcAft>
                <a:spcPts val="0"/>
              </a:spcAft>
              <a:buNone/>
            </a:pPr>
            <a:r>
              <a:rPr lang="es">
                <a:solidFill>
                  <a:srgbClr val="FFFFFF"/>
                </a:solidFill>
              </a:rPr>
              <a:t>Because people want make money from nature.</a:t>
            </a:r>
            <a:endParaRPr>
              <a:solidFill>
                <a:srgbClr val="FFFFFF"/>
              </a:solidFill>
            </a:endParaRPr>
          </a:p>
          <a:p>
            <a:pPr indent="0" lvl="0" marL="0" rtl="0" algn="l">
              <a:spcBef>
                <a:spcPts val="0"/>
              </a:spcBef>
              <a:spcAft>
                <a:spcPts val="0"/>
              </a:spcAft>
              <a:buNone/>
            </a:pPr>
            <a:r>
              <a:rPr lang="es">
                <a:solidFill>
                  <a:srgbClr val="FFFFFF"/>
                </a:solidFill>
              </a:rPr>
              <a:t>Deforestation kill a lot of animals.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s">
                <a:solidFill>
                  <a:srgbClr val="FFFFFF"/>
                </a:solidFill>
              </a:rPr>
              <a:t>How to save them?: The humans has to respect the animals live places (forests, mountain, ……). They must control </a:t>
            </a:r>
            <a:r>
              <a:rPr lang="es">
                <a:solidFill>
                  <a:srgbClr val="FFFFFF"/>
                </a:solidFill>
              </a:rPr>
              <a:t>furtive hunter.</a:t>
            </a:r>
            <a:endParaRPr>
              <a:solidFill>
                <a:srgbClr val="FFFFFF"/>
              </a:solidFill>
            </a:endParaRPr>
          </a:p>
          <a:p>
            <a:pPr indent="0" lvl="0" marL="0" rtl="0" algn="l">
              <a:spcBef>
                <a:spcPts val="0"/>
              </a:spcBef>
              <a:spcAft>
                <a:spcPts val="0"/>
              </a:spcAft>
              <a:buNone/>
            </a:pPr>
            <a:r>
              <a:rPr lang="es">
                <a:solidFill>
                  <a:srgbClr val="FFFFFF"/>
                </a:solidFill>
              </a:rPr>
              <a:t>Stop use and produce palm oil.</a:t>
            </a:r>
            <a:endParaRPr>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pic>
        <p:nvPicPr>
          <p:cNvPr descr="Japan will resume commercial whaling in its waters and exclusive economic zone while ending its controversial hunts in the Antarctic. The country says most whale species are not endangered and that eating whale is part of its culture, but some experts say fewer people are eating it. CBC's Briar Stewart reports.&#10;&#10;&#10;Welcome to The National, the flagship nightly newscast of CBC News&#10;&#10;»»» Subscribe to The National to watch more videos here:   https://www.youtube.com/user/CBCTheNational?sub_confirmation=1&#10;&#10;Voice Your Opinion &amp; Connect With Us Online:&#10;&#10;The National Updates on Facebook: https://www.facebook.com/thenational&#10;The National Updates on Twitter: https://twitter.com/CBCTheNational&#10;»»» »»» »»» »»» »»» &#10;The National is CBC Television's flagship news program. Airing six days a week, the show delivers news, feature documentaries  and analysis from some of Canada's leading journalists." id="73" name="Google Shape;73;p15" title="Japan resumes commercial whale hunting">
            <a:hlinkClick r:id="rId4"/>
          </p:cNvPr>
          <p:cNvPicPr preferRelativeResize="0"/>
          <p:nvPr/>
        </p:nvPicPr>
        <p:blipFill>
          <a:blip r:embed="rId5">
            <a:alphaModFix/>
          </a:blip>
          <a:stretch>
            <a:fillRect/>
          </a:stretch>
        </p:blipFill>
        <p:spPr>
          <a:xfrm>
            <a:off x="6729875" y="652075"/>
            <a:ext cx="2286000" cy="1714500"/>
          </a:xfrm>
          <a:prstGeom prst="rect">
            <a:avLst/>
          </a:prstGeom>
          <a:noFill/>
          <a:ln>
            <a:noFill/>
          </a:ln>
        </p:spPr>
      </p:pic>
      <p:pic>
        <p:nvPicPr>
          <p:cNvPr descr="El lince ibérico &#10;El lince ibérico (Lynx pardinus) es una especie de mamífero carnívoro de la familia Felidae, endémico de la península ibérica.&#10;En 2013 se calculaba que solo quedaban dos poblaciones en Andalucía, aisladas entre sí con un total de algo más de trescientos individuos en aumento,  más otra en los Montes de Toledo de unos quince individuos y por ello escasamente viable, lo que lo convierte en la especie de felinos más amenazada del mundo.  En el año 2018 se estimó una población de 686 ejemplares en libertad distribuidos principalmente por Andalucía (en Parque Nacional y Natural de Doñana, en Sierra de Andújar y Sierra de Cazorla), en Castilla-La Mancha (en los Montes de Toledo), Extremadura y Portugal (Parque natural del Valle del Guadiana).&#10;También parecen haber empezado a repoblar en la provincia de Alicante, donde no se avistaban ejemplares desde la década de 1950-60.  También se han avistado ejemplares en el Altiplano de Yecla-Jumilla, Región de Murcia.&#10;Es un felino de aspecto grácil, con patas largas y una cola corta con una borla negra en el extremo que suele mantener erguida batiéndola en momentos de peligro o excitación. Sus características orejas puntiagudas están terminadas en un pincel de pelos negros rígidos que favorece su camuflaje al descomponer la redonda silueta de su cabeza.&#10;También son características las patillas que cuelgan de sus mejillas. Aparecen a partir del año de vida, cuando apenas cuelgan por debajo de la barbilla y aumentan de tamaño con la edad. Los machos tienen las patillas y los pinceles negros y más largos que las hembras.&#10;Su coloración varía de pardo a grisáceo con los flancos moteados de negro.&#10;Existen tres patrones de pelaje:&#10;• Mota fina: con numerosas manchas de pequeño tamaño y repartidas uniformemente y de manera densa, que tienden a concentrarse en los flancos laterales.&#10;• Mota gruesa A: las manchas son de mayor tamaño y tienen cierta tendencia a disponerse en líneas, apareciendo dos o más parejas de motas de mayor tamaño a nivel de los hombros.&#10;• Mota gruesa B: las motas son del mismo tamaño que en la mota gruesa A, pero no se aprecia ninguna ordenación específica ni las manchas de los hombros.&#10;Es un lince de pequeño tamaño. Pesa aproximadamente la mitad que el lince boreal o euroasiático (Lynx lynx). Los machos adultos pesan un promedio de 12,8 kg y las hembras sobre 9,3 kg, llegando a pesar los machos hasta 20 kg. Ambas son distintas especies, simpátricas en Europa Central durante el Pleistoceno.&#10;En el año 2006 los únicos núcleos con presencia de reproducción segura de la especie se limitaban a Sierra Morena, en concreto el Parque natural de la Sierra de Andújar (que es la principal población de lince ibérico que hay en el mundo), el Parque natural de la Sierra de Cardeña y Montoro, y el Parque nacional y natural de Doñana y su entorno.&#10;El lince ibérico se encuentra en el bosque y matorral mediterráneo, en zonas muy restringidas de la península ibérica. En España en muy pocas áreas, bien conservadas y aisladas de la actividad humana, mientras que en Portugal parece que se ha extinguido. Este tipo de hábitat le proporciona refugio y pastos abiertos para cazar conejos, que suponen el 90 % de su dieta.&#10;En Portugal se están haciendo esfuerzos denodados para la recuperación del hábitat del lince, como en la Reserva natural de la Sierra de la Malcata.&#10;Está amenazado por la tuberculosis, persecución y caza de su especie y de sus presas. La reducción de las poblaciones de conejo como consecuencia de la mixomatosis, neumonía vírica, así como la ganadería intensiva, con la consiguiente sobreexplotación del estrato herbáceo, que limita a su vez las poblaciones de conejos y repercute en los linces ibéricos es también una amenaza a tener en cuenta. Para evitar atropellos se han instalado ecoducto&#10;Problemas comunes a muchas otras especies que provocan la pérdida de hábitat, como los incendios forestales, la urbanización del medio natural y las reforestaciones inadecuadas con especies de crecimiento rápido (pino y eucalipto) que son incompatibles por razones de alelopatía con el desarrollo del matorral tienen graves consecuencias cuando afectan a las zonas ocupadas por estas poblaciones&#10; Fuente:  https://es.wikipedia.org/wiki/Lynx_pardinus  &#10;Canal de José Arcesio en YouTube:  https://youtube.com/c/JoseArcesioGutierrezArias" id="74" name="Google Shape;74;p15" title="El Lince Ibérico en peligro de extinción">
            <a:hlinkClick r:id="rId6"/>
          </p:cNvPr>
          <p:cNvPicPr preferRelativeResize="0"/>
          <p:nvPr/>
        </p:nvPicPr>
        <p:blipFill>
          <a:blip r:embed="rId7">
            <a:alphaModFix/>
          </a:blip>
          <a:stretch>
            <a:fillRect/>
          </a:stretch>
        </p:blipFill>
        <p:spPr>
          <a:xfrm>
            <a:off x="6729875" y="2571750"/>
            <a:ext cx="2323200" cy="174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3200400" rtl="0" algn="l">
              <a:spcBef>
                <a:spcPts val="0"/>
              </a:spcBef>
              <a:spcAft>
                <a:spcPts val="0"/>
              </a:spcAft>
              <a:buNone/>
            </a:pPr>
            <a:r>
              <a:rPr b="1" lang="es">
                <a:solidFill>
                  <a:srgbClr val="FFFFFF"/>
                </a:solidFill>
              </a:rPr>
              <a:t>WASTES</a:t>
            </a:r>
            <a:endParaRPr b="1">
              <a:solidFill>
                <a:srgbClr val="FFFFFF"/>
              </a:solidFill>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FFFFFF"/>
                </a:solidFill>
              </a:rPr>
              <a:t>In Spain, 33.9% of waste has been recycled in 2018, a rate which is very low comparing with the European half.</a:t>
            </a:r>
            <a:endParaRPr>
              <a:solidFill>
                <a:srgbClr val="FFFFFF"/>
              </a:solidFill>
            </a:endParaRPr>
          </a:p>
          <a:p>
            <a:pPr indent="0" lvl="0" marL="0" rtl="0" algn="l">
              <a:spcBef>
                <a:spcPts val="0"/>
              </a:spcBef>
              <a:spcAft>
                <a:spcPts val="1600"/>
              </a:spcAft>
              <a:buNone/>
            </a:pPr>
            <a:r>
              <a:t/>
            </a:r>
            <a:endParaRPr/>
          </a:p>
        </p:txBody>
      </p:sp>
      <p:pic>
        <p:nvPicPr>
          <p:cNvPr id="81" name="Google Shape;81;p16"/>
          <p:cNvPicPr preferRelativeResize="0"/>
          <p:nvPr/>
        </p:nvPicPr>
        <p:blipFill>
          <a:blip r:embed="rId4">
            <a:alphaModFix/>
          </a:blip>
          <a:stretch>
            <a:fillRect/>
          </a:stretch>
        </p:blipFill>
        <p:spPr>
          <a:xfrm>
            <a:off x="5613850" y="3012300"/>
            <a:ext cx="3132126" cy="1740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16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rgbClr val="FFFFFF"/>
                </a:solidFill>
              </a:rPr>
              <a:t>POLLUTION </a:t>
            </a:r>
            <a:endParaRPr b="1">
              <a:solidFill>
                <a:srgbClr val="FFFFFF"/>
              </a:solidFill>
            </a:endParaRPr>
          </a:p>
        </p:txBody>
      </p:sp>
      <p:sp>
        <p:nvSpPr>
          <p:cNvPr id="87" name="Google Shape;87;p17"/>
          <p:cNvSpPr txBox="1"/>
          <p:nvPr>
            <p:ph idx="1" type="body"/>
          </p:nvPr>
        </p:nvSpPr>
        <p:spPr>
          <a:xfrm>
            <a:off x="311700" y="1453025"/>
            <a:ext cx="8520600" cy="16890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s">
                <a:solidFill>
                  <a:srgbClr val="FFFFFF"/>
                </a:solidFill>
              </a:rPr>
              <a:t>Some important Spanish cities contain air classified as contaminated by the European Union, in total about 15 million Spaniards breathe polluted air. This entails a series of measures by the EU which involve fines and restrictions.</a:t>
            </a:r>
            <a:endParaRPr>
              <a:solidFill>
                <a:srgbClr val="FFFFFF"/>
              </a:solidFill>
            </a:endParaRPr>
          </a:p>
          <a:p>
            <a:pPr indent="0" lvl="0" marL="0" rtl="0" algn="l">
              <a:spcBef>
                <a:spcPts val="0"/>
              </a:spcBef>
              <a:spcAft>
                <a:spcPts val="0"/>
              </a:spcAft>
              <a:buNone/>
            </a:pPr>
            <a:r>
              <a:t/>
            </a:r>
            <a:endParaRPr sz="1100">
              <a:solidFill>
                <a:schemeClr val="dk1"/>
              </a:solidFill>
            </a:endParaRPr>
          </a:p>
          <a:p>
            <a:pPr indent="0" lvl="0" marL="0" marR="38100" rtl="0" algn="l">
              <a:lnSpc>
                <a:spcPct val="128571"/>
              </a:lnSpc>
              <a:spcBef>
                <a:spcPts val="0"/>
              </a:spcBef>
              <a:spcAft>
                <a:spcPts val="0"/>
              </a:spcAft>
              <a:buClr>
                <a:schemeClr val="dk1"/>
              </a:buClr>
              <a:buSzPts val="1100"/>
              <a:buFont typeface="Arial"/>
              <a:buNone/>
            </a:pPr>
            <a:r>
              <a:rPr lang="es">
                <a:solidFill>
                  <a:srgbClr val="FFFFFF"/>
                </a:solidFill>
              </a:rPr>
              <a:t>In the Czech Republic there are also </a:t>
            </a:r>
            <a:endParaRPr>
              <a:solidFill>
                <a:srgbClr val="FFFFFF"/>
              </a:solidFill>
            </a:endParaRPr>
          </a:p>
          <a:p>
            <a:pPr indent="0" lvl="0" marL="0" marR="38100" rtl="0" algn="l">
              <a:lnSpc>
                <a:spcPct val="128571"/>
              </a:lnSpc>
              <a:spcBef>
                <a:spcPts val="0"/>
              </a:spcBef>
              <a:spcAft>
                <a:spcPts val="0"/>
              </a:spcAft>
              <a:buClr>
                <a:schemeClr val="dk1"/>
              </a:buClr>
              <a:buSzPts val="1100"/>
              <a:buFont typeface="Arial"/>
              <a:buNone/>
            </a:pPr>
            <a:r>
              <a:rPr lang="es">
                <a:solidFill>
                  <a:srgbClr val="FFFFFF"/>
                </a:solidFill>
              </a:rPr>
              <a:t>restrictions on the part of the European </a:t>
            </a:r>
            <a:endParaRPr>
              <a:solidFill>
                <a:srgbClr val="FFFFFF"/>
              </a:solidFill>
            </a:endParaRPr>
          </a:p>
          <a:p>
            <a:pPr indent="0" lvl="0" marL="0" marR="38100" rtl="0" algn="l">
              <a:lnSpc>
                <a:spcPct val="128571"/>
              </a:lnSpc>
              <a:spcBef>
                <a:spcPts val="0"/>
              </a:spcBef>
              <a:spcAft>
                <a:spcPts val="0"/>
              </a:spcAft>
              <a:buClr>
                <a:schemeClr val="dk1"/>
              </a:buClr>
              <a:buSzPts val="1100"/>
              <a:buFont typeface="Arial"/>
              <a:buNone/>
            </a:pPr>
            <a:r>
              <a:rPr lang="es">
                <a:solidFill>
                  <a:srgbClr val="FFFFFF"/>
                </a:solidFill>
              </a:rPr>
              <a:t>Union, its problem is mainly the emission </a:t>
            </a:r>
            <a:endParaRPr>
              <a:solidFill>
                <a:srgbClr val="FFFFFF"/>
              </a:solidFill>
            </a:endParaRPr>
          </a:p>
          <a:p>
            <a:pPr indent="0" lvl="0" marL="0" marR="38100" rtl="0" algn="l">
              <a:lnSpc>
                <a:spcPct val="128571"/>
              </a:lnSpc>
              <a:spcBef>
                <a:spcPts val="0"/>
              </a:spcBef>
              <a:spcAft>
                <a:spcPts val="0"/>
              </a:spcAft>
              <a:buClr>
                <a:schemeClr val="dk1"/>
              </a:buClr>
              <a:buSzPts val="1100"/>
              <a:buFont typeface="Arial"/>
              <a:buNone/>
            </a:pPr>
            <a:r>
              <a:rPr lang="es">
                <a:solidFill>
                  <a:srgbClr val="FFFFFF"/>
                </a:solidFill>
              </a:rPr>
              <a:t>of CO2 caused by public transport and </a:t>
            </a:r>
            <a:endParaRPr>
              <a:solidFill>
                <a:srgbClr val="FFFFFF"/>
              </a:solidFill>
            </a:endParaRPr>
          </a:p>
          <a:p>
            <a:pPr indent="0" lvl="0" marL="0" marR="38100" rtl="0" algn="l">
              <a:lnSpc>
                <a:spcPct val="128571"/>
              </a:lnSpc>
              <a:spcBef>
                <a:spcPts val="0"/>
              </a:spcBef>
              <a:spcAft>
                <a:spcPts val="0"/>
              </a:spcAft>
              <a:buClr>
                <a:schemeClr val="dk1"/>
              </a:buClr>
              <a:buSzPts val="1100"/>
              <a:buFont typeface="Arial"/>
              <a:buNone/>
            </a:pPr>
            <a:r>
              <a:rPr lang="es">
                <a:solidFill>
                  <a:srgbClr val="FFFFFF"/>
                </a:solidFill>
              </a:rPr>
              <a:t>heating machines.</a:t>
            </a:r>
            <a:endParaRPr>
              <a:solidFill>
                <a:srgbClr val="FFFFFF"/>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pic>
        <p:nvPicPr>
          <p:cNvPr id="88" name="Google Shape;88;p17"/>
          <p:cNvPicPr preferRelativeResize="0"/>
          <p:nvPr/>
        </p:nvPicPr>
        <p:blipFill>
          <a:blip r:embed="rId4">
            <a:alphaModFix/>
          </a:blip>
          <a:stretch>
            <a:fillRect/>
          </a:stretch>
        </p:blipFill>
        <p:spPr>
          <a:xfrm>
            <a:off x="5182175" y="2791075"/>
            <a:ext cx="3170725" cy="178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rgbClr val="FFFFFF"/>
                </a:solidFill>
              </a:rPr>
              <a:t>GLOBAL CLIMATE CHANGE</a:t>
            </a:r>
            <a:endParaRPr b="1">
              <a:solidFill>
                <a:srgbClr val="FFFFFF"/>
              </a:solidFill>
            </a:endParaRPr>
          </a:p>
        </p:txBody>
      </p:sp>
      <p:sp>
        <p:nvSpPr>
          <p:cNvPr id="94" name="Google Shape;94;p18"/>
          <p:cNvSpPr txBox="1"/>
          <p:nvPr>
            <p:ph idx="1" type="body"/>
          </p:nvPr>
        </p:nvSpPr>
        <p:spPr>
          <a:xfrm>
            <a:off x="417925" y="1600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Global average sea level has risen nearly 178 mm</a:t>
            </a:r>
            <a:br>
              <a:rPr lang="es">
                <a:solidFill>
                  <a:srgbClr val="FFFFFF"/>
                </a:solidFill>
              </a:rPr>
            </a:br>
            <a:r>
              <a:rPr lang="es">
                <a:solidFill>
                  <a:srgbClr val="FFFFFF"/>
                </a:solidFill>
              </a:rPr>
              <a:t>over the past 100 years..</a:t>
            </a:r>
            <a:endParaRPr>
              <a:solidFill>
                <a:srgbClr val="FFFFFF"/>
              </a:solidFill>
            </a:endParaRPr>
          </a:p>
          <a:p>
            <a:pPr indent="0" lvl="0" marL="0" rtl="0" algn="l">
              <a:spcBef>
                <a:spcPts val="1600"/>
              </a:spcBef>
              <a:spcAft>
                <a:spcPts val="0"/>
              </a:spcAft>
              <a:buNone/>
            </a:pPr>
            <a:r>
              <a:rPr lang="es">
                <a:solidFill>
                  <a:srgbClr val="FFFFFF"/>
                </a:solidFill>
              </a:rPr>
              <a:t>Eighteen of th</a:t>
            </a:r>
            <a:r>
              <a:rPr lang="es">
                <a:solidFill>
                  <a:srgbClr val="FFFFFF"/>
                </a:solidFill>
              </a:rPr>
              <a:t>e 19 warmest years all have occurred </a:t>
            </a:r>
            <a:br>
              <a:rPr lang="es">
                <a:solidFill>
                  <a:srgbClr val="FFFFFF"/>
                </a:solidFill>
              </a:rPr>
            </a:br>
            <a:r>
              <a:rPr lang="es">
                <a:solidFill>
                  <a:srgbClr val="FFFFFF"/>
                </a:solidFill>
              </a:rPr>
              <a:t>since 2001. The year 2016 ranks as the </a:t>
            </a:r>
            <a:br>
              <a:rPr lang="es">
                <a:solidFill>
                  <a:srgbClr val="FFFFFF"/>
                </a:solidFill>
              </a:rPr>
            </a:br>
            <a:r>
              <a:rPr lang="es">
                <a:solidFill>
                  <a:srgbClr val="FFFFFF"/>
                </a:solidFill>
              </a:rPr>
              <a:t>warmest on record.</a:t>
            </a:r>
            <a:endParaRPr>
              <a:solidFill>
                <a:srgbClr val="FFFFFF"/>
              </a:solidFill>
            </a:endParaRPr>
          </a:p>
          <a:p>
            <a:pPr indent="0" lvl="0" marL="0" rtl="0" algn="l">
              <a:spcBef>
                <a:spcPts val="1600"/>
              </a:spcBef>
              <a:spcAft>
                <a:spcPts val="1600"/>
              </a:spcAft>
              <a:buNone/>
            </a:pPr>
            <a:r>
              <a:rPr lang="es">
                <a:solidFill>
                  <a:srgbClr val="FFFFFF"/>
                </a:solidFill>
              </a:rPr>
              <a:t>Satellite data show that Earth´s polar ice sheets</a:t>
            </a:r>
            <a:br>
              <a:rPr lang="es">
                <a:solidFill>
                  <a:srgbClr val="FFFFFF"/>
                </a:solidFill>
              </a:rPr>
            </a:br>
            <a:r>
              <a:rPr lang="es">
                <a:solidFill>
                  <a:srgbClr val="FFFFFF"/>
                </a:solidFill>
              </a:rPr>
              <a:t>are losing mass (413 gigatonne a year).</a:t>
            </a:r>
            <a:endParaRPr>
              <a:solidFill>
                <a:srgbClr val="FFFFFF"/>
              </a:solidFill>
            </a:endParaRPr>
          </a:p>
        </p:txBody>
      </p:sp>
      <p:pic>
        <p:nvPicPr>
          <p:cNvPr id="95" name="Google Shape;95;p18"/>
          <p:cNvPicPr preferRelativeResize="0"/>
          <p:nvPr/>
        </p:nvPicPr>
        <p:blipFill>
          <a:blip r:embed="rId4">
            <a:alphaModFix/>
          </a:blip>
          <a:stretch>
            <a:fillRect/>
          </a:stretch>
        </p:blipFill>
        <p:spPr>
          <a:xfrm>
            <a:off x="5940050" y="1711375"/>
            <a:ext cx="2751300" cy="2751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