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E9D"/>
    <a:srgbClr val="72282D"/>
    <a:srgbClr val="0000CC"/>
    <a:srgbClr val="009900"/>
    <a:srgbClr val="78D7E4"/>
    <a:srgbClr val="FF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6EE7D5CB-E80A-4BD2-9E82-6249A467944A}" type="datetimeFigureOut">
              <a:rPr lang="tr-TR" smtClean="0"/>
              <a:t>23.02.2015</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EE7D5CB-E80A-4BD2-9E82-6249A467944A}" type="datetimeFigureOut">
              <a:rPr lang="tr-TR" smtClean="0"/>
              <a:t>23.02.2015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EE7D5CB-E80A-4BD2-9E82-6249A467944A}" type="datetimeFigureOut">
              <a:rPr lang="tr-TR" smtClean="0"/>
              <a:t>23.02.2015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EE7D5CB-E80A-4BD2-9E82-6249A467944A}" type="datetimeFigureOut">
              <a:rPr lang="tr-TR" smtClean="0"/>
              <a:t>23.02.2015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871527-2324-4E7C-BC3D-038E27ABE5C7}"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E7D5CB-E80A-4BD2-9E82-6249A467944A}" type="datetimeFigureOut">
              <a:rPr lang="tr-TR" smtClean="0"/>
              <a:t>23.02.2015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871527-2324-4E7C-BC3D-038E27ABE5C7}"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6EE7D5CB-E80A-4BD2-9E82-6249A467944A}" type="datetimeFigureOut">
              <a:rPr lang="tr-TR" smtClean="0"/>
              <a:t>23.02.2015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E871527-2324-4E7C-BC3D-038E27ABE5C7}"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EE7D5CB-E80A-4BD2-9E82-6249A467944A}" type="datetimeFigureOut">
              <a:rPr lang="tr-TR" smtClean="0"/>
              <a:t>23.02.2015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EE7D5CB-E80A-4BD2-9E82-6249A467944A}" type="datetimeFigureOut">
              <a:rPr lang="tr-TR" smtClean="0"/>
              <a:t>23.02.2015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E871527-2324-4E7C-BC3D-038E27ABE5C7}"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E7D5CB-E80A-4BD2-9E82-6249A467944A}" type="datetimeFigureOut">
              <a:rPr lang="tr-TR" smtClean="0"/>
              <a:t>23.02.2015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E7D5CB-E80A-4BD2-9E82-6249A467944A}" type="datetimeFigureOut">
              <a:rPr lang="tr-TR" smtClean="0"/>
              <a:t>23.02.2015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E871527-2324-4E7C-BC3D-038E27ABE5C7}"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E7D5CB-E80A-4BD2-9E82-6249A467944A}" type="datetimeFigureOut">
              <a:rPr lang="tr-TR" smtClean="0"/>
              <a:t>23.02.2015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E871527-2324-4E7C-BC3D-038E27ABE5C7}"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61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EE7D5CB-E80A-4BD2-9E82-6249A467944A}" type="datetimeFigureOut">
              <a:rPr lang="tr-TR" smtClean="0"/>
              <a:t>23.02.2015</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E871527-2324-4E7C-BC3D-038E27ABE5C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chemeClr val="bg1"/>
                </a:solidFill>
              </a:rPr>
              <a:t>EDIBLE MUSHROOM SPECIES</a:t>
            </a:r>
            <a:endParaRPr lang="tr-TR" b="1" dirty="0">
              <a:solidFill>
                <a:schemeClr val="bg1"/>
              </a:solidFill>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90115111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7030A0"/>
                </a:solidFill>
              </a:rPr>
              <a:t>HYBRİD MUSHROOM</a:t>
            </a:r>
            <a:endParaRPr lang="tr-TR" dirty="0">
              <a:solidFill>
                <a:srgbClr val="7030A0"/>
              </a:solidFill>
            </a:endParaRPr>
          </a:p>
        </p:txBody>
      </p:sp>
      <p:sp>
        <p:nvSpPr>
          <p:cNvPr id="3" name="İçerik Yer Tutucusu 2"/>
          <p:cNvSpPr>
            <a:spLocks noGrp="1"/>
          </p:cNvSpPr>
          <p:nvPr>
            <p:ph idx="1"/>
          </p:nvPr>
        </p:nvSpPr>
        <p:spPr>
          <a:xfrm>
            <a:off x="1115616" y="2204864"/>
            <a:ext cx="6656784" cy="3744416"/>
          </a:xfrm>
        </p:spPr>
        <p:txBody>
          <a:bodyPr>
            <a:normAutofit fontScale="92500" lnSpcReduction="10000"/>
          </a:bodyPr>
          <a:lstStyle/>
          <a:p>
            <a:r>
              <a:rPr lang="tr-TR" dirty="0">
                <a:solidFill>
                  <a:srgbClr val="C00000"/>
                </a:solidFill>
              </a:rPr>
              <a:t>B</a:t>
            </a:r>
            <a:r>
              <a:rPr lang="en-US" dirty="0" smtClean="0">
                <a:solidFill>
                  <a:srgbClr val="C00000"/>
                </a:solidFill>
              </a:rPr>
              <a:t>ell-shaped </a:t>
            </a:r>
            <a:r>
              <a:rPr lang="en-US" dirty="0">
                <a:solidFill>
                  <a:srgbClr val="C00000"/>
                </a:solidFill>
              </a:rPr>
              <a:t>or hemispherical, 5-15 cm </a:t>
            </a:r>
            <a:r>
              <a:rPr lang="en-US" dirty="0" err="1">
                <a:solidFill>
                  <a:srgbClr val="C00000"/>
                </a:solidFill>
              </a:rPr>
              <a:t>büyüklügündedir</a:t>
            </a:r>
            <a:r>
              <a:rPr lang="en-US" dirty="0">
                <a:solidFill>
                  <a:srgbClr val="C00000"/>
                </a:solidFill>
              </a:rPr>
              <a:t>..</a:t>
            </a:r>
            <a:r>
              <a:rPr lang="en-US" dirty="0" err="1">
                <a:solidFill>
                  <a:srgbClr val="C00000"/>
                </a:solidFill>
              </a:rPr>
              <a:t>bilhass</a:t>
            </a:r>
            <a:r>
              <a:rPr lang="en-US" dirty="0">
                <a:solidFill>
                  <a:srgbClr val="C00000"/>
                </a:solidFill>
              </a:rPr>
              <a:t> is damp weather sticky. The outermost membrane covering may be peeled easily. As the membrane attaches to the handle with a thin cover, then the cover on the handle remains in a thimble.</a:t>
            </a:r>
          </a:p>
          <a:p>
            <a:pPr indent="0">
              <a:buNone/>
            </a:pPr>
            <a:r>
              <a:rPr lang="tr-TR" dirty="0" smtClean="0">
                <a:solidFill>
                  <a:srgbClr val="C00000"/>
                </a:solidFill>
              </a:rPr>
              <a:t> </a:t>
            </a:r>
            <a:r>
              <a:rPr lang="en-US" dirty="0" smtClean="0">
                <a:solidFill>
                  <a:srgbClr val="C00000"/>
                </a:solidFill>
              </a:rPr>
              <a:t>Hats </a:t>
            </a:r>
            <a:r>
              <a:rPr lang="en-US" dirty="0">
                <a:solidFill>
                  <a:srgbClr val="C00000"/>
                </a:solidFill>
              </a:rPr>
              <a:t>gold, lemon, orange, yellow, orange or orange brown.</a:t>
            </a:r>
          </a:p>
          <a:p>
            <a:r>
              <a:rPr lang="en-US" dirty="0">
                <a:solidFill>
                  <a:srgbClr val="C00000"/>
                </a:solidFill>
              </a:rPr>
              <a:t>Short, young, lemon-colored, sulfur-colored, yellow, later becomes olive green.</a:t>
            </a:r>
          </a:p>
          <a:p>
            <a:r>
              <a:rPr lang="en-US" dirty="0">
                <a:solidFill>
                  <a:srgbClr val="C00000"/>
                </a:solidFill>
              </a:rPr>
              <a:t>Small and round, square later. Color sulfur yellow in color, then a green olive. Wounded becomes reddish brown</a:t>
            </a:r>
            <a:r>
              <a:rPr lang="en-US" dirty="0"/>
              <a:t>.</a:t>
            </a:r>
            <a:endParaRPr lang="tr-TR" dirty="0"/>
          </a:p>
        </p:txBody>
      </p:sp>
    </p:spTree>
    <p:extLst>
      <p:ext uri="{BB962C8B-B14F-4D97-AF65-F5344CB8AC3E}">
        <p14:creationId xmlns:p14="http://schemas.microsoft.com/office/powerpoint/2010/main" val="25548053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27584" y="1772816"/>
            <a:ext cx="7344816" cy="4176464"/>
          </a:xfrm>
        </p:spPr>
        <p:txBody>
          <a:bodyPr>
            <a:noAutofit/>
          </a:bodyPr>
          <a:lstStyle/>
          <a:p>
            <a:r>
              <a:rPr lang="en-US" sz="1600" dirty="0">
                <a:solidFill>
                  <a:srgbClr val="C00000"/>
                </a:solidFill>
              </a:rPr>
              <a:t>Yellow, but quickly turns brown resembling rust. 5-10 cm in length. The rest of the upstream side of the ferrule or brown granular or faint cry of </a:t>
            </a:r>
            <a:r>
              <a:rPr lang="en-US" sz="1600" dirty="0" err="1">
                <a:solidFill>
                  <a:srgbClr val="C00000"/>
                </a:solidFill>
              </a:rPr>
              <a:t>gibidir.kat</a:t>
            </a:r>
            <a:r>
              <a:rPr lang="en-US" sz="1600" dirty="0">
                <a:solidFill>
                  <a:srgbClr val="C00000"/>
                </a:solidFill>
              </a:rPr>
              <a:t> and golden yellow color, soft and spongy becomes watery, Touching becomes reddish brown.</a:t>
            </a:r>
          </a:p>
          <a:p>
            <a:pPr indent="0">
              <a:buNone/>
            </a:pPr>
            <a:r>
              <a:rPr lang="tr-TR" sz="1600" dirty="0" smtClean="0">
                <a:solidFill>
                  <a:srgbClr val="C00000"/>
                </a:solidFill>
              </a:rPr>
              <a:t>  </a:t>
            </a:r>
            <a:r>
              <a:rPr lang="en-US" sz="1600" dirty="0" smtClean="0">
                <a:solidFill>
                  <a:srgbClr val="C00000"/>
                </a:solidFill>
              </a:rPr>
              <a:t>Hybrid </a:t>
            </a:r>
            <a:r>
              <a:rPr lang="en-US" sz="1600" dirty="0">
                <a:solidFill>
                  <a:srgbClr val="C00000"/>
                </a:solidFill>
              </a:rPr>
              <a:t>mushroom grows where and when</a:t>
            </a:r>
          </a:p>
          <a:p>
            <a:r>
              <a:rPr lang="en-US" sz="1600" dirty="0">
                <a:solidFill>
                  <a:srgbClr val="C00000"/>
                </a:solidFill>
              </a:rPr>
              <a:t>Between June and November in hybrid and leafy trees stand under conditions encouraging, both in the valley slopes are seen as individual and </a:t>
            </a:r>
            <a:r>
              <a:rPr lang="en-US" sz="1600" dirty="0" smtClean="0">
                <a:solidFill>
                  <a:srgbClr val="C00000"/>
                </a:solidFill>
              </a:rPr>
              <a:t>rare.</a:t>
            </a:r>
            <a:endParaRPr lang="tr-TR" sz="1600" dirty="0" smtClean="0">
              <a:solidFill>
                <a:srgbClr val="C00000"/>
              </a:solidFill>
            </a:endParaRPr>
          </a:p>
          <a:p>
            <a:r>
              <a:rPr lang="en-US" sz="1600" dirty="0" smtClean="0">
                <a:solidFill>
                  <a:srgbClr val="C00000"/>
                </a:solidFill>
              </a:rPr>
              <a:t>The </a:t>
            </a:r>
            <a:r>
              <a:rPr lang="en-US" sz="1600" dirty="0">
                <a:solidFill>
                  <a:srgbClr val="C00000"/>
                </a:solidFill>
              </a:rPr>
              <a:t>taste of the old mule hybrid mushrooms, sour, good; smell nice, like a little resin. The outer skin should peel off the hat, because it is adhesive that sticks to everything you touch. However, to peel the outer part of young specimens is difficult, there should be deleted Therefore, in relation to the least.</a:t>
            </a:r>
            <a:endParaRPr lang="tr-TR" sz="1600" dirty="0">
              <a:solidFill>
                <a:srgbClr val="C00000"/>
              </a:solidFill>
            </a:endParaRPr>
          </a:p>
        </p:txBody>
      </p:sp>
    </p:spTree>
    <p:extLst>
      <p:ext uri="{BB962C8B-B14F-4D97-AF65-F5344CB8AC3E}">
        <p14:creationId xmlns:p14="http://schemas.microsoft.com/office/powerpoint/2010/main" val="27657108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2080" y="2564904"/>
            <a:ext cx="2438400" cy="2664296"/>
          </a:xfrm>
        </p:spPr>
      </p:pic>
      <p:sp>
        <p:nvSpPr>
          <p:cNvPr id="5" name="Sağ Ok 4"/>
          <p:cNvSpPr/>
          <p:nvPr/>
        </p:nvSpPr>
        <p:spPr>
          <a:xfrm>
            <a:off x="1065190" y="2852936"/>
            <a:ext cx="3456384" cy="20882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HYBRID MUSHROOM</a:t>
            </a:r>
            <a:endParaRPr lang="tr-T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707061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B050"/>
                </a:solidFill>
              </a:rPr>
              <a:t>PİNE MUSHROOM STUD</a:t>
            </a:r>
            <a:endParaRPr lang="tr-TR" dirty="0">
              <a:solidFill>
                <a:srgbClr val="00B050"/>
              </a:solidFill>
            </a:endParaRPr>
          </a:p>
        </p:txBody>
      </p:sp>
      <p:sp>
        <p:nvSpPr>
          <p:cNvPr id="3" name="İçerik Yer Tutucusu 2"/>
          <p:cNvSpPr>
            <a:spLocks noGrp="1"/>
          </p:cNvSpPr>
          <p:nvPr>
            <p:ph idx="1"/>
          </p:nvPr>
        </p:nvSpPr>
        <p:spPr/>
        <p:txBody>
          <a:bodyPr/>
          <a:lstStyle/>
          <a:p>
            <a:r>
              <a:rPr lang="en-US" dirty="0">
                <a:solidFill>
                  <a:srgbClr val="FF0000"/>
                </a:solidFill>
              </a:rPr>
              <a:t>Pine mushroom hobnail milk deer known as the fungus. Is an edible mushroom species. After the spring, autumn, in the pine forest, sometimes under the pine needles, sometimes it is seen that the deficit grows. One occurs in single or scattered groups.</a:t>
            </a:r>
            <a:endParaRPr lang="tr-TR" dirty="0">
              <a:solidFill>
                <a:srgbClr val="FF0000"/>
              </a:solidFill>
            </a:endParaRPr>
          </a:p>
        </p:txBody>
      </p:sp>
    </p:spTree>
    <p:extLst>
      <p:ext uri="{BB962C8B-B14F-4D97-AF65-F5344CB8AC3E}">
        <p14:creationId xmlns:p14="http://schemas.microsoft.com/office/powerpoint/2010/main" val="42547056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2636912"/>
            <a:ext cx="3096344" cy="2808312"/>
          </a:xfrm>
        </p:spPr>
      </p:pic>
      <p:sp>
        <p:nvSpPr>
          <p:cNvPr id="5" name="Sağ Ok 4"/>
          <p:cNvSpPr/>
          <p:nvPr/>
        </p:nvSpPr>
        <p:spPr>
          <a:xfrm>
            <a:off x="1252553" y="2964944"/>
            <a:ext cx="2952328" cy="20482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PİNE MUSHROOM STUD</a:t>
            </a:r>
            <a:endParaRPr lang="tr-T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672028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72282D"/>
                </a:solidFill>
              </a:rPr>
              <a:t>HONEY MUSHROOM</a:t>
            </a:r>
            <a:endParaRPr lang="tr-TR" dirty="0">
              <a:solidFill>
                <a:srgbClr val="72282D"/>
              </a:solidFill>
            </a:endParaRPr>
          </a:p>
        </p:txBody>
      </p:sp>
      <p:sp>
        <p:nvSpPr>
          <p:cNvPr id="3" name="İçerik Yer Tutucusu 2"/>
          <p:cNvSpPr>
            <a:spLocks noGrp="1"/>
          </p:cNvSpPr>
          <p:nvPr>
            <p:ph idx="1"/>
          </p:nvPr>
        </p:nvSpPr>
        <p:spPr>
          <a:xfrm>
            <a:off x="1371600" y="1988840"/>
            <a:ext cx="6400800" cy="3672408"/>
          </a:xfrm>
        </p:spPr>
        <p:txBody>
          <a:bodyPr>
            <a:normAutofit fontScale="85000" lnSpcReduction="20000"/>
          </a:bodyPr>
          <a:lstStyle/>
          <a:p>
            <a:r>
              <a:rPr lang="en-US" sz="1900" dirty="0">
                <a:solidFill>
                  <a:srgbClr val="0070C0"/>
                </a:solidFill>
              </a:rPr>
              <a:t>Hats 3-15 cm. in diameter, very variable, first convex, then flattened and the center is flat, wavy-edged, dirty yellow, straw-colored or dark brown, often turns into olive-red color. Hats are like fish scales on the provisional stamps. Saba 6-15 x 1-1.5 cm., Bottom right part is narrowing, or bulging bottom. First white, then reddish-brown, the ring is towards the top of the handle, this ring before white, then yellowish or pinkish spots stained dark brown and usually occurs on older people. Sports pale cream color, elliptic 8-9 x 5-6 m. Over-leaved and coniferous trees, and one of them has as many clusters on stumps or overturned on forest land are intensively. Seen during the summer until early winter. There are populations in very dense mass. Cooked and eaten a valuable types of fungi</a:t>
            </a:r>
            <a:r>
              <a:rPr lang="en-US" dirty="0"/>
              <a:t>.</a:t>
            </a:r>
            <a:endParaRPr lang="tr-TR" dirty="0"/>
          </a:p>
        </p:txBody>
      </p:sp>
    </p:spTree>
    <p:extLst>
      <p:ext uri="{BB962C8B-B14F-4D97-AF65-F5344CB8AC3E}">
        <p14:creationId xmlns:p14="http://schemas.microsoft.com/office/powerpoint/2010/main" val="1616338410"/>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en-US" dirty="0">
                <a:solidFill>
                  <a:schemeClr val="accent6">
                    <a:lumMod val="60000"/>
                    <a:lumOff val="40000"/>
                  </a:schemeClr>
                </a:solidFill>
              </a:rPr>
              <a:t>This mushroom-shaped black long thread </a:t>
            </a:r>
            <a:r>
              <a:rPr lang="en-US" dirty="0" err="1">
                <a:solidFill>
                  <a:schemeClr val="accent6">
                    <a:lumMod val="60000"/>
                    <a:lumOff val="40000"/>
                  </a:schemeClr>
                </a:solidFill>
              </a:rPr>
              <a:t>Rhizomorf</a:t>
            </a:r>
            <a:r>
              <a:rPr lang="en-US" dirty="0">
                <a:solidFill>
                  <a:schemeClr val="accent6">
                    <a:lumMod val="60000"/>
                    <a:lumOff val="40000"/>
                  </a:schemeClr>
                </a:solidFill>
              </a:rPr>
              <a:t> name given to the form that is easily spread by root resembling the shoelace special micelle formation. </a:t>
            </a:r>
            <a:r>
              <a:rPr lang="en-US" dirty="0" err="1">
                <a:solidFill>
                  <a:schemeClr val="accent6">
                    <a:lumMod val="60000"/>
                    <a:lumOff val="40000"/>
                  </a:schemeClr>
                </a:solidFill>
              </a:rPr>
              <a:t>Rhizomorf</a:t>
            </a:r>
            <a:r>
              <a:rPr lang="en-US" dirty="0">
                <a:solidFill>
                  <a:schemeClr val="accent6">
                    <a:lumMod val="60000"/>
                    <a:lumOff val="40000"/>
                  </a:schemeClr>
                </a:solidFill>
              </a:rPr>
              <a:t> are being digested wood wind like an octopus, in particular, is widely between soil or wood bark. This fungus is one of the most dangerous parasites and fungi in almost every type of needle-leaved trees. Also continues to t and loss of life as a saprophyte. Not to the detriment of the fungus is no effective treatment</a:t>
            </a:r>
            <a:endParaRPr lang="tr-TR" dirty="0" smtClean="0">
              <a:solidFill>
                <a:schemeClr val="accent6">
                  <a:lumMod val="60000"/>
                  <a:lumOff val="40000"/>
                </a:schemeClr>
              </a:solidFill>
            </a:endParaRPr>
          </a:p>
        </p:txBody>
      </p:sp>
    </p:spTree>
    <p:extLst>
      <p:ext uri="{BB962C8B-B14F-4D97-AF65-F5344CB8AC3E}">
        <p14:creationId xmlns:p14="http://schemas.microsoft.com/office/powerpoint/2010/main" val="36191256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39" y="2348881"/>
            <a:ext cx="3240361" cy="3168352"/>
          </a:xfrm>
        </p:spPr>
      </p:pic>
      <p:sp>
        <p:nvSpPr>
          <p:cNvPr id="5" name="Sağ Ok 4"/>
          <p:cNvSpPr/>
          <p:nvPr/>
        </p:nvSpPr>
        <p:spPr>
          <a:xfrm>
            <a:off x="1043608" y="2708920"/>
            <a:ext cx="3672408" cy="19442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HONEY MUSHROOM</a:t>
            </a:r>
            <a:endParaRPr lang="tr-TR"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16003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sz="3600" dirty="0" smtClean="0">
                <a:solidFill>
                  <a:srgbClr val="C00000"/>
                </a:solidFill>
              </a:rPr>
              <a:t>BENİ DİNLEDİĞİNİZ İÇİN TEŞEKKÜR EDERİMMMMM</a:t>
            </a:r>
            <a:endParaRPr lang="tr-TR" sz="3600" dirty="0">
              <a:solidFill>
                <a:srgbClr val="C00000"/>
              </a:solidFill>
            </a:endParaRPr>
          </a:p>
          <a:p>
            <a:r>
              <a:rPr lang="tr-TR" sz="3600" dirty="0" smtClean="0">
                <a:solidFill>
                  <a:srgbClr val="C00000"/>
                </a:solidFill>
              </a:rPr>
              <a:t> </a:t>
            </a:r>
            <a:r>
              <a:rPr lang="tr-TR" sz="4800" dirty="0" smtClean="0">
                <a:solidFill>
                  <a:srgbClr val="FFFF00"/>
                </a:solidFill>
                <a:sym typeface="Wingdings" pitchFamily="2" charset="2"/>
              </a:rPr>
              <a:t></a:t>
            </a:r>
            <a:r>
              <a:rPr lang="tr-TR" sz="4800" dirty="0" smtClean="0">
                <a:solidFill>
                  <a:srgbClr val="FFFF00"/>
                </a:solidFill>
              </a:rPr>
              <a:t>  </a:t>
            </a:r>
            <a:r>
              <a:rPr lang="tr-TR" sz="3600" dirty="0" smtClean="0">
                <a:solidFill>
                  <a:srgbClr val="C00000"/>
                </a:solidFill>
              </a:rPr>
              <a:t>                            </a:t>
            </a:r>
            <a:r>
              <a:rPr lang="tr-TR" sz="2000" dirty="0" smtClean="0">
                <a:solidFill>
                  <a:srgbClr val="B21E9D"/>
                </a:solidFill>
              </a:rPr>
              <a:t>HATİCE SUDE</a:t>
            </a:r>
          </a:p>
          <a:p>
            <a:r>
              <a:rPr lang="tr-TR" sz="2000">
                <a:solidFill>
                  <a:srgbClr val="B21E9D"/>
                </a:solidFill>
              </a:rPr>
              <a:t> </a:t>
            </a:r>
            <a:r>
              <a:rPr lang="tr-TR" sz="2000" smtClean="0">
                <a:solidFill>
                  <a:srgbClr val="B21E9D"/>
                </a:solidFill>
              </a:rPr>
              <a:t>                                                                            GÜNYELİ</a:t>
            </a:r>
            <a:endParaRPr lang="tr-TR" sz="3600" dirty="0" smtClean="0">
              <a:solidFill>
                <a:srgbClr val="B21E9D"/>
              </a:solidFill>
            </a:endParaRPr>
          </a:p>
        </p:txBody>
      </p:sp>
    </p:spTree>
    <p:extLst>
      <p:ext uri="{BB962C8B-B14F-4D97-AF65-F5344CB8AC3E}">
        <p14:creationId xmlns:p14="http://schemas.microsoft.com/office/powerpoint/2010/main" val="4821305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bg1"/>
                </a:solidFill>
              </a:rPr>
              <a:t>Lactarius volemus</a:t>
            </a:r>
            <a:endParaRPr lang="tr-TR" b="1" dirty="0">
              <a:solidFill>
                <a:schemeClr val="bg1"/>
              </a:solidFill>
            </a:endParaRPr>
          </a:p>
        </p:txBody>
      </p:sp>
      <p:sp>
        <p:nvSpPr>
          <p:cNvPr id="3" name="İçerik Yer Tutucusu 2"/>
          <p:cNvSpPr>
            <a:spLocks noGrp="1"/>
          </p:cNvSpPr>
          <p:nvPr>
            <p:ph idx="1"/>
          </p:nvPr>
        </p:nvSpPr>
        <p:spPr/>
        <p:txBody>
          <a:bodyPr>
            <a:normAutofit/>
          </a:bodyPr>
          <a:lstStyle/>
          <a:p>
            <a:pPr indent="0">
              <a:buNone/>
            </a:pPr>
            <a:r>
              <a:rPr lang="tr-TR" sz="2000" dirty="0" smtClean="0">
                <a:solidFill>
                  <a:schemeClr val="accent6">
                    <a:lumMod val="50000"/>
                  </a:schemeClr>
                </a:solidFill>
              </a:rPr>
              <a:t> HAT: </a:t>
            </a:r>
          </a:p>
          <a:p>
            <a:pPr indent="0">
              <a:buNone/>
            </a:pPr>
            <a:r>
              <a:rPr lang="en-US" sz="2000" dirty="0" smtClean="0">
                <a:solidFill>
                  <a:srgbClr val="009900"/>
                </a:solidFill>
              </a:rPr>
              <a:t>Hat </a:t>
            </a:r>
            <a:r>
              <a:rPr lang="en-US" sz="2000" dirty="0">
                <a:solidFill>
                  <a:srgbClr val="009900"/>
                </a:solidFill>
              </a:rPr>
              <a:t>is approximately 5-15 cm wide in the upper side matt color varies from red-brown to yellow-brown. Hemispherical when young, ripe takes the form of inverted funnel. Includes curved and wavy edges are slight</a:t>
            </a:r>
            <a:r>
              <a:rPr lang="en-US" sz="2000" dirty="0" smtClean="0">
                <a:solidFill>
                  <a:srgbClr val="009900"/>
                </a:solidFill>
              </a:rPr>
              <a:t>.</a:t>
            </a:r>
            <a:endParaRPr lang="tr-TR" sz="2000" dirty="0" smtClean="0">
              <a:solidFill>
                <a:srgbClr val="009900"/>
              </a:solidFill>
            </a:endParaRPr>
          </a:p>
          <a:p>
            <a:pPr indent="0">
              <a:buNone/>
            </a:pPr>
            <a:endParaRPr lang="tr-TR" sz="2000" dirty="0">
              <a:solidFill>
                <a:srgbClr val="009900"/>
              </a:solidFill>
            </a:endParaRPr>
          </a:p>
        </p:txBody>
      </p:sp>
    </p:spTree>
    <p:extLst>
      <p:ext uri="{BB962C8B-B14F-4D97-AF65-F5344CB8AC3E}">
        <p14:creationId xmlns:p14="http://schemas.microsoft.com/office/powerpoint/2010/main" val="28946549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en-US" sz="2000" dirty="0">
                <a:solidFill>
                  <a:srgbClr val="009900"/>
                </a:solidFill>
              </a:rPr>
              <a:t>Under the hat in white are often yellowish plaques. Red-brown spots occur when touched. Sports (sports trail) orange rings are yellow</a:t>
            </a:r>
            <a:r>
              <a:rPr lang="en-US" sz="2000" dirty="0">
                <a:solidFill>
                  <a:srgbClr val="FFFF00"/>
                </a:solidFill>
              </a:rPr>
              <a:t>.</a:t>
            </a:r>
            <a:endParaRPr lang="tr-TR" sz="2000" dirty="0">
              <a:solidFill>
                <a:srgbClr val="FFFF00"/>
              </a:solidFill>
            </a:endParaRPr>
          </a:p>
        </p:txBody>
      </p:sp>
    </p:spTree>
    <p:extLst>
      <p:ext uri="{BB962C8B-B14F-4D97-AF65-F5344CB8AC3E}">
        <p14:creationId xmlns:p14="http://schemas.microsoft.com/office/powerpoint/2010/main" val="1981108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000" dirty="0" smtClean="0"/>
              <a:t>HANDLE</a:t>
            </a:r>
          </a:p>
          <a:p>
            <a:r>
              <a:rPr lang="tr-TR" sz="2000" dirty="0" err="1" smtClean="0">
                <a:solidFill>
                  <a:srgbClr val="009900"/>
                </a:solidFill>
              </a:rPr>
              <a:t>Handle</a:t>
            </a:r>
            <a:r>
              <a:rPr lang="en-US" sz="2000" dirty="0" smtClean="0">
                <a:solidFill>
                  <a:srgbClr val="009900"/>
                </a:solidFill>
              </a:rPr>
              <a:t> </a:t>
            </a:r>
            <a:r>
              <a:rPr lang="en-US" sz="2000" dirty="0">
                <a:solidFill>
                  <a:srgbClr val="009900"/>
                </a:solidFill>
              </a:rPr>
              <a:t>4-13 in height and becomes quite thick. Color yellow-brown, rotating stem closer to red-brown.</a:t>
            </a:r>
            <a:endParaRPr lang="tr-TR" sz="2000" dirty="0">
              <a:solidFill>
                <a:srgbClr val="009900"/>
              </a:solidFill>
            </a:endParaRPr>
          </a:p>
        </p:txBody>
      </p:sp>
    </p:spTree>
    <p:extLst>
      <p:ext uri="{BB962C8B-B14F-4D97-AF65-F5344CB8AC3E}">
        <p14:creationId xmlns:p14="http://schemas.microsoft.com/office/powerpoint/2010/main" val="37811748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sz="2000" dirty="0">
                <a:solidFill>
                  <a:srgbClr val="009900"/>
                </a:solidFill>
              </a:rPr>
              <a:t>When the fruit is injured in any way, the injured point consists of milky white liquid drops.</a:t>
            </a:r>
          </a:p>
          <a:p>
            <a:r>
              <a:rPr lang="en-US" sz="2000" dirty="0">
                <a:solidFill>
                  <a:srgbClr val="009900"/>
                </a:solidFill>
              </a:rPr>
              <a:t>Brown spots on each side of the fruit.</a:t>
            </a:r>
          </a:p>
          <a:p>
            <a:r>
              <a:rPr lang="en-US" sz="2000" dirty="0">
                <a:solidFill>
                  <a:srgbClr val="009900"/>
                </a:solidFill>
              </a:rPr>
              <a:t>It is so full of meat and mushrooms, cream color is yellow, yellow-brown would be time.</a:t>
            </a:r>
            <a:endParaRPr lang="tr-TR" sz="2000" dirty="0">
              <a:solidFill>
                <a:srgbClr val="009900"/>
              </a:solidFill>
            </a:endParaRPr>
          </a:p>
        </p:txBody>
      </p:sp>
    </p:spTree>
    <p:extLst>
      <p:ext uri="{BB962C8B-B14F-4D97-AF65-F5344CB8AC3E}">
        <p14:creationId xmlns:p14="http://schemas.microsoft.com/office/powerpoint/2010/main" val="384449608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2276872"/>
            <a:ext cx="3850105" cy="3048000"/>
          </a:xfrm>
        </p:spPr>
      </p:pic>
      <p:sp>
        <p:nvSpPr>
          <p:cNvPr id="5" name="Sağ Ok 4"/>
          <p:cNvSpPr/>
          <p:nvPr/>
        </p:nvSpPr>
        <p:spPr>
          <a:xfrm>
            <a:off x="801661" y="2618616"/>
            <a:ext cx="3024336" cy="21602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LACTARIUS VOLEMUS</a:t>
            </a:r>
            <a:endParaRPr lang="tr-TR"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631249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2">
                    <a:lumMod val="75000"/>
                  </a:schemeClr>
                </a:solidFill>
              </a:rPr>
              <a:t>SNOW BELL MUSHROOM</a:t>
            </a:r>
            <a:endParaRPr lang="tr-TR" dirty="0">
              <a:solidFill>
                <a:schemeClr val="accent2">
                  <a:lumMod val="75000"/>
                </a:schemeClr>
              </a:solidFill>
            </a:endParaRPr>
          </a:p>
        </p:txBody>
      </p:sp>
      <p:sp>
        <p:nvSpPr>
          <p:cNvPr id="3" name="İçerik Yer Tutucusu 2"/>
          <p:cNvSpPr>
            <a:spLocks noGrp="1"/>
          </p:cNvSpPr>
          <p:nvPr>
            <p:ph idx="1"/>
          </p:nvPr>
        </p:nvSpPr>
        <p:spPr/>
        <p:txBody>
          <a:bodyPr>
            <a:normAutofit lnSpcReduction="10000"/>
          </a:bodyPr>
          <a:lstStyle/>
          <a:p>
            <a:r>
              <a:rPr lang="tr-TR" dirty="0">
                <a:solidFill>
                  <a:srgbClr val="0000CC"/>
                </a:solidFill>
              </a:rPr>
              <a:t>3-7 cm in </a:t>
            </a:r>
            <a:r>
              <a:rPr lang="en-US" dirty="0" smtClean="0">
                <a:solidFill>
                  <a:srgbClr val="0000CC"/>
                </a:solidFill>
              </a:rPr>
              <a:t>diameter</a:t>
            </a:r>
            <a:r>
              <a:rPr lang="tr-TR" dirty="0" smtClean="0">
                <a:solidFill>
                  <a:srgbClr val="0000CC"/>
                </a:solidFill>
              </a:rPr>
              <a:t>, </a:t>
            </a:r>
            <a:r>
              <a:rPr lang="tr-TR" dirty="0" err="1">
                <a:solidFill>
                  <a:srgbClr val="0000CC"/>
                </a:solidFill>
              </a:rPr>
              <a:t>Plano</a:t>
            </a:r>
            <a:r>
              <a:rPr lang="tr-TR" dirty="0">
                <a:solidFill>
                  <a:srgbClr val="0000CC"/>
                </a:solidFill>
              </a:rPr>
              <a:t> </a:t>
            </a:r>
            <a:r>
              <a:rPr lang="tr-TR" dirty="0" err="1">
                <a:solidFill>
                  <a:srgbClr val="0000CC"/>
                </a:solidFill>
              </a:rPr>
              <a:t>convex-convex</a:t>
            </a:r>
            <a:r>
              <a:rPr lang="tr-TR" dirty="0">
                <a:solidFill>
                  <a:srgbClr val="0000CC"/>
                </a:solidFill>
              </a:rPr>
              <a:t>, </a:t>
            </a:r>
            <a:r>
              <a:rPr lang="tr-TR" dirty="0" err="1">
                <a:solidFill>
                  <a:srgbClr val="0000CC"/>
                </a:solidFill>
              </a:rPr>
              <a:t>usually</a:t>
            </a:r>
            <a:r>
              <a:rPr lang="tr-TR" dirty="0">
                <a:solidFill>
                  <a:srgbClr val="0000CC"/>
                </a:solidFill>
              </a:rPr>
              <a:t> </a:t>
            </a:r>
            <a:r>
              <a:rPr lang="tr-TR" dirty="0" err="1">
                <a:solidFill>
                  <a:srgbClr val="0000CC"/>
                </a:solidFill>
              </a:rPr>
              <a:t>with</a:t>
            </a:r>
            <a:r>
              <a:rPr lang="tr-TR" dirty="0">
                <a:solidFill>
                  <a:srgbClr val="0000CC"/>
                </a:solidFill>
              </a:rPr>
              <a:t> a </a:t>
            </a:r>
            <a:r>
              <a:rPr lang="tr-TR" dirty="0" err="1">
                <a:solidFill>
                  <a:srgbClr val="0000CC"/>
                </a:solidFill>
              </a:rPr>
              <a:t>low</a:t>
            </a:r>
            <a:r>
              <a:rPr lang="tr-TR" dirty="0">
                <a:solidFill>
                  <a:srgbClr val="0000CC"/>
                </a:solidFill>
              </a:rPr>
              <a:t> </a:t>
            </a:r>
            <a:r>
              <a:rPr lang="tr-TR" dirty="0" err="1">
                <a:solidFill>
                  <a:srgbClr val="0000CC"/>
                </a:solidFill>
              </a:rPr>
              <a:t>umbo</a:t>
            </a:r>
            <a:r>
              <a:rPr lang="tr-TR" dirty="0">
                <a:solidFill>
                  <a:srgbClr val="0000CC"/>
                </a:solidFill>
              </a:rPr>
              <a:t>; </a:t>
            </a:r>
            <a:r>
              <a:rPr lang="tr-TR" dirty="0" err="1">
                <a:solidFill>
                  <a:srgbClr val="0000CC"/>
                </a:solidFill>
              </a:rPr>
              <a:t>margin</a:t>
            </a:r>
            <a:r>
              <a:rPr lang="tr-TR" dirty="0">
                <a:solidFill>
                  <a:srgbClr val="0000CC"/>
                </a:solidFill>
              </a:rPr>
              <a:t> </a:t>
            </a:r>
            <a:r>
              <a:rPr lang="tr-TR" dirty="0" err="1">
                <a:solidFill>
                  <a:srgbClr val="0000CC"/>
                </a:solidFill>
              </a:rPr>
              <a:t>inrolled</a:t>
            </a:r>
            <a:r>
              <a:rPr lang="tr-TR" dirty="0">
                <a:solidFill>
                  <a:srgbClr val="0000CC"/>
                </a:solidFill>
              </a:rPr>
              <a:t> at </a:t>
            </a:r>
            <a:r>
              <a:rPr lang="tr-TR" dirty="0" err="1">
                <a:solidFill>
                  <a:srgbClr val="0000CC"/>
                </a:solidFill>
              </a:rPr>
              <a:t>first</a:t>
            </a:r>
            <a:r>
              <a:rPr lang="tr-TR" dirty="0">
                <a:solidFill>
                  <a:srgbClr val="0000CC"/>
                </a:solidFill>
              </a:rPr>
              <a:t>, </a:t>
            </a:r>
            <a:r>
              <a:rPr lang="tr-TR" dirty="0" err="1">
                <a:solidFill>
                  <a:srgbClr val="0000CC"/>
                </a:solidFill>
              </a:rPr>
              <a:t>hairy</a:t>
            </a:r>
            <a:r>
              <a:rPr lang="tr-TR" dirty="0">
                <a:solidFill>
                  <a:srgbClr val="0000CC"/>
                </a:solidFill>
              </a:rPr>
              <a:t> </a:t>
            </a:r>
            <a:r>
              <a:rPr lang="tr-TR" dirty="0" err="1">
                <a:solidFill>
                  <a:srgbClr val="0000CC"/>
                </a:solidFill>
              </a:rPr>
              <a:t>with</a:t>
            </a:r>
            <a:r>
              <a:rPr lang="tr-TR" dirty="0">
                <a:solidFill>
                  <a:srgbClr val="0000CC"/>
                </a:solidFill>
              </a:rPr>
              <a:t> </a:t>
            </a:r>
            <a:r>
              <a:rPr lang="tr-TR" dirty="0" err="1">
                <a:solidFill>
                  <a:srgbClr val="0000CC"/>
                </a:solidFill>
              </a:rPr>
              <a:t>yellowish</a:t>
            </a:r>
            <a:r>
              <a:rPr lang="tr-TR" dirty="0">
                <a:solidFill>
                  <a:srgbClr val="0000CC"/>
                </a:solidFill>
              </a:rPr>
              <a:t> </a:t>
            </a:r>
            <a:r>
              <a:rPr lang="tr-TR" dirty="0" err="1">
                <a:solidFill>
                  <a:srgbClr val="0000CC"/>
                </a:solidFill>
              </a:rPr>
              <a:t>granules</a:t>
            </a:r>
            <a:r>
              <a:rPr lang="tr-TR" dirty="0">
                <a:solidFill>
                  <a:srgbClr val="0000CC"/>
                </a:solidFill>
              </a:rPr>
              <a:t>; time, </a:t>
            </a:r>
            <a:r>
              <a:rPr lang="tr-TR" dirty="0" err="1">
                <a:solidFill>
                  <a:srgbClr val="0000CC"/>
                </a:solidFill>
              </a:rPr>
              <a:t>yellow</a:t>
            </a:r>
            <a:r>
              <a:rPr lang="tr-TR" dirty="0">
                <a:solidFill>
                  <a:srgbClr val="0000CC"/>
                </a:solidFill>
              </a:rPr>
              <a:t> </a:t>
            </a:r>
            <a:r>
              <a:rPr lang="tr-TR" dirty="0" err="1">
                <a:solidFill>
                  <a:srgbClr val="0000CC"/>
                </a:solidFill>
              </a:rPr>
              <a:t>granules</a:t>
            </a:r>
            <a:r>
              <a:rPr lang="tr-TR" dirty="0">
                <a:solidFill>
                  <a:srgbClr val="0000CC"/>
                </a:solidFill>
              </a:rPr>
              <a:t> </a:t>
            </a:r>
            <a:r>
              <a:rPr lang="tr-TR" dirty="0" err="1">
                <a:solidFill>
                  <a:srgbClr val="0000CC"/>
                </a:solidFill>
              </a:rPr>
              <a:t>scattered</a:t>
            </a:r>
            <a:r>
              <a:rPr lang="tr-TR" dirty="0">
                <a:solidFill>
                  <a:srgbClr val="0000CC"/>
                </a:solidFill>
              </a:rPr>
              <a:t> </a:t>
            </a:r>
            <a:r>
              <a:rPr lang="tr-TR" dirty="0" err="1">
                <a:solidFill>
                  <a:srgbClr val="0000CC"/>
                </a:solidFill>
              </a:rPr>
              <a:t>white</a:t>
            </a:r>
            <a:r>
              <a:rPr lang="tr-TR" dirty="0">
                <a:solidFill>
                  <a:srgbClr val="0000CC"/>
                </a:solidFill>
              </a:rPr>
              <a:t> </a:t>
            </a:r>
            <a:r>
              <a:rPr lang="tr-TR" dirty="0" err="1">
                <a:solidFill>
                  <a:srgbClr val="0000CC"/>
                </a:solidFill>
              </a:rPr>
              <a:t>wet</a:t>
            </a:r>
            <a:r>
              <a:rPr lang="tr-TR" dirty="0">
                <a:solidFill>
                  <a:srgbClr val="0000CC"/>
                </a:solidFill>
              </a:rPr>
              <a:t> </a:t>
            </a:r>
            <a:r>
              <a:rPr lang="tr-TR" dirty="0" err="1">
                <a:solidFill>
                  <a:srgbClr val="0000CC"/>
                </a:solidFill>
              </a:rPr>
              <a:t>adhesive</a:t>
            </a:r>
            <a:r>
              <a:rPr lang="tr-TR" dirty="0">
                <a:solidFill>
                  <a:srgbClr val="0000CC"/>
                </a:solidFill>
              </a:rPr>
              <a:t> </a:t>
            </a:r>
            <a:r>
              <a:rPr lang="tr-TR" dirty="0" err="1">
                <a:solidFill>
                  <a:srgbClr val="0000CC"/>
                </a:solidFill>
              </a:rPr>
              <a:t>surface</a:t>
            </a:r>
            <a:r>
              <a:rPr lang="tr-TR" dirty="0">
                <a:solidFill>
                  <a:srgbClr val="0000CC"/>
                </a:solidFill>
              </a:rPr>
              <a:t>, </a:t>
            </a:r>
            <a:r>
              <a:rPr lang="tr-TR" dirty="0" err="1">
                <a:solidFill>
                  <a:srgbClr val="0000CC"/>
                </a:solidFill>
              </a:rPr>
              <a:t>concentrate</a:t>
            </a:r>
            <a:r>
              <a:rPr lang="tr-TR" dirty="0">
                <a:solidFill>
                  <a:srgbClr val="0000CC"/>
                </a:solidFill>
              </a:rPr>
              <a:t> on </a:t>
            </a:r>
            <a:r>
              <a:rPr lang="tr-TR" dirty="0" err="1">
                <a:solidFill>
                  <a:srgbClr val="0000CC"/>
                </a:solidFill>
              </a:rPr>
              <a:t>the</a:t>
            </a:r>
            <a:r>
              <a:rPr lang="tr-TR" dirty="0">
                <a:solidFill>
                  <a:srgbClr val="0000CC"/>
                </a:solidFill>
              </a:rPr>
              <a:t> </a:t>
            </a:r>
            <a:r>
              <a:rPr lang="tr-TR" dirty="0" err="1">
                <a:solidFill>
                  <a:srgbClr val="0000CC"/>
                </a:solidFill>
              </a:rPr>
              <a:t>second</a:t>
            </a:r>
            <a:r>
              <a:rPr lang="tr-TR" dirty="0">
                <a:solidFill>
                  <a:srgbClr val="0000CC"/>
                </a:solidFill>
              </a:rPr>
              <a:t> </a:t>
            </a:r>
            <a:r>
              <a:rPr lang="tr-TR" dirty="0" err="1">
                <a:solidFill>
                  <a:srgbClr val="0000CC"/>
                </a:solidFill>
              </a:rPr>
              <a:t>disc</a:t>
            </a:r>
            <a:r>
              <a:rPr lang="tr-TR" dirty="0">
                <a:solidFill>
                  <a:srgbClr val="0000CC"/>
                </a:solidFill>
              </a:rPr>
              <a:t>; </a:t>
            </a:r>
            <a:r>
              <a:rPr lang="tr-TR" dirty="0" err="1">
                <a:solidFill>
                  <a:srgbClr val="0000CC"/>
                </a:solidFill>
              </a:rPr>
              <a:t>flesh</a:t>
            </a:r>
            <a:r>
              <a:rPr lang="tr-TR" dirty="0">
                <a:solidFill>
                  <a:srgbClr val="0000CC"/>
                </a:solidFill>
              </a:rPr>
              <a:t> is </a:t>
            </a:r>
            <a:r>
              <a:rPr lang="tr-TR" dirty="0" err="1">
                <a:solidFill>
                  <a:srgbClr val="0000CC"/>
                </a:solidFill>
              </a:rPr>
              <a:t>thick</a:t>
            </a:r>
            <a:r>
              <a:rPr lang="tr-TR" dirty="0">
                <a:solidFill>
                  <a:srgbClr val="0000CC"/>
                </a:solidFill>
              </a:rPr>
              <a:t>, </a:t>
            </a:r>
            <a:r>
              <a:rPr lang="tr-TR" dirty="0" err="1">
                <a:solidFill>
                  <a:srgbClr val="0000CC"/>
                </a:solidFill>
              </a:rPr>
              <a:t>soft</a:t>
            </a:r>
            <a:r>
              <a:rPr lang="tr-TR" dirty="0">
                <a:solidFill>
                  <a:srgbClr val="0000CC"/>
                </a:solidFill>
              </a:rPr>
              <a:t>, </a:t>
            </a:r>
            <a:r>
              <a:rPr lang="tr-TR" dirty="0" err="1">
                <a:solidFill>
                  <a:srgbClr val="0000CC"/>
                </a:solidFill>
              </a:rPr>
              <a:t>white</a:t>
            </a:r>
            <a:r>
              <a:rPr lang="tr-TR" dirty="0">
                <a:solidFill>
                  <a:srgbClr val="0000CC"/>
                </a:solidFill>
              </a:rPr>
              <a:t>.</a:t>
            </a:r>
          </a:p>
          <a:p>
            <a:endParaRPr lang="tr-TR" dirty="0">
              <a:solidFill>
                <a:srgbClr val="0000CC"/>
              </a:solidFill>
            </a:endParaRPr>
          </a:p>
          <a:p>
            <a:r>
              <a:rPr lang="tr-TR" dirty="0" err="1">
                <a:solidFill>
                  <a:srgbClr val="0000CC"/>
                </a:solidFill>
              </a:rPr>
              <a:t>Gills</a:t>
            </a:r>
            <a:r>
              <a:rPr lang="tr-TR" dirty="0">
                <a:solidFill>
                  <a:srgbClr val="0000CC"/>
                </a:solidFill>
              </a:rPr>
              <a:t> </a:t>
            </a:r>
            <a:r>
              <a:rPr lang="tr-TR" dirty="0" err="1">
                <a:solidFill>
                  <a:srgbClr val="0000CC"/>
                </a:solidFill>
              </a:rPr>
              <a:t>decurrent</a:t>
            </a:r>
            <a:r>
              <a:rPr lang="tr-TR" dirty="0">
                <a:solidFill>
                  <a:srgbClr val="0000CC"/>
                </a:solidFill>
              </a:rPr>
              <a:t>, </a:t>
            </a:r>
            <a:r>
              <a:rPr lang="tr-TR" dirty="0" err="1">
                <a:solidFill>
                  <a:srgbClr val="0000CC"/>
                </a:solidFill>
              </a:rPr>
              <a:t>wax</a:t>
            </a:r>
            <a:r>
              <a:rPr lang="tr-TR" dirty="0">
                <a:solidFill>
                  <a:srgbClr val="0000CC"/>
                </a:solidFill>
              </a:rPr>
              <a:t>, </a:t>
            </a:r>
            <a:r>
              <a:rPr lang="tr-TR" dirty="0" err="1">
                <a:solidFill>
                  <a:srgbClr val="0000CC"/>
                </a:solidFill>
              </a:rPr>
              <a:t>white</a:t>
            </a:r>
            <a:r>
              <a:rPr lang="tr-TR" dirty="0">
                <a:solidFill>
                  <a:srgbClr val="0000CC"/>
                </a:solidFill>
              </a:rPr>
              <a:t>, </a:t>
            </a:r>
            <a:r>
              <a:rPr lang="tr-TR" dirty="0" err="1">
                <a:solidFill>
                  <a:srgbClr val="0000CC"/>
                </a:solidFill>
              </a:rPr>
              <a:t>yellow</a:t>
            </a:r>
            <a:r>
              <a:rPr lang="tr-TR" dirty="0">
                <a:solidFill>
                  <a:srgbClr val="0000CC"/>
                </a:solidFill>
              </a:rPr>
              <a:t> </a:t>
            </a:r>
            <a:r>
              <a:rPr lang="tr-TR" dirty="0" err="1">
                <a:solidFill>
                  <a:srgbClr val="0000CC"/>
                </a:solidFill>
              </a:rPr>
              <a:t>edges</a:t>
            </a:r>
            <a:r>
              <a:rPr lang="tr-TR" dirty="0">
                <a:solidFill>
                  <a:srgbClr val="0000CC"/>
                </a:solidFill>
              </a:rPr>
              <a:t> </a:t>
            </a:r>
            <a:r>
              <a:rPr lang="tr-TR" dirty="0" err="1">
                <a:solidFill>
                  <a:srgbClr val="0000CC"/>
                </a:solidFill>
              </a:rPr>
              <a:t>are</a:t>
            </a:r>
            <a:r>
              <a:rPr lang="tr-TR" dirty="0">
                <a:solidFill>
                  <a:srgbClr val="0000CC"/>
                </a:solidFill>
              </a:rPr>
              <a:t> </a:t>
            </a:r>
            <a:r>
              <a:rPr lang="tr-TR" dirty="0" err="1">
                <a:solidFill>
                  <a:srgbClr val="0000CC"/>
                </a:solidFill>
              </a:rPr>
              <a:t>sometimes</a:t>
            </a:r>
            <a:r>
              <a:rPr lang="tr-TR" dirty="0">
                <a:solidFill>
                  <a:srgbClr val="0000CC"/>
                </a:solidFill>
              </a:rPr>
              <a:t> </a:t>
            </a:r>
            <a:r>
              <a:rPr lang="tr-TR" dirty="0" err="1">
                <a:solidFill>
                  <a:srgbClr val="0000CC"/>
                </a:solidFill>
              </a:rPr>
              <a:t>scattered</a:t>
            </a:r>
            <a:r>
              <a:rPr lang="tr-TR" dirty="0">
                <a:solidFill>
                  <a:srgbClr val="0000CC"/>
                </a:solidFill>
              </a:rPr>
              <a:t> </a:t>
            </a:r>
            <a:r>
              <a:rPr lang="tr-TR" dirty="0" err="1">
                <a:solidFill>
                  <a:srgbClr val="0000CC"/>
                </a:solidFill>
              </a:rPr>
              <a:t>away</a:t>
            </a:r>
            <a:r>
              <a:rPr lang="tr-TR" dirty="0">
                <a:solidFill>
                  <a:srgbClr val="0000CC"/>
                </a:solidFill>
              </a:rPr>
              <a:t>.</a:t>
            </a:r>
          </a:p>
        </p:txBody>
      </p:sp>
    </p:spTree>
    <p:extLst>
      <p:ext uri="{BB962C8B-B14F-4D97-AF65-F5344CB8AC3E}">
        <p14:creationId xmlns:p14="http://schemas.microsoft.com/office/powerpoint/2010/main" val="10870395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solidFill>
                  <a:srgbClr val="0000CC"/>
                </a:solidFill>
              </a:rPr>
              <a:t>Saba 2.5 to 7.0 cm long, 0.5 to 1.3 cm, sticky, yellow above yellow granules equal, thick white paste below.</a:t>
            </a:r>
          </a:p>
          <a:p>
            <a:endParaRPr lang="en-US" dirty="0">
              <a:solidFill>
                <a:srgbClr val="0000CC"/>
              </a:solidFill>
            </a:endParaRPr>
          </a:p>
          <a:p>
            <a:r>
              <a:rPr lang="en-US" dirty="0">
                <a:solidFill>
                  <a:srgbClr val="0000CC"/>
                </a:solidFill>
              </a:rPr>
              <a:t>Spores 8-10 x 4-5 microns, elliptical, flat. Spore print is white.</a:t>
            </a:r>
          </a:p>
          <a:p>
            <a:endParaRPr lang="en-US" dirty="0">
              <a:solidFill>
                <a:srgbClr val="0000CC"/>
              </a:solidFill>
            </a:endParaRPr>
          </a:p>
          <a:p>
            <a:r>
              <a:rPr lang="en-US" dirty="0">
                <a:solidFill>
                  <a:srgbClr val="0000CC"/>
                </a:solidFill>
              </a:rPr>
              <a:t>Friends in mixed conifer wood, in the autumn, are found scattered</a:t>
            </a:r>
            <a:r>
              <a:rPr lang="en-US" dirty="0"/>
              <a:t>.</a:t>
            </a:r>
            <a:endParaRPr lang="tr-TR" dirty="0"/>
          </a:p>
        </p:txBody>
      </p:sp>
    </p:spTree>
    <p:extLst>
      <p:ext uri="{BB962C8B-B14F-4D97-AF65-F5344CB8AC3E}">
        <p14:creationId xmlns:p14="http://schemas.microsoft.com/office/powerpoint/2010/main" val="2479695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2348880"/>
            <a:ext cx="3061119" cy="3048000"/>
          </a:xfrm>
        </p:spPr>
      </p:pic>
      <p:sp>
        <p:nvSpPr>
          <p:cNvPr id="5" name="Sağ Ok 4"/>
          <p:cNvSpPr/>
          <p:nvPr/>
        </p:nvSpPr>
        <p:spPr>
          <a:xfrm>
            <a:off x="1115616" y="2951232"/>
            <a:ext cx="3096344" cy="177995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SNOW  BELL MUSHROOM</a:t>
            </a:r>
            <a:endParaRPr lang="tr-T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145205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77</TotalTime>
  <Words>828</Words>
  <Application>Microsoft Office PowerPoint</Application>
  <PresentationFormat>Ekran Gösterisi (4:3)</PresentationFormat>
  <Paragraphs>41</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Moda Tasarımı</vt:lpstr>
      <vt:lpstr>EDIBLE MUSHROOM SPECIES</vt:lpstr>
      <vt:lpstr>Lactarius volemus</vt:lpstr>
      <vt:lpstr>PowerPoint Sunusu</vt:lpstr>
      <vt:lpstr>PowerPoint Sunusu</vt:lpstr>
      <vt:lpstr>PowerPoint Sunusu</vt:lpstr>
      <vt:lpstr>PowerPoint Sunusu</vt:lpstr>
      <vt:lpstr>SNOW BELL MUSHROOM</vt:lpstr>
      <vt:lpstr>PowerPoint Sunusu</vt:lpstr>
      <vt:lpstr>PowerPoint Sunusu</vt:lpstr>
      <vt:lpstr>HYBRİD MUSHROOM</vt:lpstr>
      <vt:lpstr>PowerPoint Sunusu</vt:lpstr>
      <vt:lpstr>PowerPoint Sunusu</vt:lpstr>
      <vt:lpstr>PİNE MUSHROOM STUD</vt:lpstr>
      <vt:lpstr>PowerPoint Sunusu</vt:lpstr>
      <vt:lpstr>HONEY MUSHROOM</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MUSHROOM SPECIES</dc:title>
  <dc:creator>user</dc:creator>
  <cp:lastModifiedBy>user</cp:lastModifiedBy>
  <cp:revision>8</cp:revision>
  <dcterms:created xsi:type="dcterms:W3CDTF">2015-02-23T19:15:19Z</dcterms:created>
  <dcterms:modified xsi:type="dcterms:W3CDTF">2015-02-23T20:32:49Z</dcterms:modified>
</cp:coreProperties>
</file>