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p:scale>
          <a:sx n="84" d="100"/>
          <a:sy n="84" d="100"/>
        </p:scale>
        <p:origin x="-138" y="6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2/24/2015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2/24/2015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2/24/2015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076077" y="3438138"/>
            <a:ext cx="6815669" cy="1515533"/>
          </a:xfrm>
        </p:spPr>
        <p:txBody>
          <a:bodyPr/>
          <a:lstStyle/>
          <a:p>
            <a:r>
              <a:rPr lang="tr-TR" sz="7200" b="1" i="1" dirty="0">
                <a:solidFill>
                  <a:schemeClr val="accent5">
                    <a:lumMod val="50000"/>
                  </a:schemeClr>
                </a:solidFill>
                <a:effectLst>
                  <a:outerShdw blurRad="38100" dist="38100" dir="2700000" algn="tl">
                    <a:srgbClr val="000000">
                      <a:alpha val="43137"/>
                    </a:srgbClr>
                  </a:outerShdw>
                </a:effectLst>
              </a:rPr>
              <a:t>MUSHROOMS</a:t>
            </a:r>
          </a:p>
        </p:txBody>
      </p:sp>
      <p:sp>
        <p:nvSpPr>
          <p:cNvPr id="3" name="Alt Başlık 2"/>
          <p:cNvSpPr>
            <a:spLocks noGrp="1"/>
          </p:cNvSpPr>
          <p:nvPr>
            <p:ph type="subTitle" idx="1"/>
          </p:nvPr>
        </p:nvSpPr>
        <p:spPr>
          <a:xfrm>
            <a:off x="2076077" y="4732526"/>
            <a:ext cx="6815669" cy="1320802"/>
          </a:xfrm>
        </p:spPr>
        <p:txBody>
          <a:bodyPr>
            <a:normAutofit/>
          </a:bodyPr>
          <a:lstStyle/>
          <a:p>
            <a:r>
              <a:rPr lang="tr-TR" sz="2400" dirty="0" smtClean="0"/>
              <a:t>EDIBLE </a:t>
            </a:r>
            <a:r>
              <a:rPr lang="tr-TR" sz="2400" dirty="0" smtClean="0"/>
              <a:t>FUNGİ</a:t>
            </a:r>
            <a:endParaRPr lang="tr-TR" sz="2400" dirty="0"/>
          </a:p>
        </p:txBody>
      </p:sp>
      <p:pic>
        <p:nvPicPr>
          <p:cNvPr id="4" name="Resim 3"/>
          <p:cNvPicPr>
            <a:picLocks noChangeAspect="1"/>
          </p:cNvPicPr>
          <p:nvPr/>
        </p:nvPicPr>
        <p:blipFill>
          <a:blip r:embed="rId2"/>
          <a:stretch>
            <a:fillRect/>
          </a:stretch>
        </p:blipFill>
        <p:spPr>
          <a:xfrm>
            <a:off x="2516545" y="1731264"/>
            <a:ext cx="4252129" cy="2255520"/>
          </a:xfrm>
          <a:prstGeom prst="rect">
            <a:avLst/>
          </a:prstGeom>
        </p:spPr>
      </p:pic>
    </p:spTree>
    <p:extLst>
      <p:ext uri="{BB962C8B-B14F-4D97-AF65-F5344CB8AC3E}">
        <p14:creationId xmlns:p14="http://schemas.microsoft.com/office/powerpoint/2010/main" xmlns="" val="337317084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27178" y="2091604"/>
            <a:ext cx="9601196" cy="1303867"/>
          </a:xfrm>
        </p:spPr>
        <p:txBody>
          <a:bodyPr>
            <a:noAutofit/>
          </a:bodyPr>
          <a:lstStyle/>
          <a:p>
            <a:r>
              <a:rPr lang="tr-TR" sz="8800" b="1" i="1" dirty="0">
                <a:solidFill>
                  <a:srgbClr val="FF0000"/>
                </a:solidFill>
                <a:effectLst>
                  <a:outerShdw blurRad="38100" dist="38100" dir="2700000" algn="tl">
                    <a:srgbClr val="000000">
                      <a:alpha val="43137"/>
                    </a:srgbClr>
                  </a:outerShdw>
                </a:effectLst>
              </a:rPr>
              <a:t>SOME FEATURES OF </a:t>
            </a:r>
            <a:r>
              <a:rPr lang="tr-TR" sz="8800" b="1" i="1" dirty="0" smtClean="0">
                <a:solidFill>
                  <a:srgbClr val="FF0000"/>
                </a:solidFill>
                <a:effectLst>
                  <a:outerShdw blurRad="38100" dist="38100" dir="2700000" algn="tl">
                    <a:srgbClr val="000000">
                      <a:alpha val="43137"/>
                    </a:srgbClr>
                  </a:outerShdw>
                </a:effectLst>
              </a:rPr>
              <a:t>MUSHROOMS</a:t>
            </a:r>
            <a:endParaRPr lang="tr-TR" sz="8800" b="1" i="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706279755"/>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75359" y="786044"/>
            <a:ext cx="6122943" cy="4260428"/>
          </a:xfrm>
        </p:spPr>
        <p:txBody>
          <a:bodyPr anchor="ctr">
            <a:normAutofit/>
          </a:bodyPr>
          <a:lstStyle/>
          <a:p>
            <a:r>
              <a:rPr lang="tr-TR" sz="2000" dirty="0" err="1" smtClean="0"/>
              <a:t>There</a:t>
            </a:r>
            <a:r>
              <a:rPr lang="tr-TR" sz="2000" dirty="0" smtClean="0"/>
              <a:t> </a:t>
            </a:r>
            <a:r>
              <a:rPr lang="tr-TR" sz="2000" dirty="0" err="1" smtClean="0"/>
              <a:t>are</a:t>
            </a:r>
            <a:r>
              <a:rPr lang="tr-TR" sz="2000" dirty="0" smtClean="0"/>
              <a:t> not </a:t>
            </a:r>
            <a:r>
              <a:rPr lang="tr-TR" sz="2000" dirty="0" err="1" smtClean="0"/>
              <a:t>poisonous</a:t>
            </a:r>
            <a:r>
              <a:rPr lang="tr-TR" sz="2000" dirty="0" smtClean="0"/>
              <a:t> </a:t>
            </a:r>
            <a:r>
              <a:rPr lang="tr-TR" sz="2000" dirty="0" err="1" smtClean="0"/>
              <a:t>mushroom</a:t>
            </a:r>
            <a:r>
              <a:rPr lang="tr-TR" sz="2000" dirty="0" smtClean="0"/>
              <a:t> </a:t>
            </a:r>
            <a:r>
              <a:rPr lang="tr-TR" sz="2000" dirty="0" err="1" smtClean="0"/>
              <a:t>that</a:t>
            </a:r>
            <a:r>
              <a:rPr lang="tr-TR" sz="2000" dirty="0" smtClean="0"/>
              <a:t> </a:t>
            </a:r>
            <a:r>
              <a:rPr lang="tr-TR" sz="2000" dirty="0" err="1" smtClean="0"/>
              <a:t>grow</a:t>
            </a:r>
            <a:r>
              <a:rPr lang="tr-TR" sz="2000" dirty="0" smtClean="0"/>
              <a:t> on </a:t>
            </a:r>
            <a:r>
              <a:rPr lang="tr-TR" sz="2000" dirty="0" err="1" smtClean="0"/>
              <a:t>trees</a:t>
            </a:r>
            <a:r>
              <a:rPr lang="tr-TR" sz="2000" dirty="0"/>
              <a:t/>
            </a:r>
            <a:br>
              <a:rPr lang="tr-TR" sz="2000" dirty="0"/>
            </a:br>
            <a:r>
              <a:rPr lang="tr-TR" dirty="0" smtClean="0"/>
              <a:t/>
            </a:r>
            <a:br>
              <a:rPr lang="tr-TR" dirty="0" smtClean="0"/>
            </a:br>
            <a:r>
              <a:rPr lang="en-US" sz="2200" dirty="0" smtClean="0"/>
              <a:t>Fragrant </a:t>
            </a:r>
            <a:r>
              <a:rPr lang="en-US" sz="2200" dirty="0"/>
              <a:t>and delicious when cut a piece from the hat color of the inner part of the unchanging </a:t>
            </a:r>
            <a:r>
              <a:rPr lang="en-US" sz="2200" dirty="0" smtClean="0"/>
              <a:t>mushrooms are safe</a:t>
            </a:r>
            <a:r>
              <a:rPr lang="tr-TR" sz="2200" dirty="0" smtClean="0"/>
              <a:t/>
            </a:r>
            <a:br>
              <a:rPr lang="tr-TR" sz="2200" dirty="0" smtClean="0"/>
            </a:br>
            <a:r>
              <a:rPr lang="tr-TR" sz="2200" dirty="0" smtClean="0"/>
              <a:t/>
            </a:r>
            <a:br>
              <a:rPr lang="tr-TR" sz="2200" dirty="0" smtClean="0"/>
            </a:br>
            <a:r>
              <a:rPr lang="en-US" sz="2200" dirty="0" smtClean="0"/>
              <a:t>Types </a:t>
            </a:r>
            <a:r>
              <a:rPr lang="en-US" sz="2200" dirty="0"/>
              <a:t>of mushrooms that grow in the lawns </a:t>
            </a:r>
            <a:r>
              <a:rPr lang="en-US" sz="2200" dirty="0" smtClean="0"/>
              <a:t> </a:t>
            </a:r>
            <a:r>
              <a:rPr lang="en-US" sz="2200" dirty="0"/>
              <a:t>non poisonous</a:t>
            </a:r>
          </a:p>
        </p:txBody>
      </p:sp>
      <p:sp>
        <p:nvSpPr>
          <p:cNvPr id="3" name="Resim Yer Tutucusu 2"/>
          <p:cNvSpPr>
            <a:spLocks noGrp="1"/>
          </p:cNvSpPr>
          <p:nvPr>
            <p:ph type="pic" idx="1"/>
          </p:nvPr>
        </p:nvSpPr>
        <p:spPr/>
      </p:sp>
      <p:sp>
        <p:nvSpPr>
          <p:cNvPr id="4" name="Metin Yer Tutucusu 3"/>
          <p:cNvSpPr>
            <a:spLocks noGrp="1"/>
          </p:cNvSpPr>
          <p:nvPr>
            <p:ph type="body" sz="half" idx="2"/>
          </p:nvPr>
        </p:nvSpPr>
        <p:spPr>
          <a:xfrm>
            <a:off x="1761618" y="5046472"/>
            <a:ext cx="6241816" cy="1828800"/>
          </a:xfrm>
        </p:spPr>
        <p:txBody>
          <a:bodyPr/>
          <a:lstStyle/>
          <a:p>
            <a:endParaRPr lang="tr-TR" dirty="0"/>
          </a:p>
        </p:txBody>
      </p:sp>
      <p:pic>
        <p:nvPicPr>
          <p:cNvPr id="5" name="Resim 4"/>
          <p:cNvPicPr>
            <a:picLocks noChangeAspect="1"/>
          </p:cNvPicPr>
          <p:nvPr/>
        </p:nvPicPr>
        <p:blipFill>
          <a:blip r:embed="rId2"/>
          <a:stretch>
            <a:fillRect/>
          </a:stretch>
        </p:blipFill>
        <p:spPr>
          <a:xfrm>
            <a:off x="8230173" y="1126744"/>
            <a:ext cx="2928005" cy="4475480"/>
          </a:xfrm>
          <a:prstGeom prst="rect">
            <a:avLst/>
          </a:prstGeom>
        </p:spPr>
      </p:pic>
    </p:spTree>
    <p:extLst>
      <p:ext uri="{BB962C8B-B14F-4D97-AF65-F5344CB8AC3E}">
        <p14:creationId xmlns:p14="http://schemas.microsoft.com/office/powerpoint/2010/main" xmlns="" val="4184185223"/>
      </p:ext>
    </p:extLst>
  </p:cSld>
  <p:clrMapOvr>
    <a:masterClrMapping/>
  </p:clrMapOvr>
  <mc:AlternateContent xmlns:mc="http://schemas.openxmlformats.org/markup-compatibility/2006">
    <mc:Choice xmlns:p14="http://schemas.microsoft.com/office/powerpoint/2010/main" xmlns=""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221738" y="4252255"/>
            <a:ext cx="9601196" cy="1303867"/>
          </a:xfrm>
        </p:spPr>
        <p:txBody>
          <a:bodyPr>
            <a:normAutofit fontScale="90000"/>
          </a:bodyPr>
          <a:lstStyle/>
          <a:p>
            <a:r>
              <a:rPr lang="en-US" sz="2300" dirty="0"/>
              <a:t>Boil the water with salt or vinegar </a:t>
            </a:r>
            <a:r>
              <a:rPr lang="en-US" sz="2300" dirty="0" smtClean="0"/>
              <a:t> </a:t>
            </a:r>
            <a:r>
              <a:rPr lang="en-US" sz="2300" dirty="0"/>
              <a:t>fungus removes of toxic</a:t>
            </a:r>
            <a:r>
              <a:rPr lang="en-US" sz="2300" dirty="0" smtClean="0"/>
              <a:t>.</a:t>
            </a:r>
            <a:r>
              <a:rPr lang="tr-TR" sz="2300" dirty="0" smtClean="0"/>
              <a:t/>
            </a:r>
            <a:br>
              <a:rPr lang="tr-TR" sz="2300" dirty="0" smtClean="0"/>
            </a:br>
            <a:r>
              <a:rPr lang="tr-TR" sz="2300" dirty="0" smtClean="0"/>
              <a:t/>
            </a:r>
            <a:br>
              <a:rPr lang="tr-TR" sz="2300" dirty="0" smtClean="0"/>
            </a:br>
            <a:r>
              <a:rPr lang="en-US" sz="2300" dirty="0"/>
              <a:t>Eaten Poison or fungi grows on soil separately</a:t>
            </a:r>
            <a:r>
              <a:rPr lang="en-US" sz="2300" dirty="0" smtClean="0"/>
              <a:t>.</a:t>
            </a:r>
            <a:r>
              <a:rPr lang="tr-TR" sz="2300" dirty="0" smtClean="0"/>
              <a:t/>
            </a:r>
            <a:br>
              <a:rPr lang="tr-TR" sz="2300" dirty="0" smtClean="0"/>
            </a:br>
            <a:r>
              <a:rPr lang="tr-TR" sz="2300" dirty="0"/>
              <a:t/>
            </a:r>
            <a:br>
              <a:rPr lang="tr-TR" sz="2300" dirty="0"/>
            </a:br>
            <a:r>
              <a:rPr lang="en-US" sz="2300" dirty="0"/>
              <a:t>Mushroom yogurt along with food poisoning prevents</a:t>
            </a:r>
            <a:r>
              <a:rPr lang="en-US" sz="2300" dirty="0" smtClean="0"/>
              <a:t>.</a:t>
            </a:r>
            <a:r>
              <a:rPr lang="tr-TR" sz="2300" dirty="0" smtClean="0"/>
              <a:t/>
            </a:r>
            <a:br>
              <a:rPr lang="tr-TR" sz="2300" dirty="0" smtClean="0"/>
            </a:br>
            <a:r>
              <a:rPr lang="tr-TR" sz="2300" dirty="0"/>
              <a:t/>
            </a:r>
            <a:br>
              <a:rPr lang="tr-TR" sz="2300" dirty="0"/>
            </a:br>
            <a:r>
              <a:rPr lang="en-US" sz="2300" dirty="0"/>
              <a:t> Cook removes the toxic fungus</a:t>
            </a:r>
            <a:br>
              <a:rPr lang="en-US" sz="2300" dirty="0"/>
            </a:br>
            <a:r>
              <a:rPr lang="tr-TR" sz="2300" dirty="0" smtClean="0"/>
              <a:t/>
            </a:r>
            <a:br>
              <a:rPr lang="tr-TR" sz="2300" dirty="0" smtClean="0"/>
            </a:br>
            <a:endParaRPr lang="tr-TR" sz="2300" dirty="0"/>
          </a:p>
        </p:txBody>
      </p:sp>
      <p:pic>
        <p:nvPicPr>
          <p:cNvPr id="3" name="Resim 2"/>
          <p:cNvPicPr>
            <a:picLocks noChangeAspect="1"/>
          </p:cNvPicPr>
          <p:nvPr/>
        </p:nvPicPr>
        <p:blipFill>
          <a:blip r:embed="rId2"/>
          <a:stretch>
            <a:fillRect/>
          </a:stretch>
        </p:blipFill>
        <p:spPr>
          <a:xfrm>
            <a:off x="929013" y="3104641"/>
            <a:ext cx="3825867" cy="2987041"/>
          </a:xfrm>
          <a:prstGeom prst="rect">
            <a:avLst/>
          </a:prstGeom>
        </p:spPr>
      </p:pic>
      <p:pic>
        <p:nvPicPr>
          <p:cNvPr id="4" name="Resim 3"/>
          <p:cNvPicPr>
            <a:picLocks noChangeAspect="1"/>
          </p:cNvPicPr>
          <p:nvPr/>
        </p:nvPicPr>
        <p:blipFill>
          <a:blip r:embed="rId3"/>
          <a:stretch>
            <a:fillRect/>
          </a:stretch>
        </p:blipFill>
        <p:spPr>
          <a:xfrm>
            <a:off x="6652260" y="822880"/>
            <a:ext cx="4069080" cy="2536011"/>
          </a:xfrm>
          <a:prstGeom prst="rect">
            <a:avLst/>
          </a:prstGeom>
        </p:spPr>
      </p:pic>
    </p:spTree>
    <p:extLst>
      <p:ext uri="{BB962C8B-B14F-4D97-AF65-F5344CB8AC3E}">
        <p14:creationId xmlns:p14="http://schemas.microsoft.com/office/powerpoint/2010/main" xmlns="" val="564130056"/>
      </p:ext>
    </p:extLst>
  </p:cSld>
  <p:clrMapOvr>
    <a:masterClrMapping/>
  </p:clrMapOvr>
  <mc:AlternateContent xmlns:mc="http://schemas.openxmlformats.org/markup-compatibility/2006">
    <mc:Choice xmlns:p14="http://schemas.microsoft.com/office/powerpoint/2010/main" xmlns=""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203871" y="558603"/>
            <a:ext cx="7792722" cy="1920581"/>
          </a:xfrm>
        </p:spPr>
        <p:txBody>
          <a:bodyPr/>
          <a:lstStyle/>
          <a:p>
            <a:r>
              <a:rPr lang="tr-TR" sz="4400" dirty="0">
                <a:solidFill>
                  <a:srgbClr val="00B050"/>
                </a:solidFill>
              </a:rPr>
              <a:t>EDIBLE FUNGUS VARIETIES</a:t>
            </a:r>
          </a:p>
        </p:txBody>
      </p:sp>
      <p:pic>
        <p:nvPicPr>
          <p:cNvPr id="4" name="Resim 3"/>
          <p:cNvPicPr>
            <a:picLocks noChangeAspect="1"/>
          </p:cNvPicPr>
          <p:nvPr/>
        </p:nvPicPr>
        <p:blipFill>
          <a:blip r:embed="rId2"/>
          <a:stretch>
            <a:fillRect/>
          </a:stretch>
        </p:blipFill>
        <p:spPr>
          <a:xfrm>
            <a:off x="3635817" y="2749550"/>
            <a:ext cx="4928829" cy="2228849"/>
          </a:xfrm>
          <a:prstGeom prst="rect">
            <a:avLst/>
          </a:prstGeom>
        </p:spPr>
      </p:pic>
      <p:sp>
        <p:nvSpPr>
          <p:cNvPr id="3" name="Alt Başlık 2"/>
          <p:cNvSpPr>
            <a:spLocks noGrp="1"/>
          </p:cNvSpPr>
          <p:nvPr>
            <p:ph type="subTitle" idx="1"/>
          </p:nvPr>
        </p:nvSpPr>
        <p:spPr/>
        <p:txBody>
          <a:bodyPr/>
          <a:lstStyle/>
          <a:p>
            <a:endParaRPr lang="tr-TR" dirty="0"/>
          </a:p>
        </p:txBody>
      </p:sp>
    </p:spTree>
    <p:extLst>
      <p:ext uri="{BB962C8B-B14F-4D97-AF65-F5344CB8AC3E}">
        <p14:creationId xmlns:p14="http://schemas.microsoft.com/office/powerpoint/2010/main" xmlns="" val="3930677830"/>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998720" y="1488222"/>
            <a:ext cx="6096000" cy="4247317"/>
          </a:xfrm>
          <a:prstGeom prst="rect">
            <a:avLst/>
          </a:prstGeom>
        </p:spPr>
        <p:txBody>
          <a:bodyPr>
            <a:spAutoFit/>
          </a:bodyPr>
          <a:lstStyle/>
          <a:p>
            <a:r>
              <a:rPr lang="tr-TR" dirty="0" err="1">
                <a:solidFill>
                  <a:srgbClr val="0070C0"/>
                </a:solidFill>
              </a:rPr>
              <a:t>Agaricus</a:t>
            </a:r>
            <a:r>
              <a:rPr lang="tr-TR" dirty="0">
                <a:solidFill>
                  <a:srgbClr val="0070C0"/>
                </a:solidFill>
              </a:rPr>
              <a:t> </a:t>
            </a:r>
            <a:r>
              <a:rPr lang="tr-TR" dirty="0" err="1" smtClean="0">
                <a:solidFill>
                  <a:srgbClr val="0070C0"/>
                </a:solidFill>
              </a:rPr>
              <a:t>campestris</a:t>
            </a:r>
            <a:r>
              <a:rPr lang="tr-TR" dirty="0" smtClean="0">
                <a:solidFill>
                  <a:srgbClr val="0070C0"/>
                </a:solidFill>
              </a:rPr>
              <a:t> </a:t>
            </a:r>
          </a:p>
          <a:p>
            <a:r>
              <a:rPr lang="tr-TR" dirty="0" err="1" smtClean="0">
                <a:solidFill>
                  <a:srgbClr val="0070C0"/>
                </a:solidFill>
              </a:rPr>
              <a:t>Amanita</a:t>
            </a:r>
            <a:r>
              <a:rPr lang="tr-TR" dirty="0" smtClean="0">
                <a:solidFill>
                  <a:srgbClr val="0070C0"/>
                </a:solidFill>
              </a:rPr>
              <a:t> </a:t>
            </a:r>
            <a:r>
              <a:rPr lang="tr-TR" dirty="0" err="1">
                <a:solidFill>
                  <a:srgbClr val="0070C0"/>
                </a:solidFill>
              </a:rPr>
              <a:t>caesarea</a:t>
            </a:r>
            <a:endParaRPr lang="tr-TR" dirty="0">
              <a:solidFill>
                <a:srgbClr val="0070C0"/>
              </a:solidFill>
            </a:endParaRPr>
          </a:p>
          <a:p>
            <a:r>
              <a:rPr lang="tr-TR" dirty="0" err="1" smtClean="0">
                <a:solidFill>
                  <a:srgbClr val="0070C0"/>
                </a:solidFill>
              </a:rPr>
              <a:t>Armillaria</a:t>
            </a:r>
            <a:r>
              <a:rPr lang="tr-TR" dirty="0" smtClean="0">
                <a:solidFill>
                  <a:srgbClr val="0070C0"/>
                </a:solidFill>
              </a:rPr>
              <a:t> </a:t>
            </a:r>
            <a:r>
              <a:rPr lang="tr-TR" dirty="0" err="1">
                <a:solidFill>
                  <a:srgbClr val="0070C0"/>
                </a:solidFill>
              </a:rPr>
              <a:t>mellea</a:t>
            </a:r>
            <a:endParaRPr lang="tr-TR" dirty="0">
              <a:solidFill>
                <a:srgbClr val="0070C0"/>
              </a:solidFill>
            </a:endParaRPr>
          </a:p>
          <a:p>
            <a:r>
              <a:rPr lang="tr-TR" dirty="0" err="1" smtClean="0">
                <a:solidFill>
                  <a:srgbClr val="0070C0"/>
                </a:solidFill>
              </a:rPr>
              <a:t>Boletus</a:t>
            </a:r>
            <a:r>
              <a:rPr lang="tr-TR" dirty="0" smtClean="0">
                <a:solidFill>
                  <a:srgbClr val="0070C0"/>
                </a:solidFill>
              </a:rPr>
              <a:t> </a:t>
            </a:r>
            <a:r>
              <a:rPr lang="tr-TR" dirty="0" err="1">
                <a:solidFill>
                  <a:srgbClr val="0070C0"/>
                </a:solidFill>
              </a:rPr>
              <a:t>badius</a:t>
            </a:r>
            <a:endParaRPr lang="tr-TR" dirty="0">
              <a:solidFill>
                <a:srgbClr val="0070C0"/>
              </a:solidFill>
            </a:endParaRPr>
          </a:p>
          <a:p>
            <a:r>
              <a:rPr lang="tr-TR" dirty="0" err="1" smtClean="0">
                <a:solidFill>
                  <a:srgbClr val="0070C0"/>
                </a:solidFill>
              </a:rPr>
              <a:t>Boletus</a:t>
            </a:r>
            <a:r>
              <a:rPr lang="tr-TR" dirty="0" smtClean="0">
                <a:solidFill>
                  <a:srgbClr val="0070C0"/>
                </a:solidFill>
              </a:rPr>
              <a:t> </a:t>
            </a:r>
            <a:r>
              <a:rPr lang="tr-TR" dirty="0" err="1">
                <a:solidFill>
                  <a:srgbClr val="0070C0"/>
                </a:solidFill>
              </a:rPr>
              <a:t>bovinus</a:t>
            </a:r>
            <a:endParaRPr lang="tr-TR" dirty="0">
              <a:solidFill>
                <a:srgbClr val="0070C0"/>
              </a:solidFill>
            </a:endParaRPr>
          </a:p>
          <a:p>
            <a:r>
              <a:rPr lang="tr-TR" dirty="0" err="1" smtClean="0">
                <a:solidFill>
                  <a:srgbClr val="0070C0"/>
                </a:solidFill>
              </a:rPr>
              <a:t>Boletus</a:t>
            </a:r>
            <a:r>
              <a:rPr lang="tr-TR" dirty="0" smtClean="0">
                <a:solidFill>
                  <a:srgbClr val="0070C0"/>
                </a:solidFill>
              </a:rPr>
              <a:t> </a:t>
            </a:r>
            <a:r>
              <a:rPr lang="tr-TR" dirty="0" err="1">
                <a:solidFill>
                  <a:srgbClr val="0070C0"/>
                </a:solidFill>
              </a:rPr>
              <a:t>edulis</a:t>
            </a:r>
            <a:endParaRPr lang="tr-TR" dirty="0">
              <a:solidFill>
                <a:srgbClr val="0070C0"/>
              </a:solidFill>
            </a:endParaRPr>
          </a:p>
          <a:p>
            <a:r>
              <a:rPr lang="tr-TR" dirty="0" err="1" smtClean="0">
                <a:solidFill>
                  <a:srgbClr val="0070C0"/>
                </a:solidFill>
              </a:rPr>
              <a:t>Boletus</a:t>
            </a:r>
            <a:r>
              <a:rPr lang="tr-TR" dirty="0" smtClean="0">
                <a:solidFill>
                  <a:srgbClr val="0070C0"/>
                </a:solidFill>
              </a:rPr>
              <a:t> </a:t>
            </a:r>
            <a:r>
              <a:rPr lang="tr-TR" dirty="0" err="1">
                <a:solidFill>
                  <a:srgbClr val="0070C0"/>
                </a:solidFill>
              </a:rPr>
              <a:t>elegans</a:t>
            </a:r>
            <a:endParaRPr lang="tr-TR" dirty="0">
              <a:solidFill>
                <a:srgbClr val="0070C0"/>
              </a:solidFill>
            </a:endParaRPr>
          </a:p>
          <a:p>
            <a:r>
              <a:rPr lang="tr-TR" dirty="0" err="1" smtClean="0">
                <a:solidFill>
                  <a:srgbClr val="0070C0"/>
                </a:solidFill>
              </a:rPr>
              <a:t>Boletus</a:t>
            </a:r>
            <a:r>
              <a:rPr lang="tr-TR" dirty="0" smtClean="0">
                <a:solidFill>
                  <a:srgbClr val="0070C0"/>
                </a:solidFill>
              </a:rPr>
              <a:t> </a:t>
            </a:r>
            <a:r>
              <a:rPr lang="tr-TR" dirty="0" err="1">
                <a:solidFill>
                  <a:srgbClr val="0070C0"/>
                </a:solidFill>
              </a:rPr>
              <a:t>luteus</a:t>
            </a:r>
            <a:endParaRPr lang="tr-TR" dirty="0">
              <a:solidFill>
                <a:srgbClr val="0070C0"/>
              </a:solidFill>
            </a:endParaRPr>
          </a:p>
          <a:p>
            <a:r>
              <a:rPr lang="tr-TR" dirty="0" err="1" smtClean="0">
                <a:solidFill>
                  <a:srgbClr val="0070C0"/>
                </a:solidFill>
              </a:rPr>
              <a:t>Cantharellus</a:t>
            </a:r>
            <a:r>
              <a:rPr lang="tr-TR" dirty="0" smtClean="0">
                <a:solidFill>
                  <a:srgbClr val="0070C0"/>
                </a:solidFill>
              </a:rPr>
              <a:t> </a:t>
            </a:r>
            <a:r>
              <a:rPr lang="tr-TR" dirty="0" err="1">
                <a:solidFill>
                  <a:srgbClr val="0070C0"/>
                </a:solidFill>
              </a:rPr>
              <a:t>cibarius</a:t>
            </a:r>
            <a:endParaRPr lang="tr-TR" dirty="0">
              <a:solidFill>
                <a:srgbClr val="0070C0"/>
              </a:solidFill>
            </a:endParaRPr>
          </a:p>
          <a:p>
            <a:r>
              <a:rPr lang="tr-TR" dirty="0" err="1" smtClean="0">
                <a:solidFill>
                  <a:srgbClr val="0070C0"/>
                </a:solidFill>
              </a:rPr>
              <a:t>Chroogomphus</a:t>
            </a:r>
            <a:r>
              <a:rPr lang="tr-TR" dirty="0" smtClean="0">
                <a:solidFill>
                  <a:srgbClr val="0070C0"/>
                </a:solidFill>
              </a:rPr>
              <a:t> </a:t>
            </a:r>
            <a:r>
              <a:rPr lang="tr-TR" dirty="0" err="1">
                <a:solidFill>
                  <a:srgbClr val="0070C0"/>
                </a:solidFill>
              </a:rPr>
              <a:t>rutilus</a:t>
            </a:r>
            <a:endParaRPr lang="tr-TR" dirty="0">
              <a:solidFill>
                <a:srgbClr val="0070C0"/>
              </a:solidFill>
            </a:endParaRPr>
          </a:p>
          <a:p>
            <a:r>
              <a:rPr lang="tr-TR" dirty="0" err="1" smtClean="0">
                <a:solidFill>
                  <a:srgbClr val="0070C0"/>
                </a:solidFill>
              </a:rPr>
              <a:t>Coprinus</a:t>
            </a:r>
            <a:r>
              <a:rPr lang="tr-TR" dirty="0" smtClean="0">
                <a:solidFill>
                  <a:srgbClr val="0070C0"/>
                </a:solidFill>
              </a:rPr>
              <a:t> </a:t>
            </a:r>
            <a:r>
              <a:rPr lang="tr-TR" dirty="0" err="1">
                <a:solidFill>
                  <a:srgbClr val="0070C0"/>
                </a:solidFill>
              </a:rPr>
              <a:t>comatus</a:t>
            </a:r>
            <a:endParaRPr lang="tr-TR" dirty="0">
              <a:solidFill>
                <a:srgbClr val="0070C0"/>
              </a:solidFill>
            </a:endParaRPr>
          </a:p>
          <a:p>
            <a:r>
              <a:rPr lang="tr-TR" dirty="0" err="1" smtClean="0">
                <a:solidFill>
                  <a:srgbClr val="0070C0"/>
                </a:solidFill>
              </a:rPr>
              <a:t>Craterellus</a:t>
            </a:r>
            <a:r>
              <a:rPr lang="tr-TR" dirty="0" smtClean="0">
                <a:solidFill>
                  <a:srgbClr val="0070C0"/>
                </a:solidFill>
              </a:rPr>
              <a:t> </a:t>
            </a:r>
            <a:r>
              <a:rPr lang="tr-TR" dirty="0" err="1" smtClean="0">
                <a:solidFill>
                  <a:srgbClr val="0070C0"/>
                </a:solidFill>
              </a:rPr>
              <a:t>cornucopioides</a:t>
            </a:r>
            <a:r>
              <a:rPr lang="tr-TR" dirty="0" smtClean="0">
                <a:solidFill>
                  <a:srgbClr val="0070C0"/>
                </a:solidFill>
              </a:rPr>
              <a:t>  </a:t>
            </a:r>
          </a:p>
          <a:p>
            <a:r>
              <a:rPr lang="tr-TR" dirty="0" err="1" smtClean="0">
                <a:solidFill>
                  <a:srgbClr val="0070C0"/>
                </a:solidFill>
              </a:rPr>
              <a:t>Fistulina</a:t>
            </a:r>
            <a:r>
              <a:rPr lang="tr-TR" dirty="0" smtClean="0">
                <a:solidFill>
                  <a:srgbClr val="0070C0"/>
                </a:solidFill>
              </a:rPr>
              <a:t> </a:t>
            </a:r>
            <a:r>
              <a:rPr lang="tr-TR" dirty="0" err="1">
                <a:solidFill>
                  <a:srgbClr val="0070C0"/>
                </a:solidFill>
              </a:rPr>
              <a:t>hepatica</a:t>
            </a:r>
            <a:endParaRPr lang="tr-TR" dirty="0">
              <a:solidFill>
                <a:srgbClr val="0070C0"/>
              </a:solidFill>
            </a:endParaRPr>
          </a:p>
          <a:p>
            <a:r>
              <a:rPr lang="tr-TR" dirty="0" err="1" smtClean="0">
                <a:solidFill>
                  <a:srgbClr val="0070C0"/>
                </a:solidFill>
              </a:rPr>
              <a:t>Hydnum</a:t>
            </a:r>
            <a:r>
              <a:rPr lang="tr-TR" dirty="0" smtClean="0">
                <a:solidFill>
                  <a:srgbClr val="0070C0"/>
                </a:solidFill>
              </a:rPr>
              <a:t> </a:t>
            </a:r>
            <a:r>
              <a:rPr lang="tr-TR" dirty="0" err="1">
                <a:solidFill>
                  <a:srgbClr val="0070C0"/>
                </a:solidFill>
              </a:rPr>
              <a:t>coralloides</a:t>
            </a:r>
            <a:endParaRPr lang="tr-TR" dirty="0">
              <a:solidFill>
                <a:srgbClr val="0070C0"/>
              </a:solidFill>
            </a:endParaRPr>
          </a:p>
          <a:p>
            <a:r>
              <a:rPr lang="tr-TR" dirty="0" err="1" smtClean="0">
                <a:solidFill>
                  <a:srgbClr val="0070C0"/>
                </a:solidFill>
              </a:rPr>
              <a:t>Hydnum</a:t>
            </a:r>
            <a:r>
              <a:rPr lang="tr-TR" dirty="0" smtClean="0">
                <a:solidFill>
                  <a:srgbClr val="0070C0"/>
                </a:solidFill>
              </a:rPr>
              <a:t> </a:t>
            </a:r>
            <a:r>
              <a:rPr lang="tr-TR" dirty="0" err="1">
                <a:solidFill>
                  <a:srgbClr val="0070C0"/>
                </a:solidFill>
              </a:rPr>
              <a:t>repandum</a:t>
            </a:r>
            <a:endParaRPr lang="tr-TR" dirty="0">
              <a:solidFill>
                <a:srgbClr val="0070C0"/>
              </a:solidFill>
            </a:endParaRPr>
          </a:p>
        </p:txBody>
      </p:sp>
      <p:pic>
        <p:nvPicPr>
          <p:cNvPr id="4" name="Resim 3"/>
          <p:cNvPicPr>
            <a:picLocks noChangeAspect="1"/>
          </p:cNvPicPr>
          <p:nvPr/>
        </p:nvPicPr>
        <p:blipFill>
          <a:blip r:embed="rId2"/>
          <a:stretch>
            <a:fillRect/>
          </a:stretch>
        </p:blipFill>
        <p:spPr>
          <a:xfrm>
            <a:off x="685338" y="1977390"/>
            <a:ext cx="4313382" cy="3188970"/>
          </a:xfrm>
          <a:prstGeom prst="rect">
            <a:avLst/>
          </a:prstGeom>
        </p:spPr>
      </p:pic>
      <p:pic>
        <p:nvPicPr>
          <p:cNvPr id="5" name="Resim 4"/>
          <p:cNvPicPr>
            <a:picLocks noChangeAspect="1"/>
          </p:cNvPicPr>
          <p:nvPr/>
        </p:nvPicPr>
        <p:blipFill>
          <a:blip r:embed="rId3"/>
          <a:stretch>
            <a:fillRect/>
          </a:stretch>
        </p:blipFill>
        <p:spPr>
          <a:xfrm>
            <a:off x="7689042" y="1920240"/>
            <a:ext cx="3246120" cy="3246120"/>
          </a:xfrm>
          <a:prstGeom prst="rect">
            <a:avLst/>
          </a:prstGeom>
        </p:spPr>
      </p:pic>
    </p:spTree>
    <p:extLst>
      <p:ext uri="{BB962C8B-B14F-4D97-AF65-F5344CB8AC3E}">
        <p14:creationId xmlns:p14="http://schemas.microsoft.com/office/powerpoint/2010/main" xmlns="" val="249491899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59702" y="1878830"/>
            <a:ext cx="8030474" cy="584775"/>
          </a:xfrm>
          <a:prstGeom prst="rect">
            <a:avLst/>
          </a:prstGeom>
        </p:spPr>
        <p:txBody>
          <a:bodyPr wrap="square">
            <a:spAutoFit/>
          </a:bodyPr>
          <a:lstStyle/>
          <a:p>
            <a:r>
              <a:rPr lang="tr-TR" sz="3200" dirty="0" smtClean="0">
                <a:solidFill>
                  <a:srgbClr val="7030A0"/>
                </a:solidFill>
              </a:rPr>
              <a:t>AUTHOR: </a:t>
            </a:r>
            <a:r>
              <a:rPr lang="tr-TR" sz="3200" dirty="0" smtClean="0">
                <a:solidFill>
                  <a:schemeClr val="accent2">
                    <a:lumMod val="50000"/>
                  </a:schemeClr>
                </a:solidFill>
              </a:rPr>
              <a:t>HANIM ŞEVVAL ŞİMŞEK</a:t>
            </a:r>
            <a:endParaRPr lang="tr-TR" sz="3200" dirty="0">
              <a:solidFill>
                <a:schemeClr val="accent2">
                  <a:lumMod val="50000"/>
                </a:schemeClr>
              </a:solidFill>
            </a:endParaRPr>
          </a:p>
        </p:txBody>
      </p:sp>
      <p:sp>
        <p:nvSpPr>
          <p:cNvPr id="3" name="Dikdörtgen 2"/>
          <p:cNvSpPr/>
          <p:nvPr/>
        </p:nvSpPr>
        <p:spPr>
          <a:xfrm>
            <a:off x="1957292" y="2720078"/>
            <a:ext cx="6321076" cy="584775"/>
          </a:xfrm>
          <a:prstGeom prst="rect">
            <a:avLst/>
          </a:prstGeom>
        </p:spPr>
        <p:txBody>
          <a:bodyPr wrap="square">
            <a:spAutoFit/>
          </a:bodyPr>
          <a:lstStyle/>
          <a:p>
            <a:r>
              <a:rPr lang="tr-TR" sz="3200" dirty="0" smtClean="0">
                <a:solidFill>
                  <a:srgbClr val="7030A0"/>
                </a:solidFill>
              </a:rPr>
              <a:t>CLASS: </a:t>
            </a:r>
            <a:r>
              <a:rPr lang="tr-TR" sz="3200" dirty="0" smtClean="0">
                <a:solidFill>
                  <a:schemeClr val="accent2">
                    <a:lumMod val="50000"/>
                  </a:schemeClr>
                </a:solidFill>
              </a:rPr>
              <a:t>5/D</a:t>
            </a:r>
            <a:endParaRPr lang="tr-TR" sz="3200" dirty="0">
              <a:solidFill>
                <a:srgbClr val="7030A0"/>
              </a:solidFill>
            </a:endParaRPr>
          </a:p>
        </p:txBody>
      </p:sp>
      <p:sp>
        <p:nvSpPr>
          <p:cNvPr id="4" name="Dikdörtgen 3"/>
          <p:cNvSpPr/>
          <p:nvPr/>
        </p:nvSpPr>
        <p:spPr>
          <a:xfrm>
            <a:off x="1957292" y="3561326"/>
            <a:ext cx="6321076" cy="2062103"/>
          </a:xfrm>
          <a:prstGeom prst="rect">
            <a:avLst/>
          </a:prstGeom>
        </p:spPr>
        <p:txBody>
          <a:bodyPr wrap="square">
            <a:spAutoFit/>
          </a:bodyPr>
          <a:lstStyle/>
          <a:p>
            <a:r>
              <a:rPr lang="tr-TR" sz="3200" dirty="0" smtClean="0">
                <a:solidFill>
                  <a:srgbClr val="7030A0"/>
                </a:solidFill>
              </a:rPr>
              <a:t>SCHOOL NUMBER: </a:t>
            </a:r>
            <a:r>
              <a:rPr lang="tr-TR" sz="3200" dirty="0" smtClean="0">
                <a:solidFill>
                  <a:schemeClr val="accent2">
                    <a:lumMod val="50000"/>
                  </a:schemeClr>
                </a:solidFill>
              </a:rPr>
              <a:t>5</a:t>
            </a:r>
          </a:p>
          <a:p>
            <a:endParaRPr lang="tr-TR" sz="3200" dirty="0">
              <a:solidFill>
                <a:schemeClr val="accent2">
                  <a:lumMod val="50000"/>
                </a:schemeClr>
              </a:solidFill>
            </a:endParaRPr>
          </a:p>
          <a:p>
            <a:endParaRPr lang="tr-TR" sz="3200" dirty="0" smtClean="0">
              <a:solidFill>
                <a:schemeClr val="accent2">
                  <a:lumMod val="50000"/>
                </a:schemeClr>
              </a:solidFill>
            </a:endParaRPr>
          </a:p>
          <a:p>
            <a:r>
              <a:rPr lang="tr-TR" sz="3200" dirty="0">
                <a:solidFill>
                  <a:schemeClr val="accent2">
                    <a:lumMod val="50000"/>
                  </a:schemeClr>
                </a:solidFill>
              </a:rPr>
              <a:t> </a:t>
            </a:r>
            <a:r>
              <a:rPr lang="tr-TR" sz="3200" dirty="0" smtClean="0">
                <a:solidFill>
                  <a:schemeClr val="accent2">
                    <a:lumMod val="50000"/>
                  </a:schemeClr>
                </a:solidFill>
              </a:rPr>
              <a:t>     </a:t>
            </a:r>
            <a:r>
              <a:rPr lang="tr-TR" sz="3200" dirty="0" smtClean="0">
                <a:solidFill>
                  <a:srgbClr val="FF0000"/>
                </a:solidFill>
              </a:rPr>
              <a:t>( </a:t>
            </a:r>
            <a:r>
              <a:rPr lang="tr-TR" sz="2800" dirty="0" smtClean="0">
                <a:solidFill>
                  <a:srgbClr val="FF0000"/>
                </a:solidFill>
              </a:rPr>
              <a:t>I DON’T LİKE MUSHROOM )</a:t>
            </a:r>
            <a:endParaRPr lang="tr-TR" sz="2800" dirty="0">
              <a:solidFill>
                <a:srgbClr val="FF0000"/>
              </a:solidFill>
            </a:endParaRPr>
          </a:p>
        </p:txBody>
      </p:sp>
    </p:spTree>
    <p:extLst>
      <p:ext uri="{BB962C8B-B14F-4D97-AF65-F5344CB8AC3E}">
        <p14:creationId xmlns:p14="http://schemas.microsoft.com/office/powerpoint/2010/main" xmlns="" val="3782146529"/>
      </p:ext>
    </p:extLst>
  </p:cSld>
  <p:clrMapOvr>
    <a:masterClrMapping/>
  </p:clrMapOvr>
  <mc:AlternateContent xmlns:mc="http://schemas.openxmlformats.org/markup-compatibility/2006">
    <mc:Choice xmlns:p14="http://schemas.microsoft.com/office/powerpoint/2010/main" xmlns=""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98</TotalTime>
  <Words>80</Words>
  <Application>Microsoft Office PowerPoint</Application>
  <PresentationFormat>Özel</PresentationFormat>
  <Paragraphs>27</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Organik</vt:lpstr>
      <vt:lpstr>MUSHROOMS</vt:lpstr>
      <vt:lpstr>SOME FEATURES OF MUSHROOMS</vt:lpstr>
      <vt:lpstr>There are not poisonous mushroom that grow on trees  Fragrant and delicious when cut a piece from the hat color of the inner part of the unchanging mushrooms are safe  Types of mushrooms that grow in the lawns  non poisonous</vt:lpstr>
      <vt:lpstr>Boil the water with salt or vinegar  fungus removes of toxic.  Eaten Poison or fungi grows on soil separately.  Mushroom yogurt along with food poisoning prevents.   Cook removes the toxic fungus  </vt:lpstr>
      <vt:lpstr>EDIBLE FUNGUS VARIETIES</vt:lpstr>
      <vt:lpstr>Slayt 6</vt:lpstr>
      <vt:lpstr>Slayt 7</vt:lpstr>
    </vt:vector>
  </TitlesOfParts>
  <Company>Silentall Unattended Installer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MUSHROOMS</dc:title>
  <dc:creator>PAŞA</dc:creator>
  <cp:lastModifiedBy>Acıbadem Koleji</cp:lastModifiedBy>
  <cp:revision>11</cp:revision>
  <dcterms:created xsi:type="dcterms:W3CDTF">2015-02-23T16:29:16Z</dcterms:created>
  <dcterms:modified xsi:type="dcterms:W3CDTF">2015-02-24T13:04:43Z</dcterms:modified>
</cp:coreProperties>
</file>