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7" r:id="rId3"/>
    <p:sldId id="304" r:id="rId4"/>
    <p:sldId id="288" r:id="rId5"/>
    <p:sldId id="274" r:id="rId6"/>
    <p:sldId id="289" r:id="rId7"/>
    <p:sldId id="290" r:id="rId8"/>
    <p:sldId id="303" r:id="rId9"/>
    <p:sldId id="283" r:id="rId10"/>
    <p:sldId id="292" r:id="rId11"/>
    <p:sldId id="284" r:id="rId12"/>
    <p:sldId id="294" r:id="rId13"/>
    <p:sldId id="302" r:id="rId14"/>
    <p:sldId id="285" r:id="rId15"/>
    <p:sldId id="296" r:id="rId16"/>
    <p:sldId id="299" r:id="rId17"/>
    <p:sldId id="300" r:id="rId18"/>
    <p:sldId id="301" r:id="rId19"/>
  </p:sldIdLst>
  <p:sldSz cx="9144000" cy="6858000" type="screen4x3"/>
  <p:notesSz cx="6669088" cy="97758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>
        <p:scale>
          <a:sx n="50" d="100"/>
          <a:sy n="50" d="100"/>
        </p:scale>
        <p:origin x="-588" y="-12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6376D-04C8-479F-9AFB-0CDE61FD5EC9}" type="datetimeFigureOut">
              <a:rPr lang="pt-PT" smtClean="0"/>
              <a:t>12/04/2018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DE40B-415A-4977-A0CA-E2F427754C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418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78951-FA91-462A-8156-4A70F2AC43DE}" type="datetimeFigureOut">
              <a:rPr lang="pt-PT" smtClean="0"/>
              <a:pPr/>
              <a:t>12/04/2018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66909" y="4643517"/>
            <a:ext cx="5335270" cy="4399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149-E056-427F-A06F-8A3DA22AA83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230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149-E056-427F-A06F-8A3DA22AA835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7EA87-B5D2-44CE-BFBC-98986B36142E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7EA87-B5D2-44CE-BFBC-98986B36142E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5B20-0ECF-4719-A88E-8D648691CADC}" type="datetimeFigureOut">
              <a:rPr lang="pt-PT" smtClean="0"/>
              <a:pPr/>
              <a:t>12/04/2018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B816-9FBF-460D-A838-72E0DCD20F1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5B20-0ECF-4719-A88E-8D648691CADC}" type="datetimeFigureOut">
              <a:rPr lang="pt-PT" smtClean="0"/>
              <a:pPr/>
              <a:t>12/04/2018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B816-9FBF-460D-A838-72E0DCD20F1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5B20-0ECF-4719-A88E-8D648691CADC}" type="datetimeFigureOut">
              <a:rPr lang="pt-PT" smtClean="0"/>
              <a:pPr/>
              <a:t>12/04/2018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B816-9FBF-460D-A838-72E0DCD20F1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5B20-0ECF-4719-A88E-8D648691CADC}" type="datetimeFigureOut">
              <a:rPr lang="pt-PT" smtClean="0"/>
              <a:pPr/>
              <a:t>12/04/2018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B816-9FBF-460D-A838-72E0DCD20F1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5B20-0ECF-4719-A88E-8D648691CADC}" type="datetimeFigureOut">
              <a:rPr lang="pt-PT" smtClean="0"/>
              <a:pPr/>
              <a:t>12/04/2018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743B816-9FBF-460D-A838-72E0DCD20F1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5B20-0ECF-4719-A88E-8D648691CADC}" type="datetimeFigureOut">
              <a:rPr lang="pt-PT" smtClean="0"/>
              <a:pPr/>
              <a:t>12/04/2018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B816-9FBF-460D-A838-72E0DCD20F1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5B20-0ECF-4719-A88E-8D648691CADC}" type="datetimeFigureOut">
              <a:rPr lang="pt-PT" smtClean="0"/>
              <a:pPr/>
              <a:t>12/04/2018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B816-9FBF-460D-A838-72E0DCD20F1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5B20-0ECF-4719-A88E-8D648691CADC}" type="datetimeFigureOut">
              <a:rPr lang="pt-PT" smtClean="0"/>
              <a:pPr/>
              <a:t>12/04/2018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B816-9FBF-460D-A838-72E0DCD20F1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5B20-0ECF-4719-A88E-8D648691CADC}" type="datetimeFigureOut">
              <a:rPr lang="pt-PT" smtClean="0"/>
              <a:pPr/>
              <a:t>12/04/2018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B816-9FBF-460D-A838-72E0DCD20F1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5B20-0ECF-4719-A88E-8D648691CADC}" type="datetimeFigureOut">
              <a:rPr lang="pt-PT" smtClean="0"/>
              <a:pPr/>
              <a:t>12/04/2018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B816-9FBF-460D-A838-72E0DCD20F1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P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5B20-0ECF-4719-A88E-8D648691CADC}" type="datetimeFigureOut">
              <a:rPr lang="pt-PT" smtClean="0"/>
              <a:pPr/>
              <a:t>12/04/2018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B816-9FBF-460D-A838-72E0DCD20F1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525B20-0ECF-4719-A88E-8D648691CADC}" type="datetimeFigureOut">
              <a:rPr lang="pt-PT" smtClean="0"/>
              <a:pPr/>
              <a:t>12/04/2018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43B816-9FBF-460D-A838-72E0DCD20F1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2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Documents%20and%20Settings\Manuel%20Brito\Os%20meus%20documentos\As%20minhas%20imagens\castanhas.jpg" TargetMode="Externa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2636912"/>
            <a:ext cx="6768752" cy="1512168"/>
          </a:xfrm>
          <a:ln w="28575">
            <a:noFill/>
          </a:ln>
        </p:spPr>
        <p:txBody>
          <a:bodyPr>
            <a:noAutofit/>
          </a:bodyPr>
          <a:lstStyle/>
          <a:p>
            <a:r>
              <a:rPr lang="pt-PT" sz="5400" dirty="0" smtClean="0">
                <a:solidFill>
                  <a:srgbClr val="FFFF00"/>
                </a:solidFill>
              </a:rPr>
              <a:t>Arouca </a:t>
            </a:r>
            <a:r>
              <a:rPr lang="pt-PT" sz="5400" dirty="0" err="1" smtClean="0">
                <a:solidFill>
                  <a:srgbClr val="FFFF00"/>
                </a:solidFill>
              </a:rPr>
              <a:t>Geopark</a:t>
            </a:r>
            <a:r>
              <a:rPr lang="pt-PT" sz="5400" dirty="0" smtClean="0">
                <a:solidFill>
                  <a:srgbClr val="FFFF00"/>
                </a:solidFill>
              </a:rPr>
              <a:t> </a:t>
            </a:r>
            <a:br>
              <a:rPr lang="pt-PT" sz="5400" dirty="0" smtClean="0">
                <a:solidFill>
                  <a:srgbClr val="FFFF00"/>
                </a:solidFill>
              </a:rPr>
            </a:br>
            <a:r>
              <a:rPr lang="pt-PT" sz="5400" dirty="0" err="1" smtClean="0">
                <a:solidFill>
                  <a:srgbClr val="FFFF00"/>
                </a:solidFill>
              </a:rPr>
              <a:t>Cuisine</a:t>
            </a:r>
            <a:endParaRPr lang="pt-PT" sz="5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57192"/>
            <a:ext cx="1417634" cy="106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7"/>
          <a:stretch>
            <a:fillRect/>
          </a:stretch>
        </p:blipFill>
        <p:spPr bwMode="auto">
          <a:xfrm>
            <a:off x="755576" y="5445224"/>
            <a:ext cx="1296144" cy="87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47677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4664"/>
            <a:ext cx="2943813" cy="83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logotipo ministério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04664"/>
            <a:ext cx="196715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13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417463"/>
            <a:ext cx="6812830" cy="1224136"/>
          </a:xfrm>
        </p:spPr>
        <p:txBody>
          <a:bodyPr>
            <a:noAutofit/>
          </a:bodyPr>
          <a:lstStyle/>
          <a:p>
            <a:r>
              <a:rPr lang="pt-PT" sz="3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pt-PT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sz="2800" b="1" dirty="0">
                <a:solidFill>
                  <a:srgbClr val="FFFF00"/>
                </a:solidFill>
              </a:rPr>
              <a:t>Cozido à Portuguesa”</a:t>
            </a:r>
            <a:br>
              <a:rPr lang="pt-PT" sz="2800" b="1" dirty="0">
                <a:solidFill>
                  <a:srgbClr val="FFFF00"/>
                </a:solidFill>
              </a:rPr>
            </a:br>
            <a:r>
              <a:rPr lang="pt-PT" sz="2800" b="1" dirty="0">
                <a:solidFill>
                  <a:srgbClr val="FFFF00"/>
                </a:solidFill>
              </a:rPr>
              <a:t>     (Portuguese </a:t>
            </a:r>
            <a:r>
              <a:rPr lang="pt-PT" sz="2800" b="1" dirty="0" err="1">
                <a:solidFill>
                  <a:srgbClr val="FFFF00"/>
                </a:solidFill>
              </a:rPr>
              <a:t>boiled</a:t>
            </a:r>
            <a:r>
              <a:rPr lang="pt-PT" sz="2800" b="1" dirty="0">
                <a:solidFill>
                  <a:srgbClr val="FFFF00"/>
                </a:solidFill>
              </a:rPr>
              <a:t> </a:t>
            </a:r>
            <a:r>
              <a:rPr lang="pt-PT" sz="2800" b="1" dirty="0" err="1">
                <a:solidFill>
                  <a:srgbClr val="FFFF00"/>
                </a:solidFill>
              </a:rPr>
              <a:t>meat</a:t>
            </a:r>
            <a:r>
              <a:rPr lang="pt-PT" sz="2800" b="1" dirty="0">
                <a:solidFill>
                  <a:srgbClr val="FFFF00"/>
                </a:solidFill>
              </a:rPr>
              <a:t> </a:t>
            </a:r>
            <a:r>
              <a:rPr lang="pt-PT" sz="2800" b="1" dirty="0" err="1" smtClean="0">
                <a:solidFill>
                  <a:srgbClr val="FFFF00"/>
                </a:solidFill>
              </a:rPr>
              <a:t>with</a:t>
            </a:r>
            <a:r>
              <a:rPr lang="pt-PT" sz="2800" b="1" dirty="0">
                <a:solidFill>
                  <a:srgbClr val="FFFF00"/>
                </a:solidFill>
              </a:rPr>
              <a:t/>
            </a:r>
            <a:br>
              <a:rPr lang="pt-PT" sz="2800" b="1" dirty="0">
                <a:solidFill>
                  <a:srgbClr val="FFFF00"/>
                </a:solidFill>
              </a:rPr>
            </a:br>
            <a:r>
              <a:rPr lang="pt-PT" sz="2800" b="1" dirty="0" smtClean="0">
                <a:solidFill>
                  <a:srgbClr val="FFFF00"/>
                </a:solidFill>
              </a:rPr>
              <a:t>                   </a:t>
            </a:r>
            <a:r>
              <a:rPr lang="pt-PT" sz="2800" b="1" dirty="0" err="1">
                <a:solidFill>
                  <a:srgbClr val="FFFF00"/>
                </a:solidFill>
              </a:rPr>
              <a:t>vegetables</a:t>
            </a:r>
            <a:r>
              <a:rPr lang="pt-PT" sz="2800" b="1" dirty="0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5" name="Marcador de Posição de Conteúdo 4" descr="cozido a portugues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52120" y="2060848"/>
            <a:ext cx="2926080" cy="2194560"/>
          </a:xfr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7463"/>
            <a:ext cx="1087467" cy="10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114" y="117403"/>
            <a:ext cx="1707886" cy="128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7158" y="2000240"/>
            <a:ext cx="8550552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Method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Shred the cabbage</a:t>
            </a:r>
            <a:endParaRPr kumimoji="0" lang="pt-P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Peel and slice the vegetables </a:t>
            </a:r>
            <a:endParaRPr kumimoji="0" lang="pt-P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Wash the meat and the smoked sausages </a:t>
            </a: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and put in a pot with water  to boil. </a:t>
            </a:r>
            <a:endParaRPr kumimoji="0" lang="pt-P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Add the vegetables and let it cook. </a:t>
            </a:r>
            <a:endParaRPr kumimoji="0" lang="pt-P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Put a pot on the stove with chopped onion and olive oil to sauté. </a:t>
            </a: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Add the rice, boiled water and let cook to make dry rice. </a:t>
            </a:r>
            <a:endParaRPr kumimoji="0" lang="pt-P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As the meats get cooked, remove and cut into pieces. </a:t>
            </a:r>
            <a:endParaRPr kumimoji="0" lang="pt-P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Plate the cooked meat with the vegetables and serve with the dry rice.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8465" y="272139"/>
            <a:ext cx="6707088" cy="1143000"/>
          </a:xfrm>
        </p:spPr>
        <p:txBody>
          <a:bodyPr>
            <a:normAutofit/>
          </a:bodyPr>
          <a:lstStyle/>
          <a:p>
            <a:r>
              <a:rPr lang="pt-PT" sz="2800" dirty="0">
                <a:solidFill>
                  <a:srgbClr val="FFFF00"/>
                </a:solidFill>
              </a:rPr>
              <a:t>“Vitela arouquesa</a:t>
            </a:r>
            <a:br>
              <a:rPr lang="pt-PT" sz="2800" dirty="0">
                <a:solidFill>
                  <a:srgbClr val="FFFF00"/>
                </a:solidFill>
              </a:rPr>
            </a:br>
            <a:r>
              <a:rPr lang="pt-PT" sz="2800" dirty="0">
                <a:solidFill>
                  <a:srgbClr val="FFFF00"/>
                </a:solidFill>
              </a:rPr>
              <a:t>(Arouquesa </a:t>
            </a:r>
            <a:r>
              <a:rPr lang="pt-PT" sz="2800" dirty="0" err="1">
                <a:solidFill>
                  <a:srgbClr val="FFFF00"/>
                </a:solidFill>
              </a:rPr>
              <a:t>roast</a:t>
            </a:r>
            <a:r>
              <a:rPr lang="pt-PT" sz="2800" dirty="0">
                <a:solidFill>
                  <a:srgbClr val="FFFF00"/>
                </a:solidFill>
              </a:rPr>
              <a:t> </a:t>
            </a:r>
            <a:r>
              <a:rPr lang="pt-PT" sz="2800" dirty="0" err="1">
                <a:solidFill>
                  <a:srgbClr val="FFFF00"/>
                </a:solidFill>
              </a:rPr>
              <a:t>veal</a:t>
            </a:r>
            <a:r>
              <a:rPr lang="pt-PT" sz="2800" dirty="0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1" y="322764"/>
            <a:ext cx="1046349" cy="10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2" name="Picture 2" descr="http://t3.gstatic.com/images?q=tbn:ANd9GcS-iHASYntB6qEQXjDpjBHcxDdCW31XHZgHPg3CjjrLMyFP7gvu4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172" y="1988840"/>
            <a:ext cx="3833730" cy="273630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381" y="200701"/>
            <a:ext cx="170656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642910" y="5072074"/>
            <a:ext cx="3064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Preparation time: 120’ </a:t>
            </a:r>
            <a:endParaRPr lang="en-GB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Cooking time: 120’ </a:t>
            </a:r>
            <a:endParaRPr lang="en-GB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Serves 4</a:t>
            </a:r>
            <a:endParaRPr lang="en-GB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5148064" y="1365190"/>
            <a:ext cx="3718718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Ingredients</a:t>
            </a:r>
            <a:r>
              <a:rPr lang="en-US" sz="2800" b="1" dirty="0" smtClean="0"/>
              <a:t>:</a:t>
            </a:r>
          </a:p>
          <a:p>
            <a:pPr>
              <a:spcBef>
                <a:spcPts val="600"/>
              </a:spcBef>
            </a:pPr>
            <a:r>
              <a:rPr lang="en-US" sz="2600" dirty="0" smtClean="0"/>
              <a:t>1 </a:t>
            </a:r>
            <a:r>
              <a:rPr lang="en-US" sz="2600" dirty="0"/>
              <a:t>kg veal</a:t>
            </a:r>
            <a:endParaRPr lang="en-GB" sz="2600" dirty="0"/>
          </a:p>
          <a:p>
            <a:pPr>
              <a:spcBef>
                <a:spcPts val="600"/>
              </a:spcBef>
            </a:pPr>
            <a:r>
              <a:rPr lang="en-US" sz="2600" dirty="0" smtClean="0"/>
              <a:t>1 kg </a:t>
            </a:r>
            <a:r>
              <a:rPr lang="en-US" sz="2600" dirty="0"/>
              <a:t>potatoes</a:t>
            </a:r>
            <a:endParaRPr lang="en-GB" sz="2600" dirty="0"/>
          </a:p>
          <a:p>
            <a:pPr>
              <a:spcBef>
                <a:spcPts val="600"/>
              </a:spcBef>
            </a:pPr>
            <a:r>
              <a:rPr lang="en-US" sz="2600" dirty="0"/>
              <a:t>2 medium onions</a:t>
            </a:r>
            <a:endParaRPr lang="en-GB" sz="2600" dirty="0"/>
          </a:p>
          <a:p>
            <a:pPr>
              <a:spcBef>
                <a:spcPts val="600"/>
              </a:spcBef>
            </a:pPr>
            <a:r>
              <a:rPr lang="en-US" sz="2600" dirty="0" smtClean="0"/>
              <a:t>6 </a:t>
            </a:r>
            <a:r>
              <a:rPr lang="en-US" sz="2600" dirty="0"/>
              <a:t>cloves of garlic</a:t>
            </a:r>
            <a:endParaRPr lang="en-GB" sz="2600" dirty="0"/>
          </a:p>
          <a:p>
            <a:pPr>
              <a:spcBef>
                <a:spcPts val="600"/>
              </a:spcBef>
            </a:pPr>
            <a:r>
              <a:rPr lang="en-US" sz="2600" dirty="0" smtClean="0"/>
              <a:t>100 </a:t>
            </a:r>
            <a:r>
              <a:rPr lang="en-US" sz="2600" dirty="0"/>
              <a:t>ml olive oil</a:t>
            </a:r>
            <a:endParaRPr lang="en-GB" sz="2600" dirty="0"/>
          </a:p>
          <a:p>
            <a:pPr>
              <a:spcBef>
                <a:spcPts val="600"/>
              </a:spcBef>
            </a:pPr>
            <a:r>
              <a:rPr lang="en-US" sz="2600" dirty="0" smtClean="0"/>
              <a:t>150 </a:t>
            </a:r>
            <a:r>
              <a:rPr lang="en-US" sz="2600" dirty="0"/>
              <a:t>ml white wine</a:t>
            </a:r>
            <a:endParaRPr lang="en-GB" sz="2600" dirty="0"/>
          </a:p>
          <a:p>
            <a:pPr>
              <a:spcBef>
                <a:spcPts val="600"/>
              </a:spcBef>
            </a:pPr>
            <a:r>
              <a:rPr lang="en-US" sz="2600" dirty="0"/>
              <a:t>1 bay leaf</a:t>
            </a:r>
            <a:endParaRPr lang="en-GB" sz="2600" dirty="0"/>
          </a:p>
          <a:p>
            <a:pPr>
              <a:spcBef>
                <a:spcPts val="600"/>
              </a:spcBef>
            </a:pPr>
            <a:r>
              <a:rPr lang="en-US" sz="2600" dirty="0"/>
              <a:t>Margarine to taste</a:t>
            </a:r>
            <a:endParaRPr lang="en-GB" sz="2600" dirty="0"/>
          </a:p>
          <a:p>
            <a:pPr>
              <a:spcBef>
                <a:spcPts val="600"/>
              </a:spcBef>
            </a:pPr>
            <a:r>
              <a:rPr lang="en-US" sz="2600" dirty="0" smtClean="0"/>
              <a:t>Salt and pepper to taste</a:t>
            </a:r>
            <a:endParaRPr lang="en-GB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1691" y="164364"/>
            <a:ext cx="6707088" cy="1143000"/>
          </a:xfrm>
        </p:spPr>
        <p:txBody>
          <a:bodyPr>
            <a:normAutofit/>
          </a:bodyPr>
          <a:lstStyle/>
          <a:p>
            <a:r>
              <a:rPr lang="pt-PT" sz="2800" dirty="0">
                <a:solidFill>
                  <a:srgbClr val="FFFF00"/>
                </a:solidFill>
              </a:rPr>
              <a:t>“Vitela arouquesa</a:t>
            </a:r>
            <a:br>
              <a:rPr lang="pt-PT" sz="2800" dirty="0">
                <a:solidFill>
                  <a:srgbClr val="FFFF00"/>
                </a:solidFill>
              </a:rPr>
            </a:br>
            <a:r>
              <a:rPr lang="pt-PT" sz="2800" dirty="0">
                <a:solidFill>
                  <a:srgbClr val="FFFF00"/>
                </a:solidFill>
              </a:rPr>
              <a:t>(Arouquesa </a:t>
            </a:r>
            <a:r>
              <a:rPr lang="pt-PT" sz="2800" dirty="0" err="1">
                <a:solidFill>
                  <a:srgbClr val="FFFF00"/>
                </a:solidFill>
              </a:rPr>
              <a:t>roast</a:t>
            </a:r>
            <a:r>
              <a:rPr lang="pt-PT" sz="2800" dirty="0">
                <a:solidFill>
                  <a:srgbClr val="FFFF00"/>
                </a:solidFill>
              </a:rPr>
              <a:t> </a:t>
            </a:r>
            <a:r>
              <a:rPr lang="pt-PT" sz="2800" dirty="0" err="1">
                <a:solidFill>
                  <a:srgbClr val="FFFF00"/>
                </a:solidFill>
              </a:rPr>
              <a:t>veal</a:t>
            </a:r>
            <a:r>
              <a:rPr lang="pt-PT" sz="2800" dirty="0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1" y="322764"/>
            <a:ext cx="1046349" cy="10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2" name="Picture 2" descr="http://t3.gstatic.com/images?q=tbn:ANd9GcS-iHASYntB6qEQXjDpjBHcxDdCW31XHZgHPg3CjjrLMyFP7gvu4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589240"/>
            <a:ext cx="1492254" cy="106508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925" y="78639"/>
            <a:ext cx="170656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237231" y="1556792"/>
            <a:ext cx="893993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Method</a:t>
            </a:r>
            <a:endParaRPr lang="en-GB" sz="2800" dirty="0"/>
          </a:p>
          <a:p>
            <a:pPr marL="457200" indent="-457200">
              <a:buAutoNum type="arabicPeriod"/>
            </a:pPr>
            <a:r>
              <a:rPr lang="en-US" sz="2200" dirty="0" smtClean="0"/>
              <a:t>Rub </a:t>
            </a:r>
            <a:r>
              <a:rPr lang="en-US" sz="2200" dirty="0"/>
              <a:t>the veal with margarine. Season with </a:t>
            </a:r>
            <a:r>
              <a:rPr lang="en-US" sz="2200" dirty="0" smtClean="0"/>
              <a:t>salt, </a:t>
            </a:r>
            <a:r>
              <a:rPr lang="en-US" sz="2200" dirty="0"/>
              <a:t>pepper</a:t>
            </a:r>
            <a:r>
              <a:rPr lang="en-US" sz="2200" dirty="0" smtClean="0"/>
              <a:t>, unpeeled </a:t>
            </a:r>
          </a:p>
          <a:p>
            <a:r>
              <a:rPr lang="en-US" sz="2200" dirty="0" smtClean="0"/>
              <a:t>     crushed  garlic</a:t>
            </a:r>
            <a:r>
              <a:rPr lang="en-US" sz="2200" dirty="0"/>
              <a:t>, 50 ml white wine and bay leaf. Let it </a:t>
            </a:r>
            <a:r>
              <a:rPr lang="en-US" sz="2200" dirty="0" smtClean="0"/>
              <a:t>marinate </a:t>
            </a:r>
            <a:r>
              <a:rPr lang="en-US" sz="2200" dirty="0"/>
              <a:t>for </a:t>
            </a:r>
            <a:r>
              <a:rPr lang="en-US" sz="2200" dirty="0" smtClean="0"/>
              <a:t> </a:t>
            </a:r>
          </a:p>
          <a:p>
            <a:r>
              <a:rPr lang="en-US" sz="2200" dirty="0" smtClean="0"/>
              <a:t>      about </a:t>
            </a:r>
            <a:r>
              <a:rPr lang="en-US" sz="2200" dirty="0"/>
              <a:t>two </a:t>
            </a:r>
            <a:r>
              <a:rPr lang="en-US" sz="2200" dirty="0" smtClean="0"/>
              <a:t>hours</a:t>
            </a:r>
            <a:r>
              <a:rPr lang="en-US" sz="2200" dirty="0"/>
              <a:t>.</a:t>
            </a:r>
            <a:endParaRPr lang="en-GB" sz="2200" dirty="0"/>
          </a:p>
          <a:p>
            <a:r>
              <a:rPr lang="en-US" sz="2200" dirty="0" smtClean="0"/>
              <a:t>2. Preheat </a:t>
            </a:r>
            <a:r>
              <a:rPr lang="en-US" sz="2200" dirty="0"/>
              <a:t>the oven to </a:t>
            </a:r>
            <a:r>
              <a:rPr lang="en-US" sz="2200" dirty="0" smtClean="0"/>
              <a:t>180ºC.</a:t>
            </a:r>
            <a:endParaRPr lang="en-GB" sz="2200" dirty="0"/>
          </a:p>
          <a:p>
            <a:r>
              <a:rPr lang="en-US" sz="2200" dirty="0" smtClean="0"/>
              <a:t>3. Peel </a:t>
            </a:r>
            <a:r>
              <a:rPr lang="en-US" sz="2200" dirty="0"/>
              <a:t>and wash the potatoes. </a:t>
            </a:r>
            <a:endParaRPr lang="en-GB" sz="2200" dirty="0"/>
          </a:p>
          <a:p>
            <a:r>
              <a:rPr lang="en-US" sz="2200" dirty="0" smtClean="0"/>
              <a:t>4. Cut </a:t>
            </a:r>
            <a:r>
              <a:rPr lang="en-US" sz="2200" dirty="0"/>
              <a:t>the onions </a:t>
            </a:r>
            <a:r>
              <a:rPr lang="en-US" sz="2200" dirty="0" smtClean="0"/>
              <a:t>into </a:t>
            </a:r>
            <a:r>
              <a:rPr lang="en-US" sz="2200" dirty="0"/>
              <a:t>round </a:t>
            </a:r>
            <a:r>
              <a:rPr lang="en-US" sz="2200" dirty="0" smtClean="0"/>
              <a:t>slices </a:t>
            </a:r>
            <a:r>
              <a:rPr lang="en-US" sz="2200" dirty="0"/>
              <a:t>and </a:t>
            </a:r>
            <a:r>
              <a:rPr lang="en-US" sz="2200" dirty="0" smtClean="0"/>
              <a:t>place </a:t>
            </a:r>
            <a:r>
              <a:rPr lang="en-US" sz="2200" dirty="0"/>
              <a:t>them </a:t>
            </a:r>
            <a:r>
              <a:rPr lang="en-US" sz="2200" dirty="0" smtClean="0"/>
              <a:t>in a </a:t>
            </a:r>
            <a:r>
              <a:rPr lang="en-US" sz="2200" dirty="0"/>
              <a:t>roasting </a:t>
            </a:r>
            <a:r>
              <a:rPr lang="en-US" sz="2200" dirty="0" smtClean="0"/>
              <a:t>tray.  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Add </a:t>
            </a:r>
            <a:r>
              <a:rPr lang="en-US" sz="2200" dirty="0"/>
              <a:t>the potatoes seasoned with a little salt </a:t>
            </a:r>
            <a:r>
              <a:rPr lang="en-US" sz="2200" dirty="0" smtClean="0"/>
              <a:t>and </a:t>
            </a:r>
            <a:r>
              <a:rPr lang="en-US" sz="2200" dirty="0"/>
              <a:t>the </a:t>
            </a:r>
            <a:r>
              <a:rPr lang="en-US" sz="2200" dirty="0" smtClean="0"/>
              <a:t>veal with the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marinade</a:t>
            </a:r>
            <a:r>
              <a:rPr lang="en-US" sz="2200" dirty="0"/>
              <a:t>. </a:t>
            </a:r>
            <a:r>
              <a:rPr lang="en-US" sz="2200" dirty="0" smtClean="0"/>
              <a:t>Drizzle </a:t>
            </a:r>
            <a:r>
              <a:rPr lang="en-US" sz="2200" dirty="0"/>
              <a:t>everything </a:t>
            </a:r>
            <a:r>
              <a:rPr lang="en-US" sz="2200" dirty="0" smtClean="0"/>
              <a:t>with </a:t>
            </a:r>
            <a:r>
              <a:rPr lang="en-US" sz="2200" dirty="0"/>
              <a:t>olive oil </a:t>
            </a:r>
            <a:r>
              <a:rPr lang="en-US" sz="2200" dirty="0" smtClean="0"/>
              <a:t>and </a:t>
            </a:r>
            <a:r>
              <a:rPr lang="en-US" sz="2200" dirty="0"/>
              <a:t>the remaining </a:t>
            </a:r>
            <a:r>
              <a:rPr lang="en-US" sz="2200" dirty="0" smtClean="0"/>
              <a:t>white   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wine</a:t>
            </a:r>
            <a:r>
              <a:rPr lang="en-US" sz="2200" dirty="0"/>
              <a:t>. Bake </a:t>
            </a:r>
            <a:r>
              <a:rPr lang="en-US" sz="2200" dirty="0" smtClean="0"/>
              <a:t>for about an </a:t>
            </a:r>
            <a:r>
              <a:rPr lang="en-US" sz="2200" dirty="0"/>
              <a:t>hour. </a:t>
            </a:r>
            <a:endParaRPr lang="en-GB" sz="2200" dirty="0"/>
          </a:p>
          <a:p>
            <a:r>
              <a:rPr lang="en-US" sz="2200" dirty="0" smtClean="0"/>
              <a:t>5. </a:t>
            </a:r>
            <a:r>
              <a:rPr lang="en-US" sz="2200" dirty="0"/>
              <a:t>Occasionally drizzle the meat and the potatoes with </a:t>
            </a:r>
            <a:r>
              <a:rPr lang="en-US" sz="2200" dirty="0" smtClean="0"/>
              <a:t>the marinade.</a:t>
            </a:r>
            <a:endParaRPr lang="en-GB" sz="2200" dirty="0"/>
          </a:p>
          <a:p>
            <a:r>
              <a:rPr lang="en-US" sz="2200" dirty="0" smtClean="0"/>
              <a:t>6. Serve with </a:t>
            </a:r>
            <a:r>
              <a:rPr lang="en-US" sz="2200" dirty="0"/>
              <a:t>rice and a mixed salad.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38397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Resultado de imagem para serra da fre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 rot="19377332">
            <a:off x="755576" y="3140968"/>
            <a:ext cx="761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800" dirty="0" smtClean="0">
                <a:latin typeface="Aharoni" pitchFamily="2" charset="-79"/>
                <a:cs typeface="Aharoni" pitchFamily="2" charset="-79"/>
              </a:rPr>
              <a:t>DESSERTS</a:t>
            </a:r>
            <a:endParaRPr lang="pt-PT" sz="8800" dirty="0"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2" name="Grupo 10"/>
          <p:cNvGrpSpPr/>
          <p:nvPr/>
        </p:nvGrpSpPr>
        <p:grpSpPr>
          <a:xfrm>
            <a:off x="7236296" y="980728"/>
            <a:ext cx="1520135" cy="4618334"/>
            <a:chOff x="7623865" y="260648"/>
            <a:chExt cx="1520135" cy="4618334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40352" y="1052736"/>
              <a:ext cx="1088646" cy="86409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3" name="Imagem 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352" y="260648"/>
              <a:ext cx="1261737" cy="36004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4" name="Imagem 9" descr="LOGO3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84368" y="2420888"/>
              <a:ext cx="976114" cy="7320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5" name="Imagem 14" descr="Resultado de imagem para arouca geopark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3865" y="3717032"/>
              <a:ext cx="1520135" cy="11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46889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>
                <a:solidFill>
                  <a:srgbClr val="FFFF00"/>
                </a:solidFill>
              </a:rPr>
              <a:t>“Castanhas doces”</a:t>
            </a:r>
            <a:br>
              <a:rPr lang="pt-PT" sz="2800" dirty="0">
                <a:solidFill>
                  <a:srgbClr val="FFFF00"/>
                </a:solidFill>
              </a:rPr>
            </a:br>
            <a:r>
              <a:rPr lang="pt-PT" sz="2800" dirty="0">
                <a:solidFill>
                  <a:srgbClr val="FFFF00"/>
                </a:solidFill>
              </a:rPr>
              <a:t>(</a:t>
            </a:r>
            <a:r>
              <a:rPr lang="pt-PT" sz="2800" dirty="0" err="1">
                <a:solidFill>
                  <a:srgbClr val="FFFF00"/>
                </a:solidFill>
              </a:rPr>
              <a:t>egg</a:t>
            </a:r>
            <a:r>
              <a:rPr lang="pt-PT" sz="2800" dirty="0">
                <a:solidFill>
                  <a:srgbClr val="FFFF00"/>
                </a:solidFill>
              </a:rPr>
              <a:t> </a:t>
            </a:r>
            <a:r>
              <a:rPr lang="pt-PT" sz="2800" dirty="0" err="1">
                <a:solidFill>
                  <a:srgbClr val="FFFF00"/>
                </a:solidFill>
              </a:rPr>
              <a:t>chestnuts</a:t>
            </a:r>
            <a:r>
              <a:rPr lang="pt-PT" sz="2800" dirty="0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15721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t3.gstatic.com/images?q=tbn:ANd9GcQS41olN6MB2Su8bWvBKUCiwSl6k7-0WxY5XSTjj3bBVc0vPbxN_21nqAnWc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420519"/>
            <a:ext cx="2987038" cy="223224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925" y="78639"/>
            <a:ext cx="170656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860032" y="1966982"/>
            <a:ext cx="3653662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Ingredients:</a:t>
            </a:r>
            <a:endParaRPr kumimoji="0" lang="en-GB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200 g sugar</a:t>
            </a:r>
          </a:p>
          <a:p>
            <a:pPr marR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50 ml water</a:t>
            </a:r>
            <a:endParaRPr lang="en-GB" altLang="en-US" sz="26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R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12 egg yolks</a:t>
            </a:r>
            <a:endParaRPr lang="en-GB" altLang="en-US" sz="26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R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10 g margarine</a:t>
            </a:r>
            <a:endParaRPr lang="en-GB" altLang="en-US" sz="26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42910" y="5000636"/>
            <a:ext cx="3064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Preparation time: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15’ </a:t>
            </a:r>
            <a:endParaRPr lang="en-GB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Cooking time: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60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’ </a:t>
            </a:r>
            <a:endParaRPr lang="en-GB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Serves 4</a:t>
            </a:r>
            <a:endParaRPr lang="en-GB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>
                <a:solidFill>
                  <a:srgbClr val="FFFF00"/>
                </a:solidFill>
              </a:rPr>
              <a:t>“Castanhas doces”</a:t>
            </a:r>
            <a:br>
              <a:rPr lang="pt-PT" sz="2800" dirty="0">
                <a:solidFill>
                  <a:srgbClr val="FFFF00"/>
                </a:solidFill>
              </a:rPr>
            </a:br>
            <a:r>
              <a:rPr lang="pt-PT" sz="2800" dirty="0">
                <a:solidFill>
                  <a:srgbClr val="FFFF00"/>
                </a:solidFill>
              </a:rPr>
              <a:t>(</a:t>
            </a:r>
            <a:r>
              <a:rPr lang="pt-PT" sz="2800" dirty="0" err="1">
                <a:solidFill>
                  <a:srgbClr val="FFFF00"/>
                </a:solidFill>
              </a:rPr>
              <a:t>egg</a:t>
            </a:r>
            <a:r>
              <a:rPr lang="pt-PT" sz="2800" dirty="0">
                <a:solidFill>
                  <a:srgbClr val="FFFF00"/>
                </a:solidFill>
              </a:rPr>
              <a:t> </a:t>
            </a:r>
            <a:r>
              <a:rPr lang="pt-PT" sz="2800" dirty="0" err="1">
                <a:solidFill>
                  <a:srgbClr val="FFFF00"/>
                </a:solidFill>
              </a:rPr>
              <a:t>chestnuts</a:t>
            </a:r>
            <a:r>
              <a:rPr lang="pt-PT" sz="2800" dirty="0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15721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925" y="78639"/>
            <a:ext cx="170656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ângulo 2"/>
          <p:cNvSpPr/>
          <p:nvPr/>
        </p:nvSpPr>
        <p:spPr>
          <a:xfrm>
            <a:off x="380678" y="1637606"/>
            <a:ext cx="83826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Method:</a:t>
            </a:r>
            <a:endParaRPr lang="en-GB" sz="2400" dirty="0"/>
          </a:p>
          <a:p>
            <a:pPr marL="457200" lvl="0" indent="-457200">
              <a:buAutoNum type="arabicPeriod"/>
            </a:pPr>
            <a:r>
              <a:rPr lang="en-US" sz="2400" dirty="0" smtClean="0"/>
              <a:t>Boil </a:t>
            </a:r>
            <a:r>
              <a:rPr lang="en-US" sz="2400" dirty="0"/>
              <a:t>the sugar and water for three minutes</a:t>
            </a:r>
            <a:r>
              <a:rPr lang="en-US" sz="2400" dirty="0" smtClean="0"/>
              <a:t>. Remove </a:t>
            </a:r>
            <a:r>
              <a:rPr lang="en-US" sz="2400" dirty="0"/>
              <a:t>from the </a:t>
            </a:r>
            <a:r>
              <a:rPr lang="en-US" sz="2400" dirty="0" smtClean="0"/>
              <a:t> heat </a:t>
            </a:r>
            <a:r>
              <a:rPr lang="en-US" sz="2400" dirty="0"/>
              <a:t>and </a:t>
            </a:r>
            <a:r>
              <a:rPr lang="en-US" sz="2400" dirty="0" smtClean="0"/>
              <a:t>let it cool </a:t>
            </a:r>
            <a:r>
              <a:rPr lang="en-US" sz="2400" dirty="0"/>
              <a:t>a little.</a:t>
            </a:r>
            <a:endParaRPr lang="en-GB" sz="2400" dirty="0"/>
          </a:p>
          <a:p>
            <a:pPr lvl="0"/>
            <a:r>
              <a:rPr lang="en-US" sz="2400" dirty="0" smtClean="0"/>
              <a:t>2.  Add </a:t>
            </a:r>
            <a:r>
              <a:rPr lang="en-US" sz="2400" dirty="0"/>
              <a:t>the egg yolks, stirring well.</a:t>
            </a:r>
            <a:endParaRPr lang="en-GB" sz="2400" dirty="0"/>
          </a:p>
          <a:p>
            <a:pPr marL="457200" lvl="0" indent="-457200">
              <a:buAutoNum type="arabicPeriod" startAt="3"/>
            </a:pPr>
            <a:r>
              <a:rPr lang="en-US" sz="2400" dirty="0" smtClean="0"/>
              <a:t>Heat the mixture again continuously stirring </a:t>
            </a:r>
            <a:r>
              <a:rPr lang="en-US" sz="2400" dirty="0"/>
              <a:t>with a wooden </a:t>
            </a:r>
            <a:r>
              <a:rPr lang="en-US" sz="2400" dirty="0" smtClean="0"/>
              <a:t>spoon.</a:t>
            </a:r>
          </a:p>
          <a:p>
            <a:pPr marL="457200" lvl="0" indent="-457200">
              <a:buAutoNum type="arabicPeriod" startAt="3"/>
            </a:pPr>
            <a:r>
              <a:rPr lang="en-US" sz="2400" dirty="0" smtClean="0"/>
              <a:t>Remove </a:t>
            </a:r>
            <a:r>
              <a:rPr lang="en-US" sz="2400" dirty="0"/>
              <a:t>from the heat, pour into a dish and leave the mixture to cool.</a:t>
            </a:r>
            <a:endParaRPr lang="en-GB" sz="2400" dirty="0"/>
          </a:p>
          <a:p>
            <a:pPr marL="457200" lvl="0" indent="-457200">
              <a:buAutoNum type="arabicPeriod" startAt="5"/>
            </a:pPr>
            <a:r>
              <a:rPr lang="en-US" sz="2400" dirty="0" smtClean="0"/>
              <a:t>Shape  into </a:t>
            </a:r>
            <a:r>
              <a:rPr lang="en-US" sz="2400" dirty="0"/>
              <a:t>little chestnut-sized balls, </a:t>
            </a:r>
            <a:r>
              <a:rPr lang="en-US" sz="2400" dirty="0" smtClean="0"/>
              <a:t>and using a fork, burn </a:t>
            </a:r>
            <a:r>
              <a:rPr lang="en-US" sz="2400" dirty="0"/>
              <a:t>them </a:t>
            </a:r>
            <a:r>
              <a:rPr lang="en-US" sz="2400" dirty="0" smtClean="0"/>
              <a:t>lightly.</a:t>
            </a:r>
            <a:endParaRPr lang="en-GB" sz="2400" dirty="0"/>
          </a:p>
        </p:txBody>
      </p:sp>
      <p:pic>
        <p:nvPicPr>
          <p:cNvPr id="9" name="Imagem 8" descr="C:\Documents and Settings\Manuel Brito\Os meus documentos\As minhas imagens\castanhas.jpg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95030"/>
            <a:ext cx="1855460" cy="1303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4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pt-PT" sz="2800" dirty="0">
                <a:solidFill>
                  <a:srgbClr val="FFFF00"/>
                </a:solidFill>
              </a:rPr>
              <a:t>“Trilobiscuits”</a:t>
            </a:r>
            <a:br>
              <a:rPr lang="pt-PT" sz="2800" dirty="0">
                <a:solidFill>
                  <a:srgbClr val="FFFF00"/>
                </a:solidFill>
              </a:rPr>
            </a:br>
            <a:endParaRPr lang="pt-PT" sz="28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15721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925" y="78639"/>
            <a:ext cx="170656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16976" y="1602669"/>
            <a:ext cx="444751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Ingredients:</a:t>
            </a:r>
          </a:p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100 g chestnut flour</a:t>
            </a:r>
            <a:endParaRPr lang="en-GB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60 g walnuts</a:t>
            </a:r>
            <a:endParaRPr lang="en-GB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50 g seedless raisins</a:t>
            </a:r>
            <a:endParaRPr lang="en-GB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120 g pumpkin puree</a:t>
            </a:r>
            <a:endParaRPr lang="en-GB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2 tsp fennel</a:t>
            </a:r>
            <a:endParaRPr lang="en-GB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1 tsp baking powder</a:t>
            </a:r>
            <a:endParaRPr lang="en-GB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1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tbsp</a:t>
            </a: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honey</a:t>
            </a:r>
            <a:endParaRPr lang="en-GB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3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tbsp</a:t>
            </a: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olive oil</a:t>
            </a:r>
            <a:endParaRPr lang="en-GB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Imagem 10" descr="C:\Users\Direcao\Pictures\PA31545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4" t="24000" r="7706"/>
          <a:stretch/>
        </p:blipFill>
        <p:spPr bwMode="auto">
          <a:xfrm>
            <a:off x="1602601" y="1924696"/>
            <a:ext cx="2105025" cy="3075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ângulo 8"/>
          <p:cNvSpPr/>
          <p:nvPr/>
        </p:nvSpPr>
        <p:spPr>
          <a:xfrm>
            <a:off x="902135" y="5229200"/>
            <a:ext cx="3064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Preparation time: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30’ </a:t>
            </a:r>
            <a:endParaRPr lang="en-GB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Cooking time: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15’ </a:t>
            </a:r>
            <a:endParaRPr lang="en-GB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Serves 4</a:t>
            </a:r>
            <a:endParaRPr lang="en-GB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8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pt-PT" sz="2800" dirty="0">
                <a:solidFill>
                  <a:srgbClr val="FFFF00"/>
                </a:solidFill>
              </a:rPr>
              <a:t>“Trilobiscuits”</a:t>
            </a:r>
            <a:br>
              <a:rPr lang="pt-PT" sz="2800" dirty="0">
                <a:solidFill>
                  <a:srgbClr val="FFFF00"/>
                </a:solidFill>
              </a:rPr>
            </a:br>
            <a:endParaRPr lang="pt-PT" sz="28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15721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925" y="78639"/>
            <a:ext cx="170656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ângulo 2"/>
          <p:cNvSpPr/>
          <p:nvPr/>
        </p:nvSpPr>
        <p:spPr>
          <a:xfrm>
            <a:off x="319459" y="1916832"/>
            <a:ext cx="850508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Method</a:t>
            </a:r>
            <a:endParaRPr lang="en-GB" sz="2800" dirty="0"/>
          </a:p>
          <a:p>
            <a:pPr marL="457200" indent="-457200"/>
            <a:r>
              <a:rPr lang="en-US" sz="2400" dirty="0" smtClean="0"/>
              <a:t>1.  In </a:t>
            </a:r>
            <a:r>
              <a:rPr lang="en-US" sz="2400" dirty="0"/>
              <a:t>a bowl, put the chestnut four, the walnuts, the </a:t>
            </a:r>
            <a:r>
              <a:rPr lang="en-US" sz="2400" dirty="0" smtClean="0"/>
              <a:t>raisins and </a:t>
            </a:r>
            <a:r>
              <a:rPr lang="en-US" sz="2400" dirty="0"/>
              <a:t>the pumpkin puree. </a:t>
            </a:r>
            <a:endParaRPr lang="en-GB" sz="2400" dirty="0"/>
          </a:p>
          <a:p>
            <a:r>
              <a:rPr lang="en-US" sz="2400" dirty="0"/>
              <a:t>2. Add the fennel and the baking powder. Mix well</a:t>
            </a:r>
            <a:endParaRPr lang="en-GB" sz="2400" dirty="0"/>
          </a:p>
          <a:p>
            <a:r>
              <a:rPr lang="en-US" sz="2400" dirty="0"/>
              <a:t>3. Add the honey and the olive oil. Combine with a spatula to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make a </a:t>
            </a:r>
            <a:r>
              <a:rPr lang="en-US" sz="2400" dirty="0"/>
              <a:t>soft dough.</a:t>
            </a:r>
            <a:endParaRPr lang="en-GB" sz="2400" dirty="0"/>
          </a:p>
          <a:p>
            <a:r>
              <a:rPr lang="en-US" sz="2400" dirty="0"/>
              <a:t>4. Let the dough rest for a few minutes while preheating the </a:t>
            </a:r>
            <a:r>
              <a:rPr lang="en-US" sz="2400" dirty="0" smtClean="0"/>
              <a:t>  </a:t>
            </a:r>
          </a:p>
          <a:p>
            <a:r>
              <a:rPr lang="en-US" sz="2400" dirty="0" smtClean="0"/>
              <a:t>    oven to </a:t>
            </a:r>
            <a:r>
              <a:rPr lang="en-US" sz="2400" dirty="0"/>
              <a:t>180C.</a:t>
            </a:r>
            <a:endParaRPr lang="en-GB" sz="2400" dirty="0"/>
          </a:p>
          <a:p>
            <a:r>
              <a:rPr lang="en-US" sz="2400" dirty="0"/>
              <a:t>5. Transfer the dough to the small heatproof cake pans with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the shape </a:t>
            </a:r>
            <a:r>
              <a:rPr lang="en-US" sz="2400" dirty="0"/>
              <a:t>of a trilobite.</a:t>
            </a:r>
            <a:endParaRPr lang="en-GB" sz="2400" dirty="0"/>
          </a:p>
          <a:p>
            <a:r>
              <a:rPr lang="en-US" sz="2400" dirty="0"/>
              <a:t>6. Bake in the oven until golden brown (about 15 minutes).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0349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Resultado de imagem para serra da fre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 rot="19377332">
            <a:off x="755576" y="3140968"/>
            <a:ext cx="761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800" dirty="0" err="1" smtClean="0">
                <a:latin typeface="Aharoni" pitchFamily="2" charset="-79"/>
                <a:cs typeface="Aharoni" pitchFamily="2" charset="-79"/>
              </a:rPr>
              <a:t>Thank</a:t>
            </a:r>
            <a:r>
              <a:rPr lang="pt-PT" sz="8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pt-PT" sz="8800" dirty="0" err="1" smtClean="0">
                <a:latin typeface="Aharoni" pitchFamily="2" charset="-79"/>
                <a:cs typeface="Aharoni" pitchFamily="2" charset="-79"/>
              </a:rPr>
              <a:t>you</a:t>
            </a:r>
            <a:r>
              <a:rPr lang="pt-PT" sz="8800" dirty="0" smtClean="0">
                <a:latin typeface="Aharoni" pitchFamily="2" charset="-79"/>
                <a:cs typeface="Aharoni" pitchFamily="2" charset="-79"/>
              </a:rPr>
              <a:t>!</a:t>
            </a:r>
            <a:endParaRPr lang="pt-PT" sz="8800" dirty="0"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2" name="Grupo 10"/>
          <p:cNvGrpSpPr/>
          <p:nvPr/>
        </p:nvGrpSpPr>
        <p:grpSpPr>
          <a:xfrm>
            <a:off x="7236296" y="980728"/>
            <a:ext cx="1520135" cy="4618334"/>
            <a:chOff x="7623865" y="260648"/>
            <a:chExt cx="1520135" cy="4618334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40352" y="1052736"/>
              <a:ext cx="1088646" cy="86409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3" name="Imagem 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352" y="260648"/>
              <a:ext cx="1261737" cy="36004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4" name="Imagem 9" descr="LOGO3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84368" y="2420888"/>
              <a:ext cx="976114" cy="7320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5" name="Imagem 14" descr="Resultado de imagem para arouca geopark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3865" y="3717032"/>
              <a:ext cx="1520135" cy="11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46889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Resultado de imagem para serra da fre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pSp>
        <p:nvGrpSpPr>
          <p:cNvPr id="11" name="Grupo 10"/>
          <p:cNvGrpSpPr/>
          <p:nvPr/>
        </p:nvGrpSpPr>
        <p:grpSpPr>
          <a:xfrm>
            <a:off x="7236296" y="980728"/>
            <a:ext cx="1520135" cy="4618334"/>
            <a:chOff x="7623865" y="260648"/>
            <a:chExt cx="1520135" cy="4618334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40352" y="1052736"/>
              <a:ext cx="1088646" cy="86409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3" name="Imagem 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352" y="260648"/>
              <a:ext cx="1261737" cy="36004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4" name="Imagem 9" descr="LOGO3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84368" y="2420888"/>
              <a:ext cx="976114" cy="7320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5" name="Imagem 14" descr="Resultado de imagem para arouca geopark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3865" y="3717032"/>
              <a:ext cx="1520135" cy="11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CaixaDeTexto 15"/>
          <p:cNvSpPr txBox="1"/>
          <p:nvPr/>
        </p:nvSpPr>
        <p:spPr>
          <a:xfrm>
            <a:off x="0" y="1052492"/>
            <a:ext cx="7645587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PT" sz="32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pt-PT" sz="3200" b="1" dirty="0" err="1" smtClean="0">
                <a:solidFill>
                  <a:srgbClr val="FFFF00"/>
                </a:solidFill>
                <a:latin typeface="Calibri" pitchFamily="34" charset="0"/>
              </a:rPr>
              <a:t>Starters</a:t>
            </a:r>
            <a:r>
              <a:rPr lang="pt-PT" sz="32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r>
              <a:rPr lang="pt-PT" sz="3200" b="1" dirty="0" smtClean="0">
                <a:solidFill>
                  <a:srgbClr val="FFFF00"/>
                </a:solidFill>
                <a:latin typeface="Calibri" pitchFamily="34" charset="0"/>
              </a:rPr>
              <a:t>      . </a:t>
            </a:r>
            <a:r>
              <a:rPr lang="pt-PT" sz="3200" dirty="0" smtClean="0">
                <a:solidFill>
                  <a:srgbClr val="FFFF00"/>
                </a:solidFill>
                <a:latin typeface="Calibri" pitchFamily="34" charset="0"/>
              </a:rPr>
              <a:t>Green </a:t>
            </a:r>
            <a:r>
              <a:rPr lang="pt-PT" sz="3200" dirty="0" err="1" smtClean="0">
                <a:solidFill>
                  <a:srgbClr val="FFFF00"/>
                </a:solidFill>
                <a:latin typeface="Calibri" pitchFamily="34" charset="0"/>
              </a:rPr>
              <a:t>soup</a:t>
            </a:r>
            <a:r>
              <a:rPr lang="pt-PT" sz="32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r>
              <a:rPr lang="pt-PT" sz="3200" dirty="0" smtClean="0">
                <a:solidFill>
                  <a:srgbClr val="FFFF00"/>
                </a:solidFill>
                <a:latin typeface="Calibri" pitchFamily="34" charset="0"/>
              </a:rPr>
              <a:t>      . </a:t>
            </a:r>
            <a:r>
              <a:rPr lang="pt-PT" sz="3200" dirty="0" err="1" smtClean="0">
                <a:solidFill>
                  <a:srgbClr val="FFFF00"/>
                </a:solidFill>
                <a:latin typeface="Calibri" pitchFamily="34" charset="0"/>
              </a:rPr>
              <a:t>Codfish</a:t>
            </a:r>
            <a:r>
              <a:rPr lang="pt-PT" sz="32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pt-PT" sz="3200" dirty="0" err="1" smtClean="0">
                <a:solidFill>
                  <a:srgbClr val="FFFF00"/>
                </a:solidFill>
                <a:latin typeface="Calibri" pitchFamily="34" charset="0"/>
              </a:rPr>
              <a:t>cakes</a:t>
            </a:r>
            <a:endParaRPr lang="pt-PT" sz="3200" dirty="0" smtClean="0">
              <a:solidFill>
                <a:srgbClr val="FFFF00"/>
              </a:solidFill>
              <a:latin typeface="Calibri" pitchFamily="34" charset="0"/>
            </a:endParaRPr>
          </a:p>
          <a:p>
            <a:endParaRPr lang="pt-PT" sz="11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PT" sz="32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pt-PT" sz="3200" b="1" dirty="0" err="1" smtClean="0">
                <a:solidFill>
                  <a:srgbClr val="FFFF00"/>
                </a:solidFill>
                <a:latin typeface="Calibri" pitchFamily="34" charset="0"/>
              </a:rPr>
              <a:t>Main</a:t>
            </a:r>
            <a:r>
              <a:rPr lang="pt-PT" sz="32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pt-PT" sz="3200" b="1" dirty="0" err="1" smtClean="0">
                <a:solidFill>
                  <a:srgbClr val="FFFF00"/>
                </a:solidFill>
                <a:latin typeface="Calibri" pitchFamily="34" charset="0"/>
              </a:rPr>
              <a:t>dishes</a:t>
            </a:r>
            <a:endParaRPr lang="pt-PT" sz="32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pt-PT" sz="3200" b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pt-PT" sz="3200" b="1" dirty="0" smtClean="0">
                <a:solidFill>
                  <a:srgbClr val="FFFF00"/>
                </a:solidFill>
                <a:latin typeface="Calibri" pitchFamily="34" charset="0"/>
              </a:rPr>
              <a:t>    </a:t>
            </a:r>
            <a:r>
              <a:rPr lang="pt-PT" sz="3200" dirty="0" smtClean="0">
                <a:solidFill>
                  <a:srgbClr val="FFFF00"/>
                </a:solidFill>
                <a:latin typeface="Calibri" pitchFamily="34" charset="0"/>
              </a:rPr>
              <a:t>. Portuguese </a:t>
            </a:r>
            <a:r>
              <a:rPr lang="pt-PT" sz="3200" dirty="0" err="1" smtClean="0">
                <a:solidFill>
                  <a:srgbClr val="FFFF00"/>
                </a:solidFill>
                <a:latin typeface="Calibri" pitchFamily="34" charset="0"/>
              </a:rPr>
              <a:t>boiled</a:t>
            </a:r>
            <a:r>
              <a:rPr lang="pt-PT" sz="32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pt-PT" sz="3200" dirty="0" err="1" smtClean="0">
                <a:solidFill>
                  <a:srgbClr val="FFFF00"/>
                </a:solidFill>
                <a:latin typeface="Calibri" pitchFamily="34" charset="0"/>
              </a:rPr>
              <a:t>meat</a:t>
            </a:r>
            <a:r>
              <a:rPr lang="pt-PT" sz="32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pt-PT" sz="3200" dirty="0" err="1" smtClean="0">
                <a:solidFill>
                  <a:srgbClr val="FFFF00"/>
                </a:solidFill>
                <a:latin typeface="Calibri" pitchFamily="34" charset="0"/>
              </a:rPr>
              <a:t>with</a:t>
            </a:r>
            <a:r>
              <a:rPr lang="pt-PT" sz="32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pt-PT" sz="3200" dirty="0" err="1" smtClean="0">
                <a:solidFill>
                  <a:srgbClr val="FFFF00"/>
                </a:solidFill>
                <a:latin typeface="Calibri" pitchFamily="34" charset="0"/>
              </a:rPr>
              <a:t>vegetables</a:t>
            </a:r>
            <a:endParaRPr lang="pt-PT" sz="3200" dirty="0" smtClean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pt-PT" sz="32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pt-PT" sz="3200" dirty="0" smtClean="0">
                <a:solidFill>
                  <a:srgbClr val="FFFF00"/>
                </a:solidFill>
                <a:latin typeface="Calibri" pitchFamily="34" charset="0"/>
              </a:rPr>
              <a:t>    . Arouquesa </a:t>
            </a:r>
            <a:r>
              <a:rPr lang="pt-PT" sz="3200" dirty="0" err="1" smtClean="0">
                <a:solidFill>
                  <a:srgbClr val="FFFF00"/>
                </a:solidFill>
                <a:latin typeface="Calibri" pitchFamily="34" charset="0"/>
              </a:rPr>
              <a:t>roast</a:t>
            </a:r>
            <a:r>
              <a:rPr lang="pt-PT" sz="32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pt-PT" sz="3200" dirty="0" err="1" smtClean="0">
                <a:solidFill>
                  <a:srgbClr val="FFFF00"/>
                </a:solidFill>
                <a:latin typeface="Calibri" pitchFamily="34" charset="0"/>
              </a:rPr>
              <a:t>veal</a:t>
            </a:r>
            <a:r>
              <a:rPr lang="pt-PT" sz="32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endParaRPr lang="pt-PT" sz="14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PT" sz="3200" b="1" dirty="0" smtClean="0">
                <a:solidFill>
                  <a:srgbClr val="FFFF00"/>
                </a:solidFill>
                <a:latin typeface="Calibri" pitchFamily="34" charset="0"/>
              </a:rPr>
              <a:t> Desserts</a:t>
            </a:r>
          </a:p>
          <a:p>
            <a:r>
              <a:rPr lang="pt-PT" sz="3200" b="1" dirty="0" smtClean="0">
                <a:solidFill>
                  <a:srgbClr val="FFFF00"/>
                </a:solidFill>
                <a:latin typeface="Calibri" pitchFamily="34" charset="0"/>
              </a:rPr>
              <a:t>     </a:t>
            </a:r>
            <a:r>
              <a:rPr lang="pt-PT" sz="3200" dirty="0" smtClean="0">
                <a:solidFill>
                  <a:srgbClr val="FFFF00"/>
                </a:solidFill>
                <a:latin typeface="Calibri" pitchFamily="34" charset="0"/>
              </a:rPr>
              <a:t>. </a:t>
            </a:r>
            <a:r>
              <a:rPr lang="pt-PT" sz="3200" dirty="0" err="1" smtClean="0">
                <a:solidFill>
                  <a:srgbClr val="FFFF00"/>
                </a:solidFill>
                <a:latin typeface="Calibri" pitchFamily="34" charset="0"/>
              </a:rPr>
              <a:t>Egg</a:t>
            </a:r>
            <a:r>
              <a:rPr lang="pt-PT" sz="32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pt-PT" sz="3200" dirty="0" err="1" smtClean="0">
                <a:solidFill>
                  <a:srgbClr val="FFFF00"/>
                </a:solidFill>
                <a:latin typeface="Calibri" pitchFamily="34" charset="0"/>
              </a:rPr>
              <a:t>chestnuts</a:t>
            </a:r>
            <a:endParaRPr lang="pt-PT" sz="3200" dirty="0" smtClean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pt-PT" sz="3200" dirty="0" smtClean="0">
                <a:solidFill>
                  <a:srgbClr val="FFFF00"/>
                </a:solidFill>
                <a:latin typeface="Calibri" pitchFamily="34" charset="0"/>
              </a:rPr>
              <a:t>     . Trilobiscuits</a:t>
            </a:r>
            <a:endParaRPr lang="en-GB" sz="32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979712" y="33265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/>
              <a:t>Arouca </a:t>
            </a:r>
            <a:r>
              <a:rPr lang="pt-PT" sz="3600" b="1" dirty="0" err="1" smtClean="0"/>
              <a:t>Geopark</a:t>
            </a:r>
            <a:r>
              <a:rPr lang="pt-PT" sz="3600" b="1" dirty="0" smtClean="0"/>
              <a:t> </a:t>
            </a:r>
            <a:r>
              <a:rPr lang="pt-PT" sz="3600" b="1" dirty="0" err="1" smtClean="0"/>
              <a:t>Cuisine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4246889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Resultado de imagem para serra da fre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 rot="19377332">
            <a:off x="206688" y="2624807"/>
            <a:ext cx="761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800" dirty="0" smtClean="0">
                <a:latin typeface="Aharoni" pitchFamily="2" charset="-79"/>
                <a:cs typeface="Aharoni" pitchFamily="2" charset="-79"/>
              </a:rPr>
              <a:t>STARTERS</a:t>
            </a:r>
            <a:endParaRPr lang="pt-PT" sz="8800" dirty="0"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2" name="Grupo 10"/>
          <p:cNvGrpSpPr/>
          <p:nvPr/>
        </p:nvGrpSpPr>
        <p:grpSpPr>
          <a:xfrm>
            <a:off x="7236296" y="980728"/>
            <a:ext cx="1520135" cy="4618334"/>
            <a:chOff x="7623865" y="260648"/>
            <a:chExt cx="1520135" cy="4618334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40352" y="1052736"/>
              <a:ext cx="1088646" cy="86409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3" name="Imagem 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352" y="260648"/>
              <a:ext cx="1261737" cy="36004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4" name="Imagem 9" descr="LOGO3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84368" y="2420888"/>
              <a:ext cx="976114" cy="7320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5" name="Imagem 14" descr="Resultado de imagem para arouca geopark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3865" y="3717032"/>
              <a:ext cx="1520135" cy="11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46889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214290"/>
            <a:ext cx="5256584" cy="1440160"/>
          </a:xfrm>
        </p:spPr>
        <p:txBody>
          <a:bodyPr>
            <a:noAutofit/>
          </a:bodyPr>
          <a:lstStyle/>
          <a:p>
            <a:pPr algn="ctr"/>
            <a:r>
              <a:rPr lang="pt-PT" sz="3600" b="1" dirty="0" smtClean="0">
                <a:solidFill>
                  <a:schemeClr val="tx1"/>
                </a:solidFill>
              </a:rPr>
              <a:t/>
            </a:r>
            <a:br>
              <a:rPr lang="pt-PT" sz="3600" b="1" dirty="0" smtClean="0">
                <a:solidFill>
                  <a:schemeClr val="tx1"/>
                </a:solidFill>
              </a:rPr>
            </a:br>
            <a:r>
              <a:rPr lang="pt-PT" sz="3600" b="1" dirty="0">
                <a:solidFill>
                  <a:srgbClr val="FFFF00"/>
                </a:solidFill>
              </a:rPr>
              <a:t>“Caldo Verde”      </a:t>
            </a:r>
            <a:br>
              <a:rPr lang="pt-PT" sz="3600" b="1" dirty="0">
                <a:solidFill>
                  <a:srgbClr val="FFFF00"/>
                </a:solidFill>
              </a:rPr>
            </a:br>
            <a:r>
              <a:rPr lang="pt-PT" sz="3600" b="1" dirty="0">
                <a:solidFill>
                  <a:srgbClr val="FFFF00"/>
                </a:solidFill>
              </a:rPr>
              <a:t>     (Green </a:t>
            </a:r>
            <a:r>
              <a:rPr lang="pt-PT" sz="3600" b="1" dirty="0" err="1">
                <a:solidFill>
                  <a:srgbClr val="FFFF00"/>
                </a:solidFill>
              </a:rPr>
              <a:t>Soup</a:t>
            </a:r>
            <a:r>
              <a:rPr lang="pt-PT" sz="3600" b="1" dirty="0" smtClean="0">
                <a:solidFill>
                  <a:srgbClr val="FFFF00"/>
                </a:solidFill>
              </a:rPr>
              <a:t>)</a:t>
            </a:r>
            <a:endParaRPr lang="pt-PT" sz="3600" b="1" dirty="0">
              <a:solidFill>
                <a:srgbClr val="FFFF00"/>
              </a:solidFill>
            </a:endParaRPr>
          </a:p>
        </p:txBody>
      </p:sp>
      <p:pic>
        <p:nvPicPr>
          <p:cNvPr id="16386" name="Picture 2" descr="http://4.bp.blogspot.com/_240n7nXsaOA/TTx4CtYr6jI/AAAAAAAAAwg/8QFk9nbhAgg/s1600/caldo%2Bverd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071678"/>
            <a:ext cx="3329736" cy="250033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1182243" cy="117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114" y="0"/>
            <a:ext cx="1707886" cy="128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7" name="Rectângulo 16"/>
          <p:cNvSpPr/>
          <p:nvPr/>
        </p:nvSpPr>
        <p:spPr>
          <a:xfrm>
            <a:off x="5072066" y="1714488"/>
            <a:ext cx="353238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Ingredients: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1 dl olive oil</a:t>
            </a:r>
            <a:endParaRPr lang="pt-PT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1 onion</a:t>
            </a:r>
            <a:endParaRPr lang="pt-PT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2 cloves garlic</a:t>
            </a:r>
            <a:endParaRPr lang="pt-PT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1 Chorizo sausage</a:t>
            </a:r>
            <a:endParaRPr lang="pt-PT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250 g potatoes</a:t>
            </a:r>
            <a:endParaRPr lang="pt-PT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250 g cornbread </a:t>
            </a:r>
            <a:endParaRPr lang="pt-PT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200 g kale</a:t>
            </a:r>
            <a:endParaRPr lang="pt-PT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1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litre</a:t>
            </a: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water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Salt to taste </a:t>
            </a:r>
          </a:p>
        </p:txBody>
      </p:sp>
      <p:sp>
        <p:nvSpPr>
          <p:cNvPr id="11" name="Rectângulo 10"/>
          <p:cNvSpPr/>
          <p:nvPr/>
        </p:nvSpPr>
        <p:spPr>
          <a:xfrm>
            <a:off x="683568" y="4857760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Preparation Time:  40’ </a:t>
            </a:r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Cooking Time: 15’ </a:t>
            </a:r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Serves  4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6124" y="257154"/>
            <a:ext cx="4711751" cy="1334418"/>
          </a:xfrm>
        </p:spPr>
        <p:txBody>
          <a:bodyPr>
            <a:noAutofit/>
          </a:bodyPr>
          <a:lstStyle/>
          <a:p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b="1" dirty="0" smtClean="0">
                <a:solidFill>
                  <a:srgbClr val="FFFF00"/>
                </a:solidFill>
              </a:rPr>
              <a:t>“Caldo Verde”      </a:t>
            </a:r>
            <a:br>
              <a:rPr lang="pt-PT" sz="3600" b="1" dirty="0" smtClean="0">
                <a:solidFill>
                  <a:srgbClr val="FFFF00"/>
                </a:solidFill>
              </a:rPr>
            </a:br>
            <a:r>
              <a:rPr lang="pt-PT" sz="3600" b="1" dirty="0" smtClean="0">
                <a:solidFill>
                  <a:srgbClr val="FFFF00"/>
                </a:solidFill>
              </a:rPr>
              <a:t>     (Green </a:t>
            </a:r>
            <a:r>
              <a:rPr lang="pt-PT" sz="3600" b="1" dirty="0" err="1" smtClean="0">
                <a:solidFill>
                  <a:srgbClr val="FFFF00"/>
                </a:solidFill>
              </a:rPr>
              <a:t>Soup</a:t>
            </a:r>
            <a:r>
              <a:rPr lang="pt-PT" sz="3600" b="1" dirty="0" smtClean="0">
                <a:solidFill>
                  <a:srgbClr val="FFFF00"/>
                </a:solidFill>
              </a:rPr>
              <a:t>)</a:t>
            </a:r>
            <a:endParaRPr lang="pt-PT" sz="3600" b="0" dirty="0"/>
          </a:p>
        </p:txBody>
      </p:sp>
      <p:pic>
        <p:nvPicPr>
          <p:cNvPr id="16386" name="Picture 2" descr="http://4.bp.blogspot.com/_240n7nXsaOA/TTx4CtYr6jI/AAAAAAAAAwg/8QFk9nbhAgg/s1600/caldo%2Bverd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786058"/>
            <a:ext cx="2854060" cy="214314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932794" cy="92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114" y="0"/>
            <a:ext cx="1707886" cy="128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1" name="CaixaDeTexto 20"/>
          <p:cNvSpPr txBox="1"/>
          <p:nvPr/>
        </p:nvSpPr>
        <p:spPr>
          <a:xfrm>
            <a:off x="3428992" y="1500174"/>
            <a:ext cx="5715008" cy="551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Method</a:t>
            </a:r>
            <a:endParaRPr lang="pt-PT" sz="2800" b="1" dirty="0" smtClean="0"/>
          </a:p>
          <a:p>
            <a:pPr>
              <a:lnSpc>
                <a:spcPts val="2700"/>
              </a:lnSpc>
            </a:pPr>
            <a:r>
              <a:rPr lang="en-US" sz="2000" dirty="0" smtClean="0"/>
              <a:t>1. Peel the onion, the garlic and the potatoes. </a:t>
            </a:r>
            <a:endParaRPr lang="pt-PT" sz="2000" dirty="0" smtClean="0"/>
          </a:p>
          <a:p>
            <a:pPr>
              <a:lnSpc>
                <a:spcPts val="2700"/>
              </a:lnSpc>
            </a:pPr>
            <a:r>
              <a:rPr lang="en-US" sz="2000" dirty="0" smtClean="0"/>
              <a:t>2. Roughly chop the onion and the garlic. </a:t>
            </a:r>
            <a:endParaRPr lang="pt-PT" sz="2000" dirty="0" smtClean="0"/>
          </a:p>
          <a:p>
            <a:pPr>
              <a:lnSpc>
                <a:spcPts val="2700"/>
              </a:lnSpc>
            </a:pPr>
            <a:r>
              <a:rPr lang="en-US" sz="2000" dirty="0" smtClean="0"/>
              <a:t>3. Dice the potatoes into pieces. </a:t>
            </a:r>
            <a:endParaRPr lang="pt-PT" sz="2000" dirty="0" smtClean="0"/>
          </a:p>
          <a:p>
            <a:pPr>
              <a:lnSpc>
                <a:spcPts val="2700"/>
              </a:lnSpc>
            </a:pPr>
            <a:r>
              <a:rPr lang="en-US" sz="2000" dirty="0" smtClean="0"/>
              <a:t>4. Put the pot on the stove and let it warm up. </a:t>
            </a:r>
            <a:endParaRPr lang="pt-PT" sz="2000" dirty="0" smtClean="0"/>
          </a:p>
          <a:p>
            <a:pPr>
              <a:lnSpc>
                <a:spcPts val="2700"/>
              </a:lnSpc>
            </a:pPr>
            <a:r>
              <a:rPr lang="en-US" sz="2000" dirty="0" smtClean="0"/>
              <a:t>5. Add olive oil, onion and garlic. Let it simmer.</a:t>
            </a:r>
            <a:endParaRPr lang="pt-PT" sz="2000" dirty="0" smtClean="0"/>
          </a:p>
          <a:p>
            <a:pPr>
              <a:lnSpc>
                <a:spcPts val="2700"/>
              </a:lnSpc>
            </a:pPr>
            <a:r>
              <a:rPr lang="en-US" sz="2000" dirty="0" smtClean="0"/>
              <a:t>6. Add the potatoes and the Chorizo. Let it cook. </a:t>
            </a:r>
            <a:endParaRPr lang="pt-PT" sz="2000" dirty="0" smtClean="0"/>
          </a:p>
          <a:p>
            <a:pPr>
              <a:lnSpc>
                <a:spcPts val="2700"/>
              </a:lnSpc>
            </a:pPr>
            <a:r>
              <a:rPr lang="en-US" sz="2000" dirty="0" smtClean="0"/>
              <a:t>7. Remove the sausage and cut into slices. </a:t>
            </a:r>
            <a:endParaRPr lang="pt-PT" sz="2000" dirty="0" smtClean="0"/>
          </a:p>
          <a:p>
            <a:pPr>
              <a:lnSpc>
                <a:spcPts val="2700"/>
              </a:lnSpc>
            </a:pPr>
            <a:r>
              <a:rPr lang="en-US" sz="2000" dirty="0" smtClean="0"/>
              <a:t>8. Blend the soup to puree. </a:t>
            </a:r>
            <a:endParaRPr lang="pt-PT" sz="2000" dirty="0" smtClean="0"/>
          </a:p>
          <a:p>
            <a:pPr>
              <a:lnSpc>
                <a:spcPts val="2700"/>
              </a:lnSpc>
            </a:pPr>
            <a:r>
              <a:rPr lang="en-US" sz="2000" dirty="0" smtClean="0"/>
              <a:t>9. Season with salt. </a:t>
            </a:r>
            <a:endParaRPr lang="pt-PT" sz="2000" dirty="0" smtClean="0"/>
          </a:p>
          <a:p>
            <a:pPr>
              <a:lnSpc>
                <a:spcPts val="2700"/>
              </a:lnSpc>
            </a:pPr>
            <a:r>
              <a:rPr lang="en-US" sz="2000" dirty="0" smtClean="0"/>
              <a:t>10. Wash and chop the kale into thin strips. </a:t>
            </a:r>
            <a:endParaRPr lang="pt-PT" sz="2000" dirty="0" smtClean="0"/>
          </a:p>
          <a:p>
            <a:pPr>
              <a:lnSpc>
                <a:spcPts val="2700"/>
              </a:lnSpc>
            </a:pPr>
            <a:r>
              <a:rPr lang="en-US" sz="2000" dirty="0" smtClean="0"/>
              <a:t>11. Add the kale to the soup. </a:t>
            </a:r>
            <a:endParaRPr lang="pt-PT" sz="2000" dirty="0" smtClean="0"/>
          </a:p>
          <a:p>
            <a:pPr>
              <a:lnSpc>
                <a:spcPts val="2700"/>
              </a:lnSpc>
            </a:pPr>
            <a:r>
              <a:rPr lang="en-US" sz="2000" dirty="0" smtClean="0"/>
              <a:t>12. Plate the soup, drizzle with olive oil and    </a:t>
            </a:r>
          </a:p>
          <a:p>
            <a:pPr>
              <a:lnSpc>
                <a:spcPts val="2700"/>
              </a:lnSpc>
            </a:pPr>
            <a:r>
              <a:rPr lang="en-US" sz="2000" dirty="0" smtClean="0"/>
              <a:t>       serve with corn bread.</a:t>
            </a:r>
            <a:endParaRPr lang="pt-PT" sz="2000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932794" cy="92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142852"/>
            <a:ext cx="1707886" cy="128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699698" y="326388"/>
            <a:ext cx="35076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Codfish cakes</a:t>
            </a:r>
          </a:p>
        </p:txBody>
      </p:sp>
      <p:pic>
        <p:nvPicPr>
          <p:cNvPr id="11" name="Imagem 10" descr="Resultado de imagem para patanisca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214554"/>
            <a:ext cx="2695580" cy="1857388"/>
          </a:xfrm>
          <a:prstGeom prst="rect">
            <a:avLst/>
          </a:prstGeom>
          <a:noFill/>
          <a:ln>
            <a:noFill/>
          </a:ln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11560" y="4509120"/>
            <a:ext cx="31037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Preparation Time: 30’ </a:t>
            </a:r>
            <a:endParaRPr lang="pt-PT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Cooking Time: 30’ </a:t>
            </a:r>
            <a:endParaRPr lang="pt-PT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Serves 4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929058" y="905519"/>
            <a:ext cx="492922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Ingredients: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400g boneless salt codfish (</a:t>
            </a:r>
            <a:r>
              <a:rPr lang="en-US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Bacalhau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lang="pt-PT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4 eggs</a:t>
            </a:r>
            <a:endParaRPr lang="pt-PT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 ½ cups flour</a:t>
            </a:r>
            <a:endParaRPr lang="pt-PT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1/2 small minced onion </a:t>
            </a:r>
            <a:endParaRPr lang="pt-PT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 tsp fresh minced parsley </a:t>
            </a:r>
            <a:endParaRPr lang="pt-PT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1/4 tsp black pepper</a:t>
            </a:r>
            <a:endParaRPr lang="pt-PT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1/2 tsp garlic powder</a:t>
            </a:r>
            <a:endParaRPr lang="pt-PT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 </a:t>
            </a:r>
            <a:r>
              <a:rPr lang="en-US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tbsp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olive oil</a:t>
            </a:r>
            <a:endParaRPr lang="pt-PT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Salt to taste</a:t>
            </a:r>
            <a:endParaRPr lang="pt-PT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Olive oil for frying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932794" cy="92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142852"/>
            <a:ext cx="1707886" cy="128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699698" y="326388"/>
            <a:ext cx="35076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Codfish cakes</a:t>
            </a:r>
          </a:p>
        </p:txBody>
      </p:sp>
      <p:pic>
        <p:nvPicPr>
          <p:cNvPr id="11" name="Imagem 10" descr="Resultado de imagem para patanisca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643446"/>
            <a:ext cx="2695580" cy="1857388"/>
          </a:xfrm>
          <a:prstGeom prst="rect">
            <a:avLst/>
          </a:prstGeom>
          <a:noFill/>
          <a:ln>
            <a:noFill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28596" y="1357298"/>
            <a:ext cx="8715404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Method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Hydrate the Cod in cold water for 1-2 days.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Cook the Salt Cod in boiling water for about 5minutes. Let it cool,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and   then shred it into flakes.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In a bowl, mix onion, parsley, cod, flour, salt, pepper, garlic powder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and  the olive oil.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Beat the eggs and add to the cod mix. Stir well to incorporate.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Add more salt and pepper to taste.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 Fry small dumplings in olive oil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7. Drain the fat.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8. Serve hot.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Resultado de imagem para serra da fre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 rot="19377332">
            <a:off x="206688" y="2624807"/>
            <a:ext cx="761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800" dirty="0" smtClean="0">
                <a:latin typeface="Aharoni" pitchFamily="2" charset="-79"/>
                <a:cs typeface="Aharoni" pitchFamily="2" charset="-79"/>
              </a:rPr>
              <a:t>MAIN DISHES</a:t>
            </a:r>
            <a:endParaRPr lang="pt-PT" sz="8800" dirty="0"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2" name="Grupo 10"/>
          <p:cNvGrpSpPr/>
          <p:nvPr/>
        </p:nvGrpSpPr>
        <p:grpSpPr>
          <a:xfrm>
            <a:off x="7236296" y="980728"/>
            <a:ext cx="1520135" cy="4618334"/>
            <a:chOff x="7623865" y="260648"/>
            <a:chExt cx="1520135" cy="4618334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40352" y="1052736"/>
              <a:ext cx="1088646" cy="86409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3" name="Imagem 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352" y="260648"/>
              <a:ext cx="1261737" cy="36004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4" name="Imagem 9" descr="LOGO3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84368" y="2420888"/>
              <a:ext cx="976114" cy="7320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5" name="Imagem 14" descr="Resultado de imagem para arouca geopark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3865" y="3717032"/>
              <a:ext cx="1520135" cy="11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46889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 descr="cozido a portugues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3639285" cy="2729464"/>
          </a:xfr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873153" cy="86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114" y="214290"/>
            <a:ext cx="1707886" cy="128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14348" y="5000636"/>
            <a:ext cx="30638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Preparation time: 120’ </a:t>
            </a:r>
            <a:endParaRPr lang="pt-PT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Cooking time: 60’ </a:t>
            </a:r>
            <a:endParaRPr lang="pt-PT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Serves 4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175448" y="1410355"/>
            <a:ext cx="496855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ngredients</a:t>
            </a:r>
          </a:p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500 g potatoes</a:t>
            </a:r>
            <a:endParaRPr lang="pt-PT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250 g carrots</a:t>
            </a:r>
            <a:endParaRPr lang="pt-PT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250 g cabbage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250 g turnips</a:t>
            </a:r>
            <a:endParaRPr lang="pt-PT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 chorizo (smoked sausage)</a:t>
            </a:r>
            <a:endParaRPr lang="pt-PT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200 g smoked ham </a:t>
            </a:r>
            <a:endParaRPr lang="pt-PT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 blood sausage</a:t>
            </a:r>
            <a:endParaRPr lang="pt-PT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1kg various cuts of beef, pork, chicken</a:t>
            </a:r>
            <a:endParaRPr lang="pt-PT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400 g rice </a:t>
            </a:r>
            <a:endParaRPr lang="pt-PT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Salt to taste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0"/>
            <a:ext cx="6311624" cy="167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997</Words>
  <Application>Microsoft Office PowerPoint</Application>
  <PresentationFormat>Apresentação no Ecrã (4:3)</PresentationFormat>
  <Paragraphs>172</Paragraphs>
  <Slides>18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19" baseType="lpstr">
      <vt:lpstr>Vértice</vt:lpstr>
      <vt:lpstr>Arouca Geopark  Cuisine</vt:lpstr>
      <vt:lpstr>Apresentação do PowerPoint</vt:lpstr>
      <vt:lpstr>Apresentação do PowerPoint</vt:lpstr>
      <vt:lpstr> “Caldo Verde”            (Green Soup)</vt:lpstr>
      <vt:lpstr> “Caldo Verde”            (Green Soup)</vt:lpstr>
      <vt:lpstr>Apresentação do PowerPoint</vt:lpstr>
      <vt:lpstr>Apresentação do PowerPoint</vt:lpstr>
      <vt:lpstr>Apresentação do PowerPoint</vt:lpstr>
      <vt:lpstr>Apresentação do PowerPoint</vt:lpstr>
      <vt:lpstr>         “Cozido à Portuguesa”      (Portuguese boiled meat with                    vegetables)</vt:lpstr>
      <vt:lpstr>“Vitela arouquesa (Arouquesa roast veal)</vt:lpstr>
      <vt:lpstr>“Vitela arouquesa (Arouquesa roast veal)</vt:lpstr>
      <vt:lpstr>Apresentação do PowerPoint</vt:lpstr>
      <vt:lpstr>“Castanhas doces” (egg chestnuts)</vt:lpstr>
      <vt:lpstr>“Castanhas doces” (egg chestnuts)</vt:lpstr>
      <vt:lpstr>“Trilobiscuits” </vt:lpstr>
      <vt:lpstr>“Trilobiscuits” </vt:lpstr>
      <vt:lpstr>Apresentação do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Tradicional food in portugal</dc:title>
  <dc:creator>Utilizador</dc:creator>
  <cp:lastModifiedBy>Direcao</cp:lastModifiedBy>
  <cp:revision>166</cp:revision>
  <cp:lastPrinted>2018-04-12T16:41:12Z</cp:lastPrinted>
  <dcterms:created xsi:type="dcterms:W3CDTF">2011-10-06T09:52:12Z</dcterms:created>
  <dcterms:modified xsi:type="dcterms:W3CDTF">2018-04-12T16:45:02Z</dcterms:modified>
</cp:coreProperties>
</file>