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70" r:id="rId5"/>
    <p:sldId id="258" r:id="rId6"/>
    <p:sldId id="273" r:id="rId7"/>
    <p:sldId id="265" r:id="rId8"/>
    <p:sldId id="266" r:id="rId9"/>
    <p:sldId id="263" r:id="rId10"/>
    <p:sldId id="267" r:id="rId11"/>
    <p:sldId id="268" r:id="rId12"/>
    <p:sldId id="269" r:id="rId13"/>
    <p:sldId id="271" r:id="rId14"/>
    <p:sldId id="290" r:id="rId15"/>
    <p:sldId id="286" r:id="rId16"/>
    <p:sldId id="272" r:id="rId17"/>
    <p:sldId id="276" r:id="rId18"/>
    <p:sldId id="291" r:id="rId19"/>
    <p:sldId id="277" r:id="rId20"/>
    <p:sldId id="278" r:id="rId21"/>
    <p:sldId id="279" r:id="rId22"/>
    <p:sldId id="274" r:id="rId23"/>
    <p:sldId id="285" r:id="rId24"/>
    <p:sldId id="287" r:id="rId25"/>
    <p:sldId id="280" r:id="rId26"/>
    <p:sldId id="288" r:id="rId27"/>
    <p:sldId id="289" r:id="rId28"/>
    <p:sldId id="281" r:id="rId29"/>
    <p:sldId id="282" r:id="rId30"/>
    <p:sldId id="283" r:id="rId31"/>
    <p:sldId id="284" r:id="rId32"/>
    <p:sldId id="264" r:id="rId3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6EDE42A-D528-4C12-BDE9-512CDF43120C}" type="datetimeFigureOut">
              <a:rPr lang="sl-SI" smtClean="0"/>
              <a:t>27.3.2015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2C9CC20-0413-4A12-810E-FE5D267434F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slovenia.info/en/naravni-parki/Krajinski-park-Strunjan.htm?naravni_parki=6093&amp;lng=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ovenia.info/en/-ctg-kraji/Solkan.htm?_ctg_kraji=3507&amp;lng=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slovenia.info/en/-ctg-kraji/Velenje.htm?_ctg_kraji=2717&amp;lng=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rger.si/SLOIndex_eng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000" b="1" dirty="0" smtClean="0"/>
              <a:t>SLOVENIA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sl-SI" sz="2400" dirty="0" smtClean="0"/>
              <a:t>Geographical </a:t>
            </a:r>
            <a:r>
              <a:rPr lang="sl-SI" sz="2400" dirty="0" smtClean="0"/>
              <a:t>features</a:t>
            </a:r>
          </a:p>
          <a:p>
            <a:pPr algn="ctr"/>
            <a:endParaRPr lang="sl-SI" sz="2400" dirty="0"/>
          </a:p>
          <a:p>
            <a:pPr algn="ctr"/>
            <a:r>
              <a:rPr lang="sl-SI" sz="1000" dirty="0"/>
              <a:t>b</a:t>
            </a:r>
            <a:r>
              <a:rPr lang="sl-SI" sz="1000" dirty="0" smtClean="0"/>
              <a:t>y Jasna Damjan</a:t>
            </a:r>
          </a:p>
          <a:p>
            <a:pPr algn="ctr"/>
            <a:r>
              <a:rPr lang="sl-SI" sz="1000" dirty="0" smtClean="0"/>
              <a:t>High School of Economics Ljubljana</a:t>
            </a:r>
          </a:p>
          <a:p>
            <a:pPr algn="ctr"/>
            <a:endParaRPr lang="sl-SI" sz="1000" dirty="0"/>
          </a:p>
          <a:p>
            <a:pPr algn="ctr"/>
            <a:r>
              <a:rPr lang="sl-SI" sz="1000" smtClean="0"/>
              <a:t>March 2015</a:t>
            </a:r>
            <a:endParaRPr lang="sl-SI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9396"/>
            <a:ext cx="4160207" cy="27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24847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57918" cy="40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0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673"/>
            <a:ext cx="464515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827013"/>
            <a:ext cx="5112568" cy="34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4" y="1052736"/>
            <a:ext cx="772371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864096"/>
          </a:xfrm>
        </p:spPr>
        <p:txBody>
          <a:bodyPr/>
          <a:lstStyle/>
          <a:p>
            <a:pPr algn="ctr"/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28800"/>
            <a:ext cx="7632848" cy="4536504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…t</a:t>
            </a:r>
            <a:r>
              <a:rPr lang="en-US" dirty="0"/>
              <a:t>he </a:t>
            </a:r>
            <a:r>
              <a:rPr lang="en-US" b="1" dirty="0"/>
              <a:t>oldest wheel with an axle</a:t>
            </a:r>
            <a:r>
              <a:rPr lang="en-US" dirty="0"/>
              <a:t> </a:t>
            </a:r>
            <a:r>
              <a:rPr lang="sl-SI" dirty="0"/>
              <a:t>- </a:t>
            </a:r>
            <a:r>
              <a:rPr lang="en-US" dirty="0"/>
              <a:t>approximately 5200 years </a:t>
            </a:r>
            <a:r>
              <a:rPr lang="en-US" dirty="0" smtClean="0"/>
              <a:t>old</a:t>
            </a:r>
            <a:r>
              <a:rPr lang="sl-SI" dirty="0" smtClean="0"/>
              <a:t> –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found</a:t>
            </a:r>
            <a:r>
              <a:rPr lang="sl-SI" dirty="0" smtClean="0"/>
              <a:t> in Ljubljana </a:t>
            </a:r>
            <a:r>
              <a:rPr lang="sl-SI" dirty="0" err="1" smtClean="0"/>
              <a:t>Marshes</a:t>
            </a:r>
            <a:r>
              <a:rPr lang="sl-SI" dirty="0" smtClean="0"/>
              <a:t>?</a:t>
            </a: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46166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3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936104"/>
          </a:xfrm>
        </p:spPr>
        <p:txBody>
          <a:bodyPr/>
          <a:lstStyle/>
          <a:p>
            <a:r>
              <a:rPr lang="sl-SI" dirty="0" err="1"/>
              <a:t>Did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know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/>
          <a:lstStyle/>
          <a:p>
            <a:endParaRPr lang="sl-SI" dirty="0" smtClean="0"/>
          </a:p>
          <a:p>
            <a:r>
              <a:rPr lang="sl-SI" dirty="0" smtClean="0"/>
              <a:t>…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b="1" dirty="0" err="1"/>
              <a:t>oldest</a:t>
            </a:r>
            <a:r>
              <a:rPr lang="sl-SI" b="1" dirty="0"/>
              <a:t> </a:t>
            </a:r>
            <a:r>
              <a:rPr lang="sl-SI" b="1" dirty="0" err="1"/>
              <a:t>musical</a:t>
            </a:r>
            <a:r>
              <a:rPr lang="sl-SI" b="1" dirty="0"/>
              <a:t> instrument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found</a:t>
            </a:r>
            <a:r>
              <a:rPr lang="sl-SI" dirty="0"/>
              <a:t> in a </a:t>
            </a:r>
            <a:r>
              <a:rPr lang="sl-SI" dirty="0" err="1"/>
              <a:t>cave</a:t>
            </a:r>
            <a:r>
              <a:rPr lang="sl-SI" dirty="0"/>
              <a:t> in </a:t>
            </a:r>
            <a:r>
              <a:rPr lang="sl-SI" dirty="0" err="1"/>
              <a:t>Slovenia</a:t>
            </a:r>
            <a:r>
              <a:rPr lang="sl-SI" dirty="0" smtClean="0"/>
              <a:t>?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r>
              <a:rPr lang="sl-SI" dirty="0"/>
              <a:t>…</a:t>
            </a:r>
            <a:r>
              <a:rPr lang="en-US" dirty="0"/>
              <a:t> </a:t>
            </a:r>
            <a:r>
              <a:rPr lang="sl-SI" dirty="0" smtClean="0"/>
              <a:t>in </a:t>
            </a:r>
            <a:r>
              <a:rPr lang="en-US" dirty="0" smtClean="0"/>
              <a:t>Maribor</a:t>
            </a:r>
            <a:r>
              <a:rPr lang="en-US" dirty="0"/>
              <a:t>, Slovenia's second-largest city, is home to the </a:t>
            </a:r>
            <a:r>
              <a:rPr lang="en-US" b="1" dirty="0"/>
              <a:t>oldest vine</a:t>
            </a:r>
            <a:r>
              <a:rPr lang="en-US" dirty="0"/>
              <a:t> in the world?</a:t>
            </a:r>
            <a:br>
              <a:rPr lang="en-US" dirty="0"/>
            </a:br>
            <a:endParaRPr lang="sl-SI" dirty="0"/>
          </a:p>
          <a:p>
            <a:pPr marL="68580" indent="0"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157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21" y="620688"/>
            <a:ext cx="4999272" cy="27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5416597" cy="36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48880"/>
            <a:ext cx="7200916" cy="388843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sl-SI" dirty="0" smtClean="0"/>
          </a:p>
          <a:p>
            <a:r>
              <a:rPr lang="sl-SI" dirty="0" smtClean="0"/>
              <a:t>…</a:t>
            </a:r>
            <a:r>
              <a:rPr lang="sl-SI" dirty="0" err="1" smtClean="0"/>
              <a:t>Slovenia</a:t>
            </a:r>
            <a:r>
              <a:rPr lang="sl-SI" dirty="0" smtClean="0"/>
              <a:t> is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b="1" dirty="0" err="1" smtClean="0"/>
              <a:t>third</a:t>
            </a:r>
            <a:r>
              <a:rPr lang="sl-SI" b="1" dirty="0" smtClean="0"/>
              <a:t> most </a:t>
            </a:r>
            <a:r>
              <a:rPr lang="sl-SI" b="1" dirty="0" err="1" smtClean="0"/>
              <a:t>forested</a:t>
            </a:r>
            <a:r>
              <a:rPr lang="sl-SI" b="1" dirty="0" smtClean="0"/>
              <a:t> </a:t>
            </a:r>
            <a:r>
              <a:rPr lang="sl-SI" dirty="0" err="1" smtClean="0"/>
              <a:t>country</a:t>
            </a:r>
            <a:r>
              <a:rPr lang="sl-SI" dirty="0" smtClean="0"/>
              <a:t> in </a:t>
            </a:r>
            <a:r>
              <a:rPr lang="sl-SI" dirty="0" err="1" smtClean="0"/>
              <a:t>Europe</a:t>
            </a:r>
            <a:r>
              <a:rPr lang="sl-SI" dirty="0" smtClean="0"/>
              <a:t> (more </a:t>
            </a:r>
            <a:r>
              <a:rPr lang="sl-SI" dirty="0" err="1" smtClean="0"/>
              <a:t>than</a:t>
            </a:r>
            <a:r>
              <a:rPr lang="sl-SI" dirty="0" smtClean="0"/>
              <a:t> 60%)? </a:t>
            </a:r>
          </a:p>
          <a:p>
            <a:endParaRPr lang="sl-SI" dirty="0"/>
          </a:p>
          <a:p>
            <a:r>
              <a:rPr lang="sl-SI" dirty="0" smtClean="0"/>
              <a:t>…</a:t>
            </a:r>
            <a:r>
              <a:rPr lang="en-US" dirty="0" smtClean="0"/>
              <a:t>Slovenia </a:t>
            </a:r>
            <a:r>
              <a:rPr lang="en-US" dirty="0"/>
              <a:t>is home to as many as </a:t>
            </a:r>
            <a:r>
              <a:rPr lang="en-US" b="1" dirty="0"/>
              <a:t>260 </a:t>
            </a:r>
            <a:r>
              <a:rPr lang="en-US" b="1" dirty="0" smtClean="0"/>
              <a:t>waterfalls</a:t>
            </a:r>
            <a:r>
              <a:rPr lang="sl-SI" dirty="0" smtClean="0"/>
              <a:t>?</a:t>
            </a:r>
            <a:r>
              <a:rPr lang="en-US" dirty="0"/>
              <a:t/>
            </a:r>
            <a:br>
              <a:rPr lang="en-US" dirty="0"/>
            </a:b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1905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…</a:t>
            </a:r>
            <a:r>
              <a:rPr lang="en-US" dirty="0" smtClean="0"/>
              <a:t>Slovenia </a:t>
            </a:r>
            <a:r>
              <a:rPr lang="en-US" dirty="0"/>
              <a:t>has one of the largest </a:t>
            </a:r>
            <a:r>
              <a:rPr lang="en-US" b="1" dirty="0"/>
              <a:t>brown bear</a:t>
            </a:r>
            <a:r>
              <a:rPr lang="en-US" dirty="0"/>
              <a:t> populations in Europe? </a:t>
            </a: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 algn="ctr">
              <a:buNone/>
            </a:pPr>
            <a:r>
              <a:rPr lang="sl-SI" dirty="0" err="1"/>
              <a:t>b</a:t>
            </a:r>
            <a:r>
              <a:rPr lang="sl-SI" dirty="0" err="1" smtClean="0"/>
              <a:t>etween</a:t>
            </a:r>
            <a:r>
              <a:rPr lang="sl-SI" dirty="0" smtClean="0"/>
              <a:t> </a:t>
            </a:r>
            <a:r>
              <a:rPr lang="sl-SI" b="1" dirty="0" smtClean="0"/>
              <a:t>500-700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35427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542309" cy="532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5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90754"/>
            <a:ext cx="3192971" cy="222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... </a:t>
            </a:r>
            <a:r>
              <a:rPr lang="en-US" dirty="0" smtClean="0"/>
              <a:t>Slovenia </a:t>
            </a:r>
            <a:r>
              <a:rPr lang="en-US" dirty="0"/>
              <a:t>is one of the countries with </a:t>
            </a:r>
            <a:r>
              <a:rPr lang="en-US" b="1" dirty="0"/>
              <a:t>the largest number </a:t>
            </a:r>
            <a:r>
              <a:rPr lang="en-US" dirty="0"/>
              <a:t>of religious buildings per capita in Europe? There are almost </a:t>
            </a:r>
            <a:r>
              <a:rPr lang="en-US" b="1" dirty="0"/>
              <a:t>3,000 churches</a:t>
            </a:r>
            <a:r>
              <a:rPr lang="en-US" dirty="0"/>
              <a:t>, chapels and religious monuments around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smtClean="0"/>
              <a:t>Slovenia</a:t>
            </a:r>
            <a:r>
              <a:rPr lang="en-US" dirty="0"/>
              <a:t>. 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23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37915"/>
            <a:ext cx="3960440" cy="43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.</a:t>
            </a:r>
            <a:r>
              <a:rPr lang="en-US" dirty="0" smtClean="0"/>
              <a:t>.. the </a:t>
            </a:r>
            <a:r>
              <a:rPr lang="en-US" dirty="0"/>
              <a:t>geographical and climatic variety and </a:t>
            </a:r>
            <a:r>
              <a:rPr lang="en-US" b="1" dirty="0"/>
              <a:t>diversity</a:t>
            </a:r>
            <a:r>
              <a:rPr lang="en-US" dirty="0"/>
              <a:t> of Slovenia </a:t>
            </a:r>
            <a:r>
              <a:rPr lang="en-US" dirty="0" smtClean="0"/>
              <a:t>mean</a:t>
            </a:r>
            <a:r>
              <a:rPr lang="sl-SI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that in a single day you </a:t>
            </a:r>
            <a:r>
              <a:rPr lang="en-US" dirty="0" smtClean="0"/>
              <a:t>can</a:t>
            </a:r>
            <a:r>
              <a:rPr lang="sl-SI" dirty="0" smtClean="0"/>
              <a:t>: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en-US" dirty="0" smtClean="0"/>
              <a:t>pick </a:t>
            </a:r>
            <a:r>
              <a:rPr lang="en-US" dirty="0"/>
              <a:t>autumn fruits in the morning, </a:t>
            </a:r>
            <a:endParaRPr lang="sl-SI" dirty="0" smtClean="0"/>
          </a:p>
          <a:p>
            <a:pPr marL="68580" indent="0">
              <a:buNone/>
            </a:pPr>
            <a:r>
              <a:rPr lang="en-US" dirty="0" smtClean="0"/>
              <a:t>bathe </a:t>
            </a:r>
            <a:r>
              <a:rPr lang="en-US" dirty="0"/>
              <a:t>in the Adriatic in the afternoon, </a:t>
            </a:r>
            <a:endParaRPr lang="sl-SI" dirty="0" smtClean="0"/>
          </a:p>
          <a:p>
            <a:pPr marL="68580" indent="0">
              <a:buNone/>
            </a:pPr>
            <a:r>
              <a:rPr lang="en-US" dirty="0" smtClean="0"/>
              <a:t>go </a:t>
            </a:r>
            <a:r>
              <a:rPr lang="en-US" dirty="0"/>
              <a:t>night skiing in the evening? 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2057103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864096"/>
          </a:xfrm>
        </p:spPr>
        <p:txBody>
          <a:bodyPr>
            <a:normAutofit/>
          </a:bodyPr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3843789"/>
          </a:xfrm>
        </p:spPr>
        <p:txBody>
          <a:bodyPr/>
          <a:lstStyle/>
          <a:p>
            <a:r>
              <a:rPr lang="en-US" dirty="0"/>
              <a:t>... </a:t>
            </a:r>
            <a:r>
              <a:rPr lang="en-US" dirty="0" smtClean="0"/>
              <a:t>Slovenia </a:t>
            </a:r>
            <a:r>
              <a:rPr lang="en-US" dirty="0"/>
              <a:t>has </a:t>
            </a:r>
            <a:r>
              <a:rPr lang="en-US" dirty="0">
                <a:solidFill>
                  <a:schemeClr val="tx1"/>
                </a:solidFill>
              </a:rPr>
              <a:t>the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  <a:hlinkClick r:id="rId2" tooltip="Natural reserve of Strunjan"/>
              </a:rPr>
              <a:t>tallest cliff</a:t>
            </a:r>
            <a:r>
              <a:rPr lang="en-US" dirty="0"/>
              <a:t> on the Adriatic </a:t>
            </a:r>
            <a:r>
              <a:rPr lang="en-US" dirty="0" smtClean="0"/>
              <a:t>coast</a:t>
            </a:r>
            <a:r>
              <a:rPr lang="hu-HU" dirty="0" smtClean="0"/>
              <a:t> (80 </a:t>
            </a:r>
            <a:r>
              <a:rPr lang="hu-HU" dirty="0" err="1" smtClean="0"/>
              <a:t>metres</a:t>
            </a:r>
            <a:r>
              <a:rPr lang="hu-HU" dirty="0" smtClean="0"/>
              <a:t>)</a:t>
            </a:r>
            <a:r>
              <a:rPr lang="en-US" dirty="0" smtClean="0"/>
              <a:t>? </a:t>
            </a:r>
            <a:endParaRPr lang="sl-SI" dirty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727280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9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…</a:t>
            </a:r>
            <a:r>
              <a:rPr lang="en-US" dirty="0" smtClean="0"/>
              <a:t>Slovenia </a:t>
            </a:r>
            <a:r>
              <a:rPr lang="en-US" dirty="0"/>
              <a:t>is among the most </a:t>
            </a:r>
            <a:r>
              <a:rPr lang="en-US" b="1" dirty="0"/>
              <a:t>biologically diverse</a:t>
            </a:r>
            <a:r>
              <a:rPr lang="en-US" dirty="0"/>
              <a:t> countries in the world</a:t>
            </a:r>
            <a:r>
              <a:rPr lang="en-US" dirty="0" smtClean="0"/>
              <a:t>?</a:t>
            </a:r>
            <a:r>
              <a:rPr lang="sl-SI" dirty="0" smtClean="0"/>
              <a:t> </a:t>
            </a:r>
          </a:p>
          <a:p>
            <a:pPr marL="68580" indent="0">
              <a:buNone/>
            </a:pPr>
            <a:endParaRPr lang="sl-SI" dirty="0" smtClean="0"/>
          </a:p>
          <a:p>
            <a:r>
              <a:rPr lang="sl-SI" dirty="0" smtClean="0"/>
              <a:t>…</a:t>
            </a:r>
            <a:r>
              <a:rPr lang="en-US" dirty="0" smtClean="0"/>
              <a:t> </a:t>
            </a:r>
            <a:r>
              <a:rPr lang="en-US" dirty="0"/>
              <a:t>that in Slovenia you can see the traces of real </a:t>
            </a:r>
            <a:r>
              <a:rPr lang="en-US" b="1" dirty="0" smtClean="0"/>
              <a:t>dinosaurs</a:t>
            </a:r>
            <a:r>
              <a:rPr lang="sl-SI" b="1" dirty="0" smtClean="0"/>
              <a:t> </a:t>
            </a:r>
            <a:r>
              <a:rPr lang="sl-SI" dirty="0" smtClean="0"/>
              <a:t>(</a:t>
            </a:r>
            <a:r>
              <a:rPr lang="en-GB" dirty="0"/>
              <a:t>around 200 million years </a:t>
            </a:r>
            <a:r>
              <a:rPr lang="en-GB" dirty="0" smtClean="0"/>
              <a:t>old</a:t>
            </a:r>
            <a:r>
              <a:rPr lang="sl-SI" dirty="0" smtClean="0"/>
              <a:t>)</a:t>
            </a:r>
            <a:r>
              <a:rPr lang="en-US" dirty="0" smtClean="0"/>
              <a:t>?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31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4896544" cy="566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1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…</a:t>
            </a:r>
            <a:r>
              <a:rPr lang="en-GB" dirty="0" smtClean="0"/>
              <a:t>during </a:t>
            </a:r>
            <a:r>
              <a:rPr lang="en-GB" dirty="0"/>
              <a:t>the </a:t>
            </a:r>
            <a:r>
              <a:rPr lang="sl-SI" dirty="0" smtClean="0"/>
              <a:t>WWI </a:t>
            </a:r>
            <a:r>
              <a:rPr lang="en-GB" dirty="0" smtClean="0"/>
              <a:t>the </a:t>
            </a:r>
            <a:r>
              <a:rPr lang="en-GB" dirty="0"/>
              <a:t>important front line known as the </a:t>
            </a:r>
            <a:r>
              <a:rPr lang="en-GB" b="1" dirty="0" err="1"/>
              <a:t>Isonzo</a:t>
            </a:r>
            <a:r>
              <a:rPr lang="en-GB" b="1" dirty="0"/>
              <a:t> (</a:t>
            </a:r>
            <a:r>
              <a:rPr lang="en-GB" b="1" dirty="0" err="1"/>
              <a:t>Soča</a:t>
            </a:r>
            <a:r>
              <a:rPr lang="en-GB" b="1" dirty="0"/>
              <a:t>) Front</a:t>
            </a:r>
            <a:r>
              <a:rPr lang="en-GB" dirty="0"/>
              <a:t> </a:t>
            </a:r>
            <a:r>
              <a:rPr lang="en-GB" dirty="0" smtClean="0"/>
              <a:t>ran </a:t>
            </a:r>
            <a:r>
              <a:rPr lang="en-GB" dirty="0"/>
              <a:t>across Slovene territory? </a:t>
            </a:r>
            <a:endParaRPr lang="sl-SI" dirty="0" smtClean="0"/>
          </a:p>
          <a:p>
            <a:pPr marL="6858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28" y="4005064"/>
            <a:ext cx="33035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26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Did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know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…Slovenia's </a:t>
            </a:r>
            <a:r>
              <a:rPr lang="en-GB" dirty="0"/>
              <a:t>War of Independence in 1991, </a:t>
            </a:r>
            <a:r>
              <a:rPr lang="sl-SI" dirty="0" smtClean="0"/>
              <a:t>(</a:t>
            </a:r>
            <a:r>
              <a:rPr lang="en-GB" dirty="0" smtClean="0"/>
              <a:t>the</a:t>
            </a:r>
            <a:r>
              <a:rPr lang="en-GB" dirty="0"/>
              <a:t> </a:t>
            </a:r>
            <a:r>
              <a:rPr lang="en-GB" b="1" dirty="0"/>
              <a:t>Ten-Day </a:t>
            </a:r>
            <a:r>
              <a:rPr lang="en-GB" b="1" dirty="0" smtClean="0"/>
              <a:t>War</a:t>
            </a:r>
            <a:r>
              <a:rPr lang="sl-SI" dirty="0" smtClean="0"/>
              <a:t>)</a:t>
            </a:r>
            <a:r>
              <a:rPr lang="en-GB" dirty="0" smtClean="0"/>
              <a:t>, </a:t>
            </a:r>
            <a:r>
              <a:rPr lang="en-GB" dirty="0"/>
              <a:t>was the first war in Europe since the Second World War? </a:t>
            </a:r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47" y="3789040"/>
            <a:ext cx="3147053" cy="23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2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... </a:t>
            </a:r>
            <a:r>
              <a:rPr lang="en-GB" dirty="0" smtClean="0"/>
              <a:t>the </a:t>
            </a:r>
            <a:r>
              <a:rPr lang="en-GB" dirty="0"/>
              <a:t>world's </a:t>
            </a:r>
            <a:r>
              <a:rPr lang="en-GB" b="1" dirty="0"/>
              <a:t>longest stone-arch railway bridge</a:t>
            </a:r>
            <a:r>
              <a:rPr lang="en-GB" dirty="0"/>
              <a:t> is the </a:t>
            </a:r>
            <a:r>
              <a:rPr lang="en-GB" b="1" dirty="0" err="1">
                <a:hlinkClick r:id="rId2" tooltip="Solkan"/>
              </a:rPr>
              <a:t>Solkan</a:t>
            </a:r>
            <a:r>
              <a:rPr lang="en-GB" b="1" dirty="0">
                <a:hlinkClick r:id="rId2" tooltip="Solkan"/>
              </a:rPr>
              <a:t> </a:t>
            </a:r>
            <a:r>
              <a:rPr lang="en-GB" b="1" dirty="0" smtClean="0">
                <a:hlinkClick r:id="rId2" tooltip="Solkan"/>
              </a:rPr>
              <a:t>Bridge</a:t>
            </a:r>
            <a:r>
              <a:rPr lang="en-GB" dirty="0" smtClean="0"/>
              <a:t>? </a:t>
            </a:r>
            <a:endParaRPr lang="hu-HU" dirty="0" smtClean="0"/>
          </a:p>
          <a:p>
            <a:endParaRPr lang="hu-HU" dirty="0"/>
          </a:p>
          <a:p>
            <a:r>
              <a:rPr lang="en-GB" dirty="0" smtClean="0"/>
              <a:t>The </a:t>
            </a:r>
            <a:r>
              <a:rPr lang="en-GB" dirty="0"/>
              <a:t>main arch has a span of </a:t>
            </a:r>
            <a:r>
              <a:rPr lang="en-GB" b="1" dirty="0"/>
              <a:t>85 metres </a:t>
            </a:r>
            <a:r>
              <a:rPr lang="en-GB" dirty="0"/>
              <a:t>and the total length of the bridge is </a:t>
            </a:r>
            <a:r>
              <a:rPr lang="en-GB" b="1" dirty="0"/>
              <a:t>219.7 metres</a:t>
            </a:r>
            <a:r>
              <a:rPr lang="en-GB" dirty="0"/>
              <a:t>. </a:t>
            </a:r>
            <a:br>
              <a:rPr lang="en-GB" dirty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658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660139" cy="47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936104"/>
          </a:xfrm>
        </p:spPr>
        <p:txBody>
          <a:bodyPr/>
          <a:lstStyle/>
          <a:p>
            <a:r>
              <a:rPr lang="sl-SI" dirty="0" err="1"/>
              <a:t>Did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know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16832"/>
            <a:ext cx="6777317" cy="3915797"/>
          </a:xfrm>
        </p:spPr>
        <p:txBody>
          <a:bodyPr/>
          <a:lstStyle/>
          <a:p>
            <a:r>
              <a:rPr lang="en-US" dirty="0"/>
              <a:t>... </a:t>
            </a:r>
            <a:r>
              <a:rPr lang="en-US" dirty="0" smtClean="0"/>
              <a:t>the</a:t>
            </a:r>
            <a:r>
              <a:rPr lang="en-US" dirty="0"/>
              <a:t> canteen of the coal mine in </a:t>
            </a:r>
            <a:r>
              <a:rPr lang="en-US" b="1" dirty="0" err="1">
                <a:hlinkClick r:id="rId2" tooltip="Velenje"/>
              </a:rPr>
              <a:t>Velenje</a:t>
            </a:r>
            <a:r>
              <a:rPr lang="en-US" dirty="0"/>
              <a:t>, </a:t>
            </a:r>
            <a:r>
              <a:rPr lang="en-US" b="1" dirty="0"/>
              <a:t>160 </a:t>
            </a:r>
            <a:r>
              <a:rPr lang="en-US" b="1" dirty="0" err="1"/>
              <a:t>metres</a:t>
            </a:r>
            <a:r>
              <a:rPr lang="en-US" b="1" dirty="0"/>
              <a:t> below</a:t>
            </a:r>
            <a:r>
              <a:rPr lang="en-US" dirty="0"/>
              <a:t> the surface, is the </a:t>
            </a:r>
            <a:r>
              <a:rPr lang="en-US" b="1" dirty="0"/>
              <a:t>lowest-lying dining room in Europe</a:t>
            </a:r>
            <a:r>
              <a:rPr lang="en-US" dirty="0"/>
              <a:t>? </a:t>
            </a:r>
            <a:r>
              <a:rPr lang="en-US" b="1" dirty="0" smtClean="0"/>
              <a:t>15 </a:t>
            </a:r>
            <a:r>
              <a:rPr lang="en-US" b="1" dirty="0" err="1"/>
              <a:t>metres</a:t>
            </a:r>
            <a:r>
              <a:rPr lang="en-US" b="1" dirty="0"/>
              <a:t> </a:t>
            </a:r>
            <a:r>
              <a:rPr lang="en-US" dirty="0"/>
              <a:t>long, </a:t>
            </a:r>
            <a:r>
              <a:rPr lang="en-US" dirty="0" smtClean="0"/>
              <a:t>48 </a:t>
            </a:r>
            <a:r>
              <a:rPr lang="en-US" dirty="0"/>
              <a:t>people at 12 tables. 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064"/>
            <a:ext cx="44767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4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008112"/>
          </a:xfrm>
        </p:spPr>
        <p:txBody>
          <a:bodyPr/>
          <a:lstStyle/>
          <a:p>
            <a:r>
              <a:rPr lang="sl-SI" dirty="0" err="1"/>
              <a:t>Did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know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88840"/>
            <a:ext cx="7128908" cy="4392488"/>
          </a:xfrm>
        </p:spPr>
        <p:txBody>
          <a:bodyPr/>
          <a:lstStyle/>
          <a:p>
            <a:r>
              <a:rPr lang="en-US" dirty="0" smtClean="0"/>
              <a:t>... </a:t>
            </a:r>
            <a:r>
              <a:rPr lang="en-US" dirty="0"/>
              <a:t>the tallest industrial </a:t>
            </a:r>
            <a:r>
              <a:rPr lang="en-US" b="1" dirty="0"/>
              <a:t>chimney</a:t>
            </a:r>
            <a:r>
              <a:rPr lang="en-US" dirty="0"/>
              <a:t> in Europe is in Slovenia</a:t>
            </a:r>
            <a:r>
              <a:rPr lang="en-US" dirty="0" smtClean="0"/>
              <a:t>?</a:t>
            </a:r>
            <a:endParaRPr lang="sl-SI" dirty="0" smtClean="0"/>
          </a:p>
          <a:p>
            <a:endParaRPr lang="sl-SI" dirty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06436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18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568863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grada vsebine 3" descr="Slovenia_map_moder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709028"/>
            <a:ext cx="3312368" cy="28707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936104"/>
          </a:xfrm>
        </p:spPr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... </a:t>
            </a:r>
            <a:r>
              <a:rPr lang="en-US" dirty="0" smtClean="0"/>
              <a:t>the </a:t>
            </a:r>
            <a:r>
              <a:rPr lang="en-US" dirty="0"/>
              <a:t>Slovene </a:t>
            </a:r>
            <a:r>
              <a:rPr lang="en-US" b="1" dirty="0" err="1"/>
              <a:t>Davo</a:t>
            </a:r>
            <a:r>
              <a:rPr lang="en-US" b="1" dirty="0"/>
              <a:t> </a:t>
            </a:r>
            <a:r>
              <a:rPr lang="en-US" b="1" dirty="0" err="1"/>
              <a:t>Karničar</a:t>
            </a:r>
            <a:r>
              <a:rPr lang="en-US" dirty="0"/>
              <a:t> 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smtClean="0"/>
              <a:t>was </a:t>
            </a:r>
            <a:r>
              <a:rPr lang="en-US" dirty="0"/>
              <a:t>the first man to ski down Mount </a:t>
            </a:r>
            <a:r>
              <a:rPr lang="en-US" dirty="0" smtClean="0"/>
              <a:t>Everest? 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smtClean="0"/>
              <a:t>He </a:t>
            </a:r>
            <a:r>
              <a:rPr lang="en-US" dirty="0"/>
              <a:t>was also the first man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smtClean="0"/>
              <a:t>in </a:t>
            </a:r>
            <a:r>
              <a:rPr lang="en-US" dirty="0"/>
              <a:t>the world to ski </a:t>
            </a:r>
            <a:r>
              <a:rPr lang="sl-SI" dirty="0"/>
              <a:t> </a:t>
            </a:r>
            <a:r>
              <a:rPr lang="en-US" dirty="0" smtClean="0"/>
              <a:t>the </a:t>
            </a:r>
            <a:r>
              <a:rPr lang="en-US" dirty="0"/>
              <a:t>highest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smtClean="0"/>
              <a:t>peaks of </a:t>
            </a:r>
            <a:r>
              <a:rPr lang="en-US" b="1" dirty="0"/>
              <a:t>all seven continents</a:t>
            </a:r>
            <a:r>
              <a:rPr lang="en-US" dirty="0"/>
              <a:t>. </a:t>
            </a:r>
            <a:endParaRPr lang="sl-SI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64" y="3212976"/>
            <a:ext cx="2557084" cy="33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9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Did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know</a:t>
            </a:r>
            <a:r>
              <a:rPr lang="sl-SI" dirty="0" smtClean="0"/>
              <a:t> </a:t>
            </a:r>
            <a:r>
              <a:rPr lang="sl-SI" dirty="0" err="1" smtClean="0"/>
              <a:t>that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... </a:t>
            </a:r>
            <a:r>
              <a:rPr lang="en-US" dirty="0" smtClean="0"/>
              <a:t>some </a:t>
            </a:r>
            <a:r>
              <a:rPr lang="en-US" dirty="0"/>
              <a:t>scenes from the film </a:t>
            </a:r>
            <a:r>
              <a:rPr lang="en-US" b="1" dirty="0"/>
              <a:t>Chronicles of Narnia: Prince Caspian</a:t>
            </a:r>
            <a:r>
              <a:rPr lang="en-US" dirty="0"/>
              <a:t> were filmed in the </a:t>
            </a:r>
            <a:r>
              <a:rPr lang="en-US" dirty="0" err="1"/>
              <a:t>Soča</a:t>
            </a:r>
            <a:r>
              <a:rPr lang="en-US" dirty="0"/>
              <a:t> Valley? 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4608512" cy="29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Where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want</a:t>
            </a:r>
            <a:r>
              <a:rPr lang="sl-SI" dirty="0" smtClean="0"/>
              <a:t> to go? 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>
              <a:hlinkClick r:id="rId2"/>
            </a:endParaRPr>
          </a:p>
          <a:p>
            <a:endParaRPr lang="sl-SI" dirty="0">
              <a:hlinkClick r:id="rId2"/>
            </a:endParaRPr>
          </a:p>
          <a:p>
            <a:r>
              <a:rPr lang="sl-SI" dirty="0" smtClean="0">
                <a:hlinkClick r:id="rId2"/>
              </a:rPr>
              <a:t>http</a:t>
            </a:r>
            <a:r>
              <a:rPr lang="sl-SI" dirty="0" smtClean="0">
                <a:hlinkClick r:id="rId2"/>
              </a:rPr>
              <a:t>://www.burger.si/SLOIndex_eng.htm</a:t>
            </a:r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305223" cy="500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5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err="1" smtClean="0"/>
              <a:t>National</a:t>
            </a:r>
            <a:r>
              <a:rPr lang="sl-SI" dirty="0" smtClean="0"/>
              <a:t> </a:t>
            </a:r>
            <a:r>
              <a:rPr lang="sl-SI" dirty="0" err="1" smtClean="0"/>
              <a:t>insignia</a:t>
            </a:r>
            <a:endParaRPr lang="sl-SI" dirty="0"/>
          </a:p>
        </p:txBody>
      </p:sp>
      <p:pic>
        <p:nvPicPr>
          <p:cNvPr id="4" name="Ograda vsebine 3" descr="slov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204864"/>
            <a:ext cx="3200427" cy="1971463"/>
          </a:xfrm>
        </p:spPr>
      </p:pic>
      <p:sp>
        <p:nvSpPr>
          <p:cNvPr id="5" name="Pravokotnik 4"/>
          <p:cNvSpPr/>
          <p:nvPr/>
        </p:nvSpPr>
        <p:spPr>
          <a:xfrm>
            <a:off x="2195736" y="43651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pPr algn="ctr"/>
            <a:r>
              <a:rPr lang="en-US" sz="2000" b="1" dirty="0" smtClean="0"/>
              <a:t>Mount </a:t>
            </a:r>
            <a:r>
              <a:rPr lang="en-US" sz="2000" b="1" dirty="0" err="1"/>
              <a:t>Triglav</a:t>
            </a:r>
            <a:r>
              <a:rPr lang="en-US" sz="2000" b="1" dirty="0"/>
              <a:t>, the highest </a:t>
            </a:r>
            <a:r>
              <a:rPr lang="en-US" sz="2000" b="1" dirty="0" smtClean="0"/>
              <a:t>peak</a:t>
            </a:r>
            <a:r>
              <a:rPr lang="sl-SI" sz="2000" b="1" dirty="0" smtClean="0"/>
              <a:t> - </a:t>
            </a:r>
            <a:r>
              <a:rPr lang="en-US" sz="2000" b="1" dirty="0" smtClean="0"/>
              <a:t> 2,864 m.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err="1" smtClean="0"/>
              <a:t>Brief</a:t>
            </a:r>
            <a:r>
              <a:rPr lang="sl-SI" dirty="0" smtClean="0"/>
              <a:t> </a:t>
            </a:r>
            <a:r>
              <a:rPr lang="sl-SI" dirty="0" err="1" smtClean="0"/>
              <a:t>history	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Declared</a:t>
            </a:r>
            <a:r>
              <a:rPr lang="sl-SI" dirty="0" smtClean="0"/>
              <a:t> </a:t>
            </a:r>
            <a:r>
              <a:rPr lang="sl-SI" dirty="0" err="1" smtClean="0"/>
              <a:t>independence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</a:t>
            </a:r>
            <a:r>
              <a:rPr lang="sl-SI" dirty="0" err="1" smtClean="0"/>
              <a:t>Yugoslavia</a:t>
            </a:r>
            <a:r>
              <a:rPr lang="sl-SI" dirty="0" smtClean="0"/>
              <a:t> in 1991.</a:t>
            </a:r>
          </a:p>
          <a:p>
            <a:r>
              <a:rPr lang="sl-SI" dirty="0" smtClean="0"/>
              <a:t>Ten-</a:t>
            </a:r>
            <a:r>
              <a:rPr lang="sl-SI" dirty="0" err="1" smtClean="0"/>
              <a:t>Day</a:t>
            </a:r>
            <a:r>
              <a:rPr lang="sl-SI" dirty="0" err="1"/>
              <a:t>W</a:t>
            </a:r>
            <a:r>
              <a:rPr lang="sl-SI" dirty="0" err="1" smtClean="0"/>
              <a:t>ar</a:t>
            </a:r>
            <a:r>
              <a:rPr lang="sl-SI" dirty="0" smtClean="0"/>
              <a:t>.</a:t>
            </a:r>
          </a:p>
          <a:p>
            <a:r>
              <a:rPr lang="sl-SI" dirty="0" smtClean="0"/>
              <a:t>2004 – NATO </a:t>
            </a:r>
            <a:r>
              <a:rPr lang="sl-SI" dirty="0" err="1" smtClean="0"/>
              <a:t>and</a:t>
            </a:r>
            <a:r>
              <a:rPr lang="sl-SI" dirty="0" smtClean="0"/>
              <a:t> EU</a:t>
            </a:r>
          </a:p>
          <a:p>
            <a:r>
              <a:rPr lang="sl-SI" dirty="0" smtClean="0"/>
              <a:t>2007 – €</a:t>
            </a:r>
          </a:p>
          <a:p>
            <a:r>
              <a:rPr lang="sl-SI" dirty="0" smtClean="0"/>
              <a:t>2010 - OECD</a:t>
            </a:r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6019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en-GB" altLang="sl-SI" dirty="0">
                <a:latin typeface="Comic Sans MS" pitchFamily="66" charset="0"/>
              </a:rPr>
              <a:t>Geographical position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514286"/>
            <a:ext cx="4104456" cy="393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3" y="1700808"/>
            <a:ext cx="5256584" cy="4131821"/>
          </a:xfrm>
        </p:spPr>
        <p:txBody>
          <a:bodyPr/>
          <a:lstStyle/>
          <a:p>
            <a:endParaRPr lang="sl-SI" altLang="sl-SI" dirty="0" smtClean="0">
              <a:latin typeface="Comic Sans MS" pitchFamily="66" charset="0"/>
            </a:endParaRPr>
          </a:p>
          <a:p>
            <a:r>
              <a:rPr lang="en-GB" altLang="sl-SI" dirty="0" smtClean="0">
                <a:latin typeface="Comic Sans MS" pitchFamily="66" charset="0"/>
              </a:rPr>
              <a:t>Neighbouring </a:t>
            </a:r>
            <a:r>
              <a:rPr lang="en-GB" altLang="sl-SI" dirty="0">
                <a:latin typeface="Comic Sans MS" pitchFamily="66" charset="0"/>
              </a:rPr>
              <a:t>countries: Croatia, Hungary, Austria, </a:t>
            </a:r>
            <a:r>
              <a:rPr lang="en-GB" altLang="sl-SI" dirty="0" smtClean="0">
                <a:latin typeface="Comic Sans MS" pitchFamily="66" charset="0"/>
              </a:rPr>
              <a:t>Italy</a:t>
            </a:r>
            <a:endParaRPr lang="sl-SI" altLang="sl-SI" dirty="0" smtClean="0">
              <a:latin typeface="Comic Sans MS" pitchFamily="66" charset="0"/>
            </a:endParaRPr>
          </a:p>
          <a:p>
            <a:pPr marL="68580" indent="0">
              <a:buNone/>
            </a:pPr>
            <a:r>
              <a:rPr lang="en-GB" altLang="sl-SI" dirty="0" smtClean="0">
                <a:latin typeface="Comic Sans MS" pitchFamily="66" charset="0"/>
              </a:rPr>
              <a:t> </a:t>
            </a:r>
            <a:endParaRPr lang="en-GB" altLang="sl-SI" dirty="0">
              <a:latin typeface="Comic Sans MS" pitchFamily="66" charset="0"/>
            </a:endParaRPr>
          </a:p>
          <a:p>
            <a:r>
              <a:rPr lang="en-GB" altLang="sl-SI" dirty="0">
                <a:latin typeface="Comic Sans MS" pitchFamily="66" charset="0"/>
              </a:rPr>
              <a:t>In the </a:t>
            </a:r>
            <a:r>
              <a:rPr lang="en-GB" altLang="sl-SI" dirty="0" smtClean="0">
                <a:latin typeface="Comic Sans MS" pitchFamily="66" charset="0"/>
              </a:rPr>
              <a:t>heart </a:t>
            </a:r>
            <a:r>
              <a:rPr lang="en-GB" altLang="sl-SI" dirty="0">
                <a:latin typeface="Comic Sans MS" pitchFamily="66" charset="0"/>
              </a:rPr>
              <a:t>of </a:t>
            </a:r>
            <a:r>
              <a:rPr lang="en-GB" altLang="sl-SI" dirty="0" smtClean="0">
                <a:latin typeface="Comic Sans MS" pitchFamily="66" charset="0"/>
              </a:rPr>
              <a:t>Europe</a:t>
            </a:r>
            <a:endParaRPr lang="sl-SI" altLang="sl-SI" dirty="0" smtClean="0">
              <a:latin typeface="Comic Sans MS" pitchFamily="66" charset="0"/>
            </a:endParaRPr>
          </a:p>
          <a:p>
            <a:pPr marL="68580" indent="0">
              <a:buNone/>
            </a:pPr>
            <a:endParaRPr lang="en-GB" altLang="sl-SI" dirty="0">
              <a:latin typeface="Comic Sans MS" pitchFamily="66" charset="0"/>
            </a:endParaRPr>
          </a:p>
          <a:p>
            <a:r>
              <a:rPr lang="en-GB" altLang="sl-SI" dirty="0">
                <a:latin typeface="Comic Sans MS" pitchFamily="66" charset="0"/>
              </a:rPr>
              <a:t>Country</a:t>
            </a:r>
            <a:r>
              <a:rPr lang="sl-SI" altLang="sl-SI" dirty="0">
                <a:latin typeface="Comic Sans MS" pitchFamily="66" charset="0"/>
              </a:rPr>
              <a:t> o</a:t>
            </a:r>
            <a:r>
              <a:rPr lang="en-GB" altLang="sl-SI" dirty="0">
                <a:latin typeface="Comic Sans MS" pitchFamily="66" charset="0"/>
              </a:rPr>
              <a:t>n the sunny </a:t>
            </a:r>
            <a:r>
              <a:rPr lang="sl-SI" altLang="sl-SI" dirty="0">
                <a:latin typeface="Comic Sans MS" pitchFamily="66" charset="0"/>
              </a:rPr>
              <a:t/>
            </a:r>
            <a:br>
              <a:rPr lang="sl-SI" altLang="sl-SI" dirty="0">
                <a:latin typeface="Comic Sans MS" pitchFamily="66" charset="0"/>
              </a:rPr>
            </a:br>
            <a:r>
              <a:rPr lang="en-GB" altLang="sl-SI" dirty="0" smtClean="0">
                <a:latin typeface="Comic Sans MS" pitchFamily="66" charset="0"/>
              </a:rPr>
              <a:t>side </a:t>
            </a:r>
            <a:r>
              <a:rPr lang="en-GB" altLang="sl-SI" dirty="0">
                <a:latin typeface="Comic Sans MS" pitchFamily="66" charset="0"/>
              </a:rPr>
              <a:t>of Alps</a:t>
            </a:r>
            <a:r>
              <a:rPr lang="sl-SI" altLang="sl-SI" dirty="0">
                <a:latin typeface="Comic Sans MS" pitchFamily="66" charset="0"/>
              </a:rPr>
              <a:t> </a:t>
            </a:r>
            <a:r>
              <a:rPr lang="sl-SI" altLang="sl-SI" dirty="0" smtClean="0">
                <a:latin typeface="Comic Sans MS" pitchFamily="66" charset="0"/>
              </a:rPr>
              <a:t/>
            </a:r>
            <a:br>
              <a:rPr lang="sl-SI" altLang="sl-SI" dirty="0" smtClean="0">
                <a:latin typeface="Comic Sans MS" pitchFamily="66" charset="0"/>
              </a:rPr>
            </a:br>
            <a:r>
              <a:rPr lang="sl-SI" altLang="sl-SI" dirty="0" smtClean="0">
                <a:latin typeface="Comic Sans MS" pitchFamily="66" charset="0"/>
              </a:rPr>
              <a:t>(</a:t>
            </a:r>
            <a:r>
              <a:rPr lang="en-GB" altLang="sl-SI" dirty="0">
                <a:latin typeface="Comic Sans MS" pitchFamily="66" charset="0"/>
              </a:rPr>
              <a:t>old tourist slogan</a:t>
            </a:r>
            <a:r>
              <a:rPr lang="sl-SI" altLang="sl-SI" dirty="0">
                <a:latin typeface="Comic Sans MS" pitchFamily="66" charset="0"/>
              </a:rPr>
              <a:t>)</a:t>
            </a:r>
            <a:endParaRPr lang="en-GB" altLang="sl-SI" dirty="0">
              <a:latin typeface="Comic Sans MS" pitchFamily="66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567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err="1" smtClean="0"/>
              <a:t>Statistics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9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sl-SI" b="1" dirty="0">
                <a:solidFill>
                  <a:schemeClr val="tx1"/>
                </a:solidFill>
                <a:latin typeface="Century Gothic" pitchFamily="34" charset="0"/>
              </a:rPr>
              <a:t>Area</a:t>
            </a:r>
            <a:r>
              <a:rPr lang="en-GB" altLang="sl-SI" dirty="0">
                <a:solidFill>
                  <a:schemeClr val="tx1"/>
                </a:solidFill>
                <a:latin typeface="Century Gothic" pitchFamily="34" charset="0"/>
              </a:rPr>
              <a:t>:</a:t>
            </a:r>
            <a:r>
              <a:rPr lang="en-GB" altLang="sl-SI" dirty="0">
                <a:latin typeface="Century Gothic" pitchFamily="34" charset="0"/>
              </a:rPr>
              <a:t> 20.273 </a:t>
            </a:r>
            <a:r>
              <a:rPr lang="en-GB" altLang="sl-SI" dirty="0" smtClean="0">
                <a:latin typeface="Century Gothic" pitchFamily="34" charset="0"/>
              </a:rPr>
              <a:t>km2</a:t>
            </a:r>
            <a:endParaRPr lang="sl-SI" altLang="sl-SI" dirty="0" smtClean="0">
              <a:latin typeface="Century Gothic" pitchFamily="34" charset="0"/>
            </a:endParaRPr>
          </a:p>
          <a:p>
            <a:pPr marL="68580" indent="0">
              <a:lnSpc>
                <a:spcPct val="99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sl-SI" dirty="0">
              <a:latin typeface="Century Gothic" pitchFamily="34" charset="0"/>
            </a:endParaRPr>
          </a:p>
          <a:p>
            <a:pPr>
              <a:lnSpc>
                <a:spcPct val="99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sl-SI" b="1" dirty="0">
                <a:solidFill>
                  <a:schemeClr val="tx1"/>
                </a:solidFill>
                <a:latin typeface="Century Gothic" pitchFamily="34" charset="0"/>
              </a:rPr>
              <a:t>Capital city</a:t>
            </a:r>
            <a:r>
              <a:rPr lang="en-GB" altLang="sl-SI" dirty="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GB" altLang="sl-SI" dirty="0" smtClean="0">
                <a:latin typeface="Century Gothic" pitchFamily="34" charset="0"/>
              </a:rPr>
              <a:t>Ljubljana</a:t>
            </a:r>
            <a:endParaRPr lang="sl-SI" altLang="sl-SI" dirty="0" smtClean="0">
              <a:latin typeface="Century Gothic" pitchFamily="34" charset="0"/>
            </a:endParaRPr>
          </a:p>
          <a:p>
            <a:pPr marL="68580" indent="0">
              <a:lnSpc>
                <a:spcPct val="99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sl-SI" dirty="0">
              <a:latin typeface="Century Gothic" pitchFamily="34" charset="0"/>
            </a:endParaRPr>
          </a:p>
          <a:p>
            <a:pPr>
              <a:lnSpc>
                <a:spcPct val="99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sl-SI" b="1" dirty="0">
                <a:solidFill>
                  <a:schemeClr val="tx1"/>
                </a:solidFill>
                <a:latin typeface="Century Gothic" pitchFamily="34" charset="0"/>
              </a:rPr>
              <a:t>Population</a:t>
            </a:r>
            <a:r>
              <a:rPr lang="en-GB" altLang="sl-SI" dirty="0">
                <a:solidFill>
                  <a:schemeClr val="tx1"/>
                </a:solidFill>
                <a:latin typeface="Century Gothic" pitchFamily="34" charset="0"/>
              </a:rPr>
              <a:t>:</a:t>
            </a:r>
            <a:r>
              <a:rPr lang="sl-SI" altLang="sl-SI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sl-SI" altLang="sl-SI" dirty="0" smtClean="0">
                <a:latin typeface="Century Gothic" pitchFamily="34" charset="0"/>
              </a:rPr>
              <a:t>2.001.114</a:t>
            </a:r>
          </a:p>
          <a:p>
            <a:pPr marL="68580" indent="0">
              <a:lnSpc>
                <a:spcPct val="99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sl-SI" altLang="sl-SI" dirty="0">
              <a:latin typeface="Century Gothic" pitchFamily="34" charset="0"/>
            </a:endParaRPr>
          </a:p>
          <a:p>
            <a:pPr>
              <a:lnSpc>
                <a:spcPct val="99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sl-SI" b="1" dirty="0" smtClean="0">
                <a:solidFill>
                  <a:schemeClr val="tx1"/>
                </a:solidFill>
                <a:latin typeface="Century Gothic" pitchFamily="34" charset="0"/>
              </a:rPr>
              <a:t>Language</a:t>
            </a:r>
            <a:r>
              <a:rPr lang="en-GB" altLang="sl-SI" dirty="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GB" altLang="sl-SI" dirty="0" smtClean="0">
                <a:latin typeface="Century Gothic" pitchFamily="34" charset="0"/>
              </a:rPr>
              <a:t>Slovene</a:t>
            </a:r>
            <a:endParaRPr lang="sl-SI" altLang="sl-SI" dirty="0" smtClean="0">
              <a:latin typeface="Century Gothic" pitchFamily="34" charset="0"/>
            </a:endParaRPr>
          </a:p>
          <a:p>
            <a:pPr marL="68580" indent="0">
              <a:lnSpc>
                <a:spcPct val="99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sl-SI" dirty="0">
              <a:latin typeface="Century Gothic" pitchFamily="34" charset="0"/>
            </a:endParaRPr>
          </a:p>
          <a:p>
            <a:pPr>
              <a:lnSpc>
                <a:spcPct val="99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sl-SI" b="1" dirty="0">
                <a:solidFill>
                  <a:schemeClr val="tx1"/>
                </a:solidFill>
                <a:latin typeface="Century Gothic" pitchFamily="34" charset="0"/>
              </a:rPr>
              <a:t>Religion</a:t>
            </a:r>
            <a:r>
              <a:rPr lang="en-GB" altLang="sl-SI" dirty="0">
                <a:solidFill>
                  <a:schemeClr val="tx1"/>
                </a:solidFill>
                <a:latin typeface="Century Gothic" pitchFamily="34" charset="0"/>
              </a:rPr>
              <a:t>: </a:t>
            </a:r>
            <a:r>
              <a:rPr lang="en-GB" altLang="sl-SI" dirty="0">
                <a:latin typeface="Century Gothic" pitchFamily="34" charset="0"/>
              </a:rPr>
              <a:t>Roman Catholic</a:t>
            </a:r>
            <a:r>
              <a:rPr lang="sl-SI" altLang="sl-SI" dirty="0">
                <a:latin typeface="Century Gothic" pitchFamily="34" charset="0"/>
              </a:rPr>
              <a:t> (82%)</a:t>
            </a:r>
          </a:p>
          <a:p>
            <a:pPr marL="6858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877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008112"/>
          </a:xfrm>
        </p:spPr>
        <p:txBody>
          <a:bodyPr/>
          <a:lstStyle/>
          <a:p>
            <a:pPr algn="ctr"/>
            <a:r>
              <a:rPr lang="sl-SI" dirty="0" err="1" smtClean="0"/>
              <a:t>Landscape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3771781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A legend </a:t>
            </a:r>
            <a:r>
              <a:rPr lang="sl-SI" dirty="0" err="1" smtClean="0"/>
              <a:t>says</a:t>
            </a:r>
            <a:r>
              <a:rPr lang="sl-SI" dirty="0" smtClean="0"/>
              <a:t> </a:t>
            </a:r>
            <a:r>
              <a:rPr lang="sl-SI" dirty="0" err="1" smtClean="0"/>
              <a:t>Slovenia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created</a:t>
            </a:r>
            <a:r>
              <a:rPr lang="sl-SI" dirty="0" smtClean="0"/>
              <a:t> </a:t>
            </a:r>
            <a:r>
              <a:rPr lang="sl-SI" dirty="0" err="1" smtClean="0"/>
              <a:t>accidentally</a:t>
            </a:r>
            <a:r>
              <a:rPr lang="sl-SI" dirty="0" smtClean="0"/>
              <a:t>. </a:t>
            </a:r>
          </a:p>
          <a:p>
            <a:pPr marL="68580" indent="0">
              <a:buNone/>
            </a:pPr>
            <a:endParaRPr lang="sl-SI" dirty="0"/>
          </a:p>
          <a:p>
            <a:pPr lvl="8"/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sea</a:t>
            </a:r>
            <a:r>
              <a:rPr lang="sl-SI" sz="2400" dirty="0" smtClean="0"/>
              <a:t> &amp;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coast</a:t>
            </a:r>
            <a:r>
              <a:rPr lang="sl-SI" sz="2400" dirty="0" smtClean="0"/>
              <a:t> </a:t>
            </a:r>
          </a:p>
          <a:p>
            <a:pPr lvl="8"/>
            <a:r>
              <a:rPr lang="sl-SI" sz="2400" dirty="0" err="1"/>
              <a:t>t</a:t>
            </a:r>
            <a:r>
              <a:rPr lang="sl-SI" sz="2400" dirty="0" err="1" smtClean="0"/>
              <a:t>he</a:t>
            </a:r>
            <a:r>
              <a:rPr lang="sl-SI" sz="2400" dirty="0" smtClean="0"/>
              <a:t> </a:t>
            </a:r>
            <a:r>
              <a:rPr lang="sl-SI" sz="2400" dirty="0" err="1" smtClean="0"/>
              <a:t>lakes</a:t>
            </a:r>
            <a:endParaRPr lang="sl-SI" sz="2400" dirty="0" smtClean="0"/>
          </a:p>
          <a:p>
            <a:pPr lvl="8"/>
            <a:r>
              <a:rPr lang="sl-SI" sz="2400" dirty="0" err="1"/>
              <a:t>t</a:t>
            </a:r>
            <a:r>
              <a:rPr lang="sl-SI" sz="2400" dirty="0" err="1" smtClean="0"/>
              <a:t>he</a:t>
            </a:r>
            <a:r>
              <a:rPr lang="sl-SI" sz="2400" dirty="0" smtClean="0"/>
              <a:t> </a:t>
            </a:r>
            <a:r>
              <a:rPr lang="sl-SI" sz="2400" dirty="0" err="1" smtClean="0"/>
              <a:t>karst</a:t>
            </a:r>
            <a:endParaRPr lang="sl-SI" sz="2400" dirty="0" smtClean="0"/>
          </a:p>
          <a:p>
            <a:pPr lvl="8"/>
            <a:r>
              <a:rPr lang="sl-SI" sz="2400" dirty="0" err="1" smtClean="0"/>
              <a:t>little</a:t>
            </a:r>
            <a:r>
              <a:rPr lang="sl-SI" sz="2400" dirty="0" smtClean="0"/>
              <a:t> </a:t>
            </a:r>
            <a:r>
              <a:rPr lang="sl-SI" sz="2400" dirty="0" err="1" smtClean="0"/>
              <a:t>Tuscany</a:t>
            </a:r>
            <a:endParaRPr lang="sl-SI" sz="2400" dirty="0" smtClean="0"/>
          </a:p>
          <a:p>
            <a:pPr lvl="8"/>
            <a:r>
              <a:rPr lang="sl-SI" sz="2400" dirty="0" err="1"/>
              <a:t>t</a:t>
            </a:r>
            <a:r>
              <a:rPr lang="sl-SI" sz="2400" dirty="0" err="1" smtClean="0"/>
              <a:t>he</a:t>
            </a:r>
            <a:r>
              <a:rPr lang="sl-SI" sz="2400" dirty="0" smtClean="0"/>
              <a:t> </a:t>
            </a:r>
            <a:r>
              <a:rPr lang="sl-SI" sz="2400" dirty="0" err="1" smtClean="0"/>
              <a:t>mountains</a:t>
            </a:r>
            <a:endParaRPr lang="sl-SI" sz="2400" dirty="0" smtClean="0"/>
          </a:p>
          <a:p>
            <a:pPr lvl="8"/>
            <a:r>
              <a:rPr lang="sl-SI" sz="2400" dirty="0" err="1"/>
              <a:t>t</a:t>
            </a:r>
            <a:r>
              <a:rPr lang="sl-SI" sz="2400" dirty="0" err="1" smtClean="0"/>
              <a:t>he</a:t>
            </a:r>
            <a:r>
              <a:rPr lang="sl-SI" sz="2400" dirty="0" smtClean="0"/>
              <a:t> </a:t>
            </a:r>
            <a:r>
              <a:rPr lang="sl-SI" sz="2400" dirty="0" err="1" smtClean="0"/>
              <a:t>plains</a:t>
            </a:r>
            <a:endParaRPr lang="sl-SI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253</TotalTime>
  <Words>360</Words>
  <Application>Microsoft Office PowerPoint</Application>
  <PresentationFormat>Diavetítés a képernyőre (4:3 oldalarány)</PresentationFormat>
  <Paragraphs>101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Century Gothic</vt:lpstr>
      <vt:lpstr>Comic Sans MS</vt:lpstr>
      <vt:lpstr>Wingdings 2</vt:lpstr>
      <vt:lpstr>Austin</vt:lpstr>
      <vt:lpstr>SLOVENIA</vt:lpstr>
      <vt:lpstr>PowerPoint bemutató</vt:lpstr>
      <vt:lpstr>PowerPoint bemutató</vt:lpstr>
      <vt:lpstr>PowerPoint bemutató</vt:lpstr>
      <vt:lpstr>National insignia</vt:lpstr>
      <vt:lpstr>Brief history </vt:lpstr>
      <vt:lpstr>Geographical position</vt:lpstr>
      <vt:lpstr>Statistics</vt:lpstr>
      <vt:lpstr>Landscape</vt:lpstr>
      <vt:lpstr>PowerPoint bemutató</vt:lpstr>
      <vt:lpstr>PowerPoint bemutató</vt:lpstr>
      <vt:lpstr>PowerPoint bemutató</vt:lpstr>
      <vt:lpstr>Did you know that…</vt:lpstr>
      <vt:lpstr>Did you know that…</vt:lpstr>
      <vt:lpstr>PowerPoint bemutató</vt:lpstr>
      <vt:lpstr>Did you know that…</vt:lpstr>
      <vt:lpstr>Did you know that…</vt:lpstr>
      <vt:lpstr>PowerPoint bemutató</vt:lpstr>
      <vt:lpstr>Did you know that…</vt:lpstr>
      <vt:lpstr>Did you know that…</vt:lpstr>
      <vt:lpstr>Did you know that…</vt:lpstr>
      <vt:lpstr>Did you know that…</vt:lpstr>
      <vt:lpstr>PowerPoint bemutató</vt:lpstr>
      <vt:lpstr>Did you know that…</vt:lpstr>
      <vt:lpstr>Did you know that…</vt:lpstr>
      <vt:lpstr>Did you know that…</vt:lpstr>
      <vt:lpstr>PowerPoint bemutató</vt:lpstr>
      <vt:lpstr>Did you know that…</vt:lpstr>
      <vt:lpstr>Did you know that…</vt:lpstr>
      <vt:lpstr>Did you know that…</vt:lpstr>
      <vt:lpstr>Did you know that…</vt:lpstr>
      <vt:lpstr>Where do you want to go?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SLOVENIA</dc:title>
  <dc:creator>Profesor</dc:creator>
  <cp:lastModifiedBy>PGSZKI</cp:lastModifiedBy>
  <cp:revision>53</cp:revision>
  <dcterms:created xsi:type="dcterms:W3CDTF">2015-03-16T12:27:14Z</dcterms:created>
  <dcterms:modified xsi:type="dcterms:W3CDTF">2015-03-27T10:04:46Z</dcterms:modified>
</cp:coreProperties>
</file>