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3" r:id="rId4"/>
    <p:sldId id="264" r:id="rId5"/>
    <p:sldId id="257" r:id="rId6"/>
    <p:sldId id="265" r:id="rId7"/>
    <p:sldId id="258" r:id="rId8"/>
    <p:sldId id="260" r:id="rId9"/>
    <p:sldId id="261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Dessert</a:t>
            </a:r>
            <a:r>
              <a:rPr lang="en-US" baseline="0"/>
              <a:t> preferences </a:t>
            </a:r>
            <a:endParaRPr lang="en-US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Icecream</a:t>
                    </a:r>
                    <a:r>
                      <a:rPr lang="en-US"/>
                      <a:t>
</a:t>
                    </a:r>
                    <a:r>
                      <a:rPr lang="en-US" smtClean="0"/>
                      <a:t>53%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Sheet1!$B$4:$D$4</c:f>
              <c:strCache>
                <c:ptCount val="3"/>
                <c:pt idx="0">
                  <c:v>Icecream</c:v>
                </c:pt>
                <c:pt idx="1">
                  <c:v>Crepes</c:v>
                </c:pt>
                <c:pt idx="2">
                  <c:v>Fondue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0.53</c:v>
                </c:pt>
                <c:pt idx="1">
                  <c:v>0.33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776AC5E-3554-4324-AEFF-DBAED70242DF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2C39BA2-52B8-4347-8729-CA795D808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C5E-3554-4324-AEFF-DBAED70242DF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BA2-52B8-4347-8729-CA795D808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C5E-3554-4324-AEFF-DBAED70242DF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BA2-52B8-4347-8729-CA795D808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776AC5E-3554-4324-AEFF-DBAED70242DF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BA2-52B8-4347-8729-CA795D808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776AC5E-3554-4324-AEFF-DBAED70242DF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2C39BA2-52B8-4347-8729-CA795D8082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776AC5E-3554-4324-AEFF-DBAED70242DF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C39BA2-52B8-4347-8729-CA795D808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776AC5E-3554-4324-AEFF-DBAED70242DF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2C39BA2-52B8-4347-8729-CA795D808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AC5E-3554-4324-AEFF-DBAED70242DF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BA2-52B8-4347-8729-CA795D808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776AC5E-3554-4324-AEFF-DBAED70242DF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C39BA2-52B8-4347-8729-CA795D808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776AC5E-3554-4324-AEFF-DBAED70242DF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2C39BA2-52B8-4347-8729-CA795D808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776AC5E-3554-4324-AEFF-DBAED70242DF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2C39BA2-52B8-4347-8729-CA795D808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776AC5E-3554-4324-AEFF-DBAED70242DF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2C39BA2-52B8-4347-8729-CA795D808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411.org/" TargetMode="External"/><Relationship Id="rId7" Type="http://schemas.openxmlformats.org/officeDocument/2006/relationships/hyperlink" Target="http://faculty.atu.edu/" TargetMode="External"/><Relationship Id="rId2" Type="http://schemas.openxmlformats.org/officeDocument/2006/relationships/hyperlink" Target="http://www.math-aid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worksheetsland.com/" TargetMode="External"/><Relationship Id="rId5" Type="http://schemas.openxmlformats.org/officeDocument/2006/relationships/hyperlink" Target="https://ixl.com/" TargetMode="External"/><Relationship Id="rId4" Type="http://schemas.openxmlformats.org/officeDocument/2006/relationships/hyperlink" Target="http://www.mathgoodie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and interpreting charts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873920"/>
          </a:xfrm>
        </p:spPr>
        <p:txBody>
          <a:bodyPr/>
          <a:lstStyle/>
          <a:p>
            <a:r>
              <a:rPr lang="en-US" dirty="0" smtClean="0"/>
              <a:t>Tabor, October 2016</a:t>
            </a:r>
            <a:endParaRPr lang="en-US" dirty="0"/>
          </a:p>
        </p:txBody>
      </p:sp>
      <p:pic>
        <p:nvPicPr>
          <p:cNvPr id="4098" name="Picture 2" descr="D:\Adi\Dezvoltare profesionala\Erasmus\logo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0"/>
            <a:ext cx="2374368" cy="149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Misleading statistics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417" t="43333" r="50672" b="39630"/>
          <a:stretch>
            <a:fillRect/>
          </a:stretch>
        </p:blipFill>
        <p:spPr bwMode="auto">
          <a:xfrm>
            <a:off x="4876800" y="1600200"/>
            <a:ext cx="2819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41667" t="42593" r="42083" b="32963"/>
          <a:stretch>
            <a:fillRect/>
          </a:stretch>
        </p:blipFill>
        <p:spPr bwMode="auto">
          <a:xfrm>
            <a:off x="1219200" y="37338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41667" t="40370" r="42916" b="32222"/>
          <a:stretch>
            <a:fillRect/>
          </a:stretch>
        </p:blipFill>
        <p:spPr bwMode="auto">
          <a:xfrm>
            <a:off x="5029200" y="3657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 l="49839" t="43333" r="31250" b="39630"/>
          <a:stretch>
            <a:fillRect/>
          </a:stretch>
        </p:blipFill>
        <p:spPr bwMode="auto">
          <a:xfrm>
            <a:off x="1371600" y="1600200"/>
            <a:ext cx="2819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Misleading statistics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28819" r="33125" b="46181"/>
          <a:stretch>
            <a:fillRect/>
          </a:stretch>
        </p:blipFill>
        <p:spPr bwMode="auto">
          <a:xfrm>
            <a:off x="1447800" y="1600200"/>
            <a:ext cx="39793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44166" t="58889" r="44167" b="18889"/>
          <a:stretch>
            <a:fillRect/>
          </a:stretch>
        </p:blipFill>
        <p:spPr bwMode="auto">
          <a:xfrm>
            <a:off x="6400800" y="2971800"/>
            <a:ext cx="2362200" cy="253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381000" y="3810000"/>
          <a:ext cx="5334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Webography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696200" cy="333060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www.math-aids.com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http://www.tv411.org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http://www.mathgoodies.com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https://ixl.com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6"/>
              </a:rPr>
              <a:t>http://www.mathworksheetsland.com</a:t>
            </a:r>
            <a:endParaRPr lang="en-US" dirty="0" smtClean="0"/>
          </a:p>
          <a:p>
            <a:r>
              <a:rPr lang="en-US" smtClean="0">
                <a:hlinkClick r:id="rId7"/>
              </a:rPr>
              <a:t>http://faculty.atu.edu</a:t>
            </a:r>
            <a:r>
              <a:rPr lang="en-US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graph</a:t>
            </a:r>
            <a:endParaRPr lang="en-US" dirty="0"/>
          </a:p>
        </p:txBody>
      </p:sp>
      <p:pic>
        <p:nvPicPr>
          <p:cNvPr id="5122" name="Picture 2" descr="D:\Adi\Dezvoltare profesionala\Erasmus\Tabor\lesson\line 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52270"/>
            <a:ext cx="7772400" cy="4739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line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8229600" cy="253679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 many coins were collected by both Henry and Chris in 2011?</a:t>
            </a:r>
          </a:p>
          <a:p>
            <a:r>
              <a:rPr lang="en-US" sz="2000" dirty="0" smtClean="0"/>
              <a:t>What was the difference in coins collected between Henry and Chris in 2015?</a:t>
            </a:r>
          </a:p>
          <a:p>
            <a:r>
              <a:rPr lang="en-US" sz="2000" dirty="0" smtClean="0"/>
              <a:t>During which years did Henry collect more coins than Chris?</a:t>
            </a:r>
          </a:p>
          <a:p>
            <a:r>
              <a:rPr lang="en-US" sz="2000" dirty="0" smtClean="0"/>
              <a:t>In the years of 2015 and 2061, how many coins were collected by both kids together?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6146" name="Picture 2" descr="D:\Adi\Dezvoltare profesionala\Erasmus\Tabor\lesson\Double-Line-Graph-Comprehension.png"/>
          <p:cNvPicPr>
            <a:picLocks noChangeAspect="1" noChangeArrowheads="1"/>
          </p:cNvPicPr>
          <p:nvPr/>
        </p:nvPicPr>
        <p:blipFill>
          <a:blip r:embed="rId2" cstate="print"/>
          <a:srcRect l="2817" t="13444" r="4225" b="39394"/>
          <a:stretch>
            <a:fillRect/>
          </a:stretch>
        </p:blipFill>
        <p:spPr bwMode="auto">
          <a:xfrm>
            <a:off x="2438400" y="1600200"/>
            <a:ext cx="3886200" cy="2551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81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How many pets were sold in July?</a:t>
            </a:r>
          </a:p>
          <a:p>
            <a:r>
              <a:rPr lang="en-US" sz="2000" b="1" dirty="0" smtClean="0"/>
              <a:t>Were more pets sold in January or in April?</a:t>
            </a:r>
          </a:p>
          <a:p>
            <a:r>
              <a:rPr lang="en-US" sz="2000" b="1" dirty="0" smtClean="0"/>
              <a:t>How many more pets were sold in June than in March?</a:t>
            </a:r>
          </a:p>
          <a:p>
            <a:r>
              <a:rPr lang="en-US" sz="2000" b="1" dirty="0" smtClean="0"/>
              <a:t>In August there were sold twice as many pets than in May. How many pets were sold in the summer?</a:t>
            </a:r>
          </a:p>
          <a:p>
            <a:endParaRPr lang="en-US" sz="2000" b="1" dirty="0"/>
          </a:p>
        </p:txBody>
      </p:sp>
      <p:pic>
        <p:nvPicPr>
          <p:cNvPr id="7170" name="Picture 2" descr="D:\Adi\Dezvoltare profesionala\Erasmus\Tabor\lesson\Reading-Bar-Graphs.png"/>
          <p:cNvPicPr>
            <a:picLocks noChangeAspect="1" noChangeArrowheads="1"/>
          </p:cNvPicPr>
          <p:nvPr/>
        </p:nvPicPr>
        <p:blipFill>
          <a:blip r:embed="rId2" cstate="print"/>
          <a:srcRect l="1307" t="18182" r="4575" b="39394"/>
          <a:stretch>
            <a:fillRect/>
          </a:stretch>
        </p:blipFill>
        <p:spPr bwMode="auto">
          <a:xfrm>
            <a:off x="2057400" y="1371600"/>
            <a:ext cx="5486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99032"/>
          </a:xfrm>
        </p:spPr>
        <p:txBody>
          <a:bodyPr/>
          <a:lstStyle/>
          <a:p>
            <a:r>
              <a:rPr lang="en-US" dirty="0" smtClean="0"/>
              <a:t>Double bar graph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548" t="37472" r="50519" b="27067"/>
          <a:stretch>
            <a:fillRect/>
          </a:stretch>
        </p:blipFill>
        <p:spPr bwMode="auto">
          <a:xfrm>
            <a:off x="5181600" y="1356360"/>
            <a:ext cx="3352800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810000"/>
            <a:ext cx="87302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What is measured in the graph?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What do the numbers in the vertical axis represent?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What is measured by the blue bar?</a:t>
            </a:r>
            <a:endParaRPr lang="en-US" sz="1600" b="1" dirty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Which appliance has the most total usage?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On average, how many hours is the computer used on a weekday?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How many hours a day is the heater used on weekends?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Which appliances are used for 5 hours a day more on weekends than on weekdays?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After the refrigerator, which appliance is used the most on weekdays?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Which appliance is used twice as many hours on the weekends as it is on weekdays?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Which appliance is used for more hours on weekdays than on weekends? </a:t>
            </a:r>
            <a:endParaRPr lang="en-US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 </a:t>
            </a:r>
            <a:endParaRPr lang="en-US" dirty="0"/>
          </a:p>
        </p:txBody>
      </p:sp>
      <p:pic>
        <p:nvPicPr>
          <p:cNvPr id="9220" name="Picture 4" descr="Imagini pentru histogr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14500"/>
            <a:ext cx="6019800" cy="4213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850" t="47805" r="51488" b="25782"/>
          <a:stretch>
            <a:fillRect/>
          </a:stretch>
        </p:blipFill>
        <p:spPr bwMode="auto">
          <a:xfrm>
            <a:off x="4191000" y="1371600"/>
            <a:ext cx="3810000" cy="239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114800"/>
            <a:ext cx="8229600" cy="2286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Tina spends the most on…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least spent is on…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2000" b="1" dirty="0" smtClean="0"/>
              <a:t>The percentage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spent on clothing is …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percentage of her income that Tina spends each month on “bus fare” and “other” expenses combined equals what she spends on…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1399032"/>
          </a:xfrm>
        </p:spPr>
        <p:txBody>
          <a:bodyPr/>
          <a:lstStyle/>
          <a:p>
            <a:r>
              <a:rPr lang="en-US" dirty="0" smtClean="0"/>
              <a:t>Pie graph and descriptive chart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88" t="34539" r="53835" b="40405"/>
          <a:stretch>
            <a:fillRect/>
          </a:stretch>
        </p:blipFill>
        <p:spPr bwMode="auto">
          <a:xfrm>
            <a:off x="2362200" y="1600200"/>
            <a:ext cx="4191001" cy="275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72000"/>
            <a:ext cx="8229600" cy="18288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percent of the day Tina spends at work?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least amount of time is spent on…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Tina do more than sleeping?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Childcare together with which other activity consumes more than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50% of Tina’s time per day?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Pictographs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133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How many DVDs were sold in July &amp; August?</a:t>
            </a:r>
          </a:p>
          <a:p>
            <a:r>
              <a:rPr lang="en-US" sz="2000" b="1" dirty="0" smtClean="0"/>
              <a:t>What was the average number of DVDs sold per month?</a:t>
            </a:r>
          </a:p>
          <a:p>
            <a:r>
              <a:rPr lang="en-US" sz="2000" b="1" dirty="0" smtClean="0"/>
              <a:t>Which two consecutive months had the fewest number of DVDs sold?</a:t>
            </a:r>
          </a:p>
          <a:p>
            <a:r>
              <a:rPr lang="en-US" sz="2000" b="1" dirty="0" smtClean="0"/>
              <a:t>Which two consecutive months had the fewest number of DVDs sold?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8194" name="Picture 2" descr="D:\Adi\Dezvoltare profesionala\Erasmus\Tabor\lesson\Interpreting-Pictographs.png"/>
          <p:cNvPicPr>
            <a:picLocks noChangeAspect="1" noChangeArrowheads="1"/>
          </p:cNvPicPr>
          <p:nvPr/>
        </p:nvPicPr>
        <p:blipFill>
          <a:blip r:embed="rId2" cstate="print"/>
          <a:srcRect t="19192" b="60606"/>
          <a:stretch>
            <a:fillRect/>
          </a:stretch>
        </p:blipFill>
        <p:spPr bwMode="auto">
          <a:xfrm>
            <a:off x="838200" y="2133600"/>
            <a:ext cx="757809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178</TotalTime>
  <Words>413</Words>
  <Application>Microsoft Office PowerPoint</Application>
  <PresentationFormat>Expunere pe ecran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3" baseType="lpstr">
      <vt:lpstr>Verve</vt:lpstr>
      <vt:lpstr>Reading and interpreting charts</vt:lpstr>
      <vt:lpstr>Line graph</vt:lpstr>
      <vt:lpstr>Double line graph</vt:lpstr>
      <vt:lpstr>Bar graph</vt:lpstr>
      <vt:lpstr>Double bar graph</vt:lpstr>
      <vt:lpstr>Histograms </vt:lpstr>
      <vt:lpstr>Pie charts</vt:lpstr>
      <vt:lpstr>Pie graph and descriptive chart</vt:lpstr>
      <vt:lpstr>Pictographs</vt:lpstr>
      <vt:lpstr>Misleading statistics</vt:lpstr>
      <vt:lpstr>Misleading statistics</vt:lpstr>
      <vt:lpstr>Webography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Unitate Scolara</cp:lastModifiedBy>
  <cp:revision>19</cp:revision>
  <dcterms:created xsi:type="dcterms:W3CDTF">2016-10-02T17:30:53Z</dcterms:created>
  <dcterms:modified xsi:type="dcterms:W3CDTF">2016-10-11T19:48:14Z</dcterms:modified>
</cp:coreProperties>
</file>