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5" r:id="rId9"/>
    <p:sldId id="264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Průšová" initials="HP" lastIdx="11" clrIdx="0">
    <p:extLst>
      <p:ext uri="{19B8F6BF-5375-455C-9EA6-DF929625EA0E}">
        <p15:presenceInfo xmlns:p15="http://schemas.microsoft.com/office/powerpoint/2012/main" userId="Helena Průš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5:03.583" idx="1">
    <p:pos x="10" y="10"/>
    <p:text>Have you ever heard this abbreviation?</p:text>
    <p:extLst>
      <p:ext uri="{C676402C-5697-4E1C-873F-D02D1690AC5C}">
        <p15:threadingInfo xmlns:p15="http://schemas.microsoft.com/office/powerpoint/2012/main" timeZoneBias="-120"/>
      </p:ext>
    </p:extLst>
  </p:cm>
  <p:cm authorId="1" dt="2017-03-27T11:56:36.299" idx="2">
    <p:pos x="146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6:41.579" idx="3">
    <p:pos x="10" y="10"/>
    <p:text>Explaining the CSR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7:17.260" idx="4">
    <p:pos x="10" y="10"/>
    <p:text>Definition : simle exlanation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7:45.332" idx="5">
    <p:pos x="10" y="10"/>
    <p:text>What companies have to do</p:text>
    <p:extLst>
      <p:ext uri="{C676402C-5697-4E1C-873F-D02D1690AC5C}">
        <p15:threadingInfo xmlns:p15="http://schemas.microsoft.com/office/powerpoint/2012/main" timeZoneBias="-120"/>
      </p:ext>
    </p:extLst>
  </p:cm>
  <p:cm authorId="1" dt="2017-03-27T11:58:33.112" idx="6">
    <p:pos x="10" y="146"/>
    <p:text>Work in 3 groups: People, Planet Profit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9:05.302" idx="7">
    <p:pos x="10" y="10"/>
    <p:text>Comparing students ideas with examples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9:27.590" idx="8">
    <p:pos x="10" y="10"/>
    <p:text>Comparing student ideas with examples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9:49.055" idx="9">
    <p:pos x="10" y="10"/>
    <p:text>Comparing student ideas with examples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1:59:55.887" idx="10">
    <p:pos x="10" y="10"/>
    <p:text>Reading txt about examples of CSR in these companies: students underline and then rad the examples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7T12:00:53.160" idx="11">
    <p:pos x="10" y="10"/>
    <p:text>Question: What do you think advantages of CSR behaviour are? Then comparing ideas of students with examples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0CC4-449B-44D3-BE73-A87344E83E91}" type="datetimeFigureOut">
              <a:rPr lang="cs-CZ" smtClean="0"/>
              <a:pPr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3E37-D07A-4C2A-8647-E06826666C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comments" Target="../comments/comment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14678" y="1000108"/>
            <a:ext cx="23551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 smtClean="0">
                <a:latin typeface="Comic Sans MS" pitchFamily="66" charset="0"/>
              </a:rPr>
              <a:t>CSR</a:t>
            </a:r>
            <a:endParaRPr lang="cs-CZ" sz="88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5867" y="3857628"/>
            <a:ext cx="88681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err="1" smtClean="0">
                <a:solidFill>
                  <a:srgbClr val="00B050"/>
                </a:solidFill>
                <a:latin typeface="Comic Sans MS" pitchFamily="66" charset="0"/>
              </a:rPr>
              <a:t>Corporate</a:t>
            </a:r>
            <a:r>
              <a:rPr lang="cs-CZ" sz="4400" b="1" dirty="0" smtClean="0">
                <a:latin typeface="Comic Sans MS" pitchFamily="66" charset="0"/>
              </a:rPr>
              <a:t> </a:t>
            </a:r>
            <a:r>
              <a:rPr lang="cs-CZ" sz="4400" b="1" dirty="0" err="1" smtClean="0">
                <a:solidFill>
                  <a:srgbClr val="002060"/>
                </a:solidFill>
                <a:latin typeface="Comic Sans MS" pitchFamily="66" charset="0"/>
              </a:rPr>
              <a:t>Social</a:t>
            </a:r>
            <a:r>
              <a:rPr lang="cs-CZ" sz="4400" b="1" dirty="0" smtClean="0">
                <a:latin typeface="Comic Sans MS" pitchFamily="66" charset="0"/>
              </a:rPr>
              <a:t> </a:t>
            </a:r>
            <a:r>
              <a:rPr lang="cs-CZ" sz="4400" b="1" dirty="0" err="1" smtClean="0">
                <a:solidFill>
                  <a:srgbClr val="FF0000"/>
                </a:solidFill>
                <a:latin typeface="Comic Sans MS" pitchFamily="66" charset="0"/>
              </a:rPr>
              <a:t>Responsibility</a:t>
            </a:r>
            <a:endParaRPr lang="cs-CZ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71934" y="2428868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?</a:t>
            </a:r>
            <a:endParaRPr lang="cs-CZ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business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85720" y="35716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/>
              <a:t>https://www.google.cz/search?q=notes+icons&amp;espv=2&amp;biw=1280&amp;bih=621&amp;source=lnms&amp;tbm=isch&amp;sa=X&amp;ved=0ahUKEwj19-uI_bHSAhUGAcAKHd1yDKoQ_AUIBigB#q=notes+icons&amp;tbm=isch&amp;tbs=sur:fm&amp;*&amp;imgrc=Urgpl11Ok7y03M:</a:t>
            </a:r>
            <a:endParaRPr lang="cs-CZ" sz="900" dirty="0"/>
          </a:p>
        </p:txBody>
      </p:sp>
      <p:sp>
        <p:nvSpPr>
          <p:cNvPr id="4" name="Obdélník 3"/>
          <p:cNvSpPr/>
          <p:nvPr/>
        </p:nvSpPr>
        <p:spPr>
          <a:xfrm>
            <a:off x="0" y="785794"/>
            <a:ext cx="857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/>
              <a:t>https://www.google.cz/search?q=trees+icons&amp;biw=1280&amp;bih=621&amp;source=lnms&amp;tbm=isch&amp;sa=X&amp;ved=0ahUKEwjC4YWV_LHSAhVRFMAKHRSdAEsQ_AUIBigB#q=trees+icons&amp;tbm=isch&amp;tbs=sur:fm&amp;*&amp;imgdii=ldqEDMRzHcjJbM:&amp;imgrc=BSIC3zt9evVHdM:</a:t>
            </a:r>
            <a:endParaRPr lang="cs-CZ" sz="900" dirty="0"/>
          </a:p>
        </p:txBody>
      </p:sp>
      <p:sp>
        <p:nvSpPr>
          <p:cNvPr id="5" name="Obdélník 4"/>
          <p:cNvSpPr/>
          <p:nvPr/>
        </p:nvSpPr>
        <p:spPr>
          <a:xfrm>
            <a:off x="0" y="121442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/>
              <a:t>https://www.google.cz/search?q=people+icons&amp;espv=2&amp;biw=1280&amp;bih=621&amp;source=lnms&amp;tbm=isch&amp;sa=X&amp;ved=0ahUKEwjf-JCz-7HSAhVJjywKHebKCMEQ_AUIBigB#q=people+icons&amp;tbs=sur:fm&amp;tbm=isch&amp;*&amp;imgdii=EGSf5Xk8tqhBFM:&amp;imgrc=IqB0zgrkT74SNM:</a:t>
            </a:r>
            <a:endParaRPr lang="cs-CZ" sz="900" dirty="0"/>
          </a:p>
        </p:txBody>
      </p:sp>
      <p:sp>
        <p:nvSpPr>
          <p:cNvPr id="6" name="Obdélník 5"/>
          <p:cNvSpPr/>
          <p:nvPr/>
        </p:nvSpPr>
        <p:spPr>
          <a:xfrm>
            <a:off x="0" y="16430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/>
              <a:t>https://www.google.cz/search?q=business&amp;espv=2&amp;biw=624&amp;bih=643&amp;source=lnms&amp;tbm=isch&amp;sa=X&amp;ved=0ahUKEwjf37PT-bHSAhXrCsAKHfhvBqcQ_AUIBigB#q=business+icon&amp;tbm=isch&amp;tbs=sur:fmc&amp;*&amp;imgrc=HTPmcU1bWXPuaM:</a:t>
            </a:r>
            <a:endParaRPr lang="cs-CZ" sz="900" dirty="0"/>
          </a:p>
        </p:txBody>
      </p:sp>
      <p:sp>
        <p:nvSpPr>
          <p:cNvPr id="7" name="Obdélník 6"/>
          <p:cNvSpPr/>
          <p:nvPr/>
        </p:nvSpPr>
        <p:spPr>
          <a:xfrm>
            <a:off x="0" y="2071678"/>
            <a:ext cx="628652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/>
              <a:t>https://www.youtube.com/watch?v=T317juXMaBs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571472" y="1071546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00B050"/>
                </a:solidFill>
                <a:latin typeface="Comic Sans MS" pitchFamily="66" charset="0"/>
              </a:rPr>
              <a:t>Corporate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571472" y="307181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002060"/>
                </a:solidFill>
                <a:latin typeface="Comic Sans MS" pitchFamily="66" charset="0"/>
              </a:rPr>
              <a:t>Social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571472" y="4572008"/>
            <a:ext cx="2515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  <a:latin typeface="Comic Sans MS" pitchFamily="66" charset="0"/>
              </a:rPr>
              <a:t>Responsibility</a:t>
            </a:r>
            <a:endParaRPr lang="cs-CZ" sz="2800" dirty="0"/>
          </a:p>
        </p:txBody>
      </p:sp>
      <p:grpSp>
        <p:nvGrpSpPr>
          <p:cNvPr id="2" name="Skupina 1"/>
          <p:cNvGrpSpPr/>
          <p:nvPr/>
        </p:nvGrpSpPr>
        <p:grpSpPr>
          <a:xfrm>
            <a:off x="3901202" y="1053033"/>
            <a:ext cx="1984839" cy="1565019"/>
            <a:chOff x="3901202" y="1053033"/>
            <a:chExt cx="1984839" cy="1565019"/>
          </a:xfrm>
        </p:grpSpPr>
        <p:sp>
          <p:nvSpPr>
            <p:cNvPr id="3" name="TextovéPole 2"/>
            <p:cNvSpPr txBox="1"/>
            <p:nvPr/>
          </p:nvSpPr>
          <p:spPr>
            <a:xfrm>
              <a:off x="3901202" y="1053033"/>
              <a:ext cx="19848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Businesses</a:t>
              </a:r>
              <a:endParaRPr lang="cs-CZ" sz="2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pic>
          <p:nvPicPr>
            <p:cNvPr id="12" name="Obrázek 11" descr="768px-Business-commerce.sv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4522" y="1617920"/>
              <a:ext cx="1000132" cy="1000132"/>
            </a:xfrm>
            <a:prstGeom prst="rect">
              <a:avLst/>
            </a:prstGeom>
          </p:spPr>
        </p:pic>
      </p:grpSp>
      <p:grpSp>
        <p:nvGrpSpPr>
          <p:cNvPr id="23" name="Skupina 22"/>
          <p:cNvGrpSpPr/>
          <p:nvPr/>
        </p:nvGrpSpPr>
        <p:grpSpPr>
          <a:xfrm>
            <a:off x="3921975" y="3071810"/>
            <a:ext cx="4644891" cy="1643074"/>
            <a:chOff x="3921975" y="3071810"/>
            <a:chExt cx="4644891" cy="1643074"/>
          </a:xfrm>
        </p:grpSpPr>
        <p:sp>
          <p:nvSpPr>
            <p:cNvPr id="4" name="TextovéPole 3"/>
            <p:cNvSpPr txBox="1"/>
            <p:nvPr/>
          </p:nvSpPr>
          <p:spPr>
            <a:xfrm>
              <a:off x="3929058" y="3071810"/>
              <a:ext cx="46378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err="1" smtClean="0">
                  <a:solidFill>
                    <a:srgbClr val="00B050"/>
                  </a:solidFill>
                  <a:latin typeface="Comic Sans MS" pitchFamily="66" charset="0"/>
                </a:rPr>
                <a:t>People</a:t>
              </a:r>
              <a:r>
                <a:rPr lang="cs-CZ" sz="2800" b="1" dirty="0" smtClean="0">
                  <a:solidFill>
                    <a:srgbClr val="00B050"/>
                  </a:solidFill>
                  <a:latin typeface="Comic Sans MS" pitchFamily="66" charset="0"/>
                </a:rPr>
                <a:t>   +   </a:t>
              </a:r>
              <a:r>
                <a:rPr lang="cs-CZ" sz="2800" b="1" dirty="0" err="1" smtClean="0">
                  <a:solidFill>
                    <a:srgbClr val="00B050"/>
                  </a:solidFill>
                  <a:latin typeface="Comic Sans MS" pitchFamily="66" charset="0"/>
                </a:rPr>
                <a:t>Environment</a:t>
              </a:r>
              <a:endParaRPr lang="cs-CZ" sz="280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pic>
          <p:nvPicPr>
            <p:cNvPr id="14" name="Obrázek 13" descr="icon-group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21975" y="3595030"/>
              <a:ext cx="1257376" cy="933876"/>
            </a:xfrm>
            <a:prstGeom prst="rect">
              <a:avLst/>
            </a:prstGeom>
          </p:spPr>
        </p:pic>
        <p:pic>
          <p:nvPicPr>
            <p:cNvPr id="16" name="Obrázek 15" descr="s-l300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00826" y="3500438"/>
              <a:ext cx="1214446" cy="1214446"/>
            </a:xfrm>
            <a:prstGeom prst="rect">
              <a:avLst/>
            </a:prstGeom>
          </p:spPr>
        </p:pic>
      </p:grpSp>
      <p:grpSp>
        <p:nvGrpSpPr>
          <p:cNvPr id="10" name="Skupina 9"/>
          <p:cNvGrpSpPr/>
          <p:nvPr/>
        </p:nvGrpSpPr>
        <p:grpSpPr>
          <a:xfrm>
            <a:off x="3857620" y="4572008"/>
            <a:ext cx="4031873" cy="1628003"/>
            <a:chOff x="3857620" y="4572008"/>
            <a:chExt cx="4031873" cy="1628003"/>
          </a:xfrm>
        </p:grpSpPr>
        <p:sp>
          <p:nvSpPr>
            <p:cNvPr id="5" name="TextovéPole 4"/>
            <p:cNvSpPr txBox="1"/>
            <p:nvPr/>
          </p:nvSpPr>
          <p:spPr>
            <a:xfrm>
              <a:off x="3857620" y="4572008"/>
              <a:ext cx="40318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err="1" smtClean="0">
                  <a:solidFill>
                    <a:srgbClr val="002060"/>
                  </a:solidFill>
                  <a:latin typeface="Comic Sans MS" pitchFamily="66" charset="0"/>
                </a:rPr>
                <a:t>Things</a:t>
              </a:r>
              <a:r>
                <a:rPr lang="cs-CZ" sz="2800" b="1" dirty="0" smtClean="0">
                  <a:solidFill>
                    <a:srgbClr val="002060"/>
                  </a:solidFill>
                  <a:latin typeface="Comic Sans MS" pitchFamily="66" charset="0"/>
                </a:rPr>
                <a:t> </a:t>
              </a:r>
              <a:r>
                <a:rPr lang="cs-CZ" sz="2800" b="1" dirty="0" err="1" smtClean="0">
                  <a:solidFill>
                    <a:srgbClr val="002060"/>
                  </a:solidFill>
                  <a:latin typeface="Comic Sans MS" pitchFamily="66" charset="0"/>
                </a:rPr>
                <a:t>you</a:t>
              </a:r>
              <a:r>
                <a:rPr lang="cs-CZ" sz="2800" b="1" dirty="0" smtClean="0">
                  <a:solidFill>
                    <a:srgbClr val="002060"/>
                  </a:solidFill>
                  <a:latin typeface="Comic Sans MS" pitchFamily="66" charset="0"/>
                </a:rPr>
                <a:t> </a:t>
              </a:r>
              <a:r>
                <a:rPr lang="cs-CZ" sz="2800" b="1" dirty="0" err="1" smtClean="0">
                  <a:solidFill>
                    <a:srgbClr val="002060"/>
                  </a:solidFill>
                  <a:latin typeface="Comic Sans MS" pitchFamily="66" charset="0"/>
                </a:rPr>
                <a:t>have</a:t>
              </a:r>
              <a:r>
                <a:rPr lang="cs-CZ" sz="2800" b="1" dirty="0" smtClean="0">
                  <a:solidFill>
                    <a:srgbClr val="002060"/>
                  </a:solidFill>
                  <a:latin typeface="Comic Sans MS" pitchFamily="66" charset="0"/>
                </a:rPr>
                <a:t> to do</a:t>
              </a:r>
              <a:endParaRPr lang="cs-CZ" sz="2800" b="1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pic>
          <p:nvPicPr>
            <p:cNvPr id="17" name="Obrázek 16" descr="pencil-308509_960_72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26438" y="5309083"/>
              <a:ext cx="868655" cy="890928"/>
            </a:xfrm>
            <a:prstGeom prst="rect">
              <a:avLst/>
            </a:prstGeom>
          </p:spPr>
        </p:pic>
      </p:grpSp>
      <p:sp>
        <p:nvSpPr>
          <p:cNvPr id="18" name="TextovéPole 17"/>
          <p:cNvSpPr txBox="1"/>
          <p:nvPr/>
        </p:nvSpPr>
        <p:spPr>
          <a:xfrm>
            <a:off x="4214810" y="142852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?</a:t>
            </a:r>
            <a:endParaRPr lang="cs-CZ" sz="4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63698" y="10715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=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500298" y="142852"/>
            <a:ext cx="445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?</a:t>
            </a:r>
            <a:endParaRPr lang="cs-CZ" sz="4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857224" y="142852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?</a:t>
            </a:r>
            <a:endParaRPr lang="cs-CZ" sz="4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929322" y="142852"/>
            <a:ext cx="445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?</a:t>
            </a:r>
            <a:endParaRPr lang="cs-CZ" sz="44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643834" y="142852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?</a:t>
            </a:r>
            <a:endParaRPr lang="cs-CZ" sz="44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249932" y="304103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=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262446" y="45775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=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85011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Definition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CSR:</a:t>
            </a:r>
          </a:p>
          <a:p>
            <a:endParaRPr lang="cs-CZ" dirty="0" smtClean="0"/>
          </a:p>
          <a:p>
            <a:r>
              <a:rPr lang="en-GB" b="1" dirty="0" smtClean="0"/>
              <a:t>CSR </a:t>
            </a:r>
            <a:r>
              <a:rPr lang="en-GB" b="1" dirty="0"/>
              <a:t>is a  management concept </a:t>
            </a:r>
            <a:r>
              <a:rPr lang="en-GB" dirty="0"/>
              <a:t>which appeared at the beginning of the </a:t>
            </a:r>
            <a:r>
              <a:rPr lang="en-GB" b="1" dirty="0"/>
              <a:t>second half of the 20</a:t>
            </a:r>
            <a:r>
              <a:rPr lang="en-GB" b="1" baseline="30000" dirty="0"/>
              <a:t>th</a:t>
            </a:r>
            <a:r>
              <a:rPr lang="en-GB" b="1" dirty="0"/>
              <a:t> century. </a:t>
            </a:r>
            <a:endParaRPr lang="cs-CZ" b="1" dirty="0" smtClean="0"/>
          </a:p>
          <a:p>
            <a:endParaRPr lang="cs-CZ" dirty="0" smtClean="0"/>
          </a:p>
          <a:p>
            <a:r>
              <a:rPr lang="en-GB" dirty="0" smtClean="0"/>
              <a:t>CSR </a:t>
            </a:r>
            <a:r>
              <a:rPr lang="en-GB" dirty="0"/>
              <a:t>of a company means such a company´s management and building relationship with partners which lead to its  </a:t>
            </a:r>
            <a:r>
              <a:rPr lang="en-GB" b="1" dirty="0"/>
              <a:t>improvement of the reputation and credibility. </a:t>
            </a:r>
            <a:endParaRPr lang="cs-CZ" b="1" dirty="0" smtClean="0"/>
          </a:p>
          <a:p>
            <a:endParaRPr lang="cs-CZ" dirty="0"/>
          </a:p>
          <a:p>
            <a:r>
              <a:rPr lang="en-GB" dirty="0"/>
              <a:t>It is a </a:t>
            </a:r>
            <a:r>
              <a:rPr lang="en-GB" b="1" dirty="0"/>
              <a:t>voluntary obligation </a:t>
            </a:r>
            <a:r>
              <a:rPr lang="en-GB" dirty="0"/>
              <a:t>of the companies to behave responsibly to the environment and society where they run their </a:t>
            </a:r>
            <a:r>
              <a:rPr lang="en-GB" dirty="0" smtClean="0"/>
              <a:t>business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en-GB" dirty="0" smtClean="0"/>
              <a:t>It </a:t>
            </a:r>
            <a:r>
              <a:rPr lang="en-GB" dirty="0"/>
              <a:t>is generally understood being the way through which a company achieves the balance of environment, economy and social functions, when companies are trying to be corporately and socially responsible.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14282" y="285728"/>
            <a:ext cx="69878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  <a:latin typeface="Comic Sans MS" pitchFamily="66" charset="0"/>
              </a:rPr>
              <a:t>companies</a:t>
            </a:r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(management +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staff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cs-CZ" sz="2400" b="1" dirty="0" err="1" smtClean="0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 to do:</a:t>
            </a:r>
          </a:p>
          <a:p>
            <a:endParaRPr lang="cs-CZ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for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their</a:t>
            </a:r>
            <a:r>
              <a:rPr lang="cs-CZ" b="1" dirty="0" smtClean="0">
                <a:latin typeface="Comic Sans MS" pitchFamily="66" charset="0"/>
              </a:rPr>
              <a:t> business (finance)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for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environment</a:t>
            </a:r>
            <a:endParaRPr lang="cs-CZ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for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people</a:t>
            </a:r>
            <a:r>
              <a:rPr lang="cs-CZ" b="1" dirty="0" smtClean="0">
                <a:latin typeface="Comic Sans MS" pitchFamily="66" charset="0"/>
              </a:rPr>
              <a:t> (</a:t>
            </a:r>
            <a:r>
              <a:rPr lang="cs-CZ" b="1" dirty="0" err="1" smtClean="0">
                <a:latin typeface="Comic Sans MS" pitchFamily="66" charset="0"/>
              </a:rPr>
              <a:t>social</a:t>
            </a:r>
            <a:r>
              <a:rPr lang="cs-CZ" b="1" dirty="0" smtClean="0">
                <a:latin typeface="Comic Sans MS" pitchFamily="66" charset="0"/>
              </a:rPr>
              <a:t>)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7158" y="2285992"/>
            <a:ext cx="282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Tripple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bottom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of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CSR:</a:t>
            </a:r>
            <a:endParaRPr lang="cs-CZ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29261" y="3643401"/>
            <a:ext cx="12827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3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Ps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endParaRPr lang="cs-CZ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People</a:t>
            </a:r>
            <a:endParaRPr lang="cs-CZ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cs-CZ" sz="2400" b="1" dirty="0" smtClean="0">
                <a:solidFill>
                  <a:srgbClr val="00B050"/>
                </a:solidFill>
                <a:latin typeface="Comic Sans MS" pitchFamily="66" charset="0"/>
              </a:rPr>
              <a:t>Planet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Profit</a:t>
            </a:r>
            <a:endParaRPr lang="cs-CZ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77767" y="295863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002060"/>
                </a:solidFill>
                <a:latin typeface="Comic Sans MS" pitchFamily="66" charset="0"/>
              </a:rPr>
              <a:t>or</a:t>
            </a:r>
            <a:endParaRPr lang="cs-CZ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pSp>
        <p:nvGrpSpPr>
          <p:cNvPr id="44" name="Skupina 43"/>
          <p:cNvGrpSpPr/>
          <p:nvPr/>
        </p:nvGrpSpPr>
        <p:grpSpPr>
          <a:xfrm>
            <a:off x="2571736" y="1571612"/>
            <a:ext cx="6163370" cy="4486300"/>
            <a:chOff x="2571736" y="1571612"/>
            <a:chExt cx="6163370" cy="4486300"/>
          </a:xfrm>
        </p:grpSpPr>
        <p:sp>
          <p:nvSpPr>
            <p:cNvPr id="5" name="Rovnoramenný trojúhelník 4"/>
            <p:cNvSpPr/>
            <p:nvPr/>
          </p:nvSpPr>
          <p:spPr>
            <a:xfrm rot="10800000">
              <a:off x="3714744" y="3357562"/>
              <a:ext cx="3000396" cy="2357454"/>
            </a:xfrm>
            <a:prstGeom prst="triangle">
              <a:avLst/>
            </a:prstGeom>
            <a:solidFill>
              <a:schemeClr val="bg1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4460442" y="2466189"/>
              <a:ext cx="170751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err="1" smtClean="0">
                  <a:solidFill>
                    <a:srgbClr val="00B050"/>
                  </a:solidFill>
                  <a:latin typeface="Comic Sans MS" pitchFamily="66" charset="0"/>
                </a:rPr>
                <a:t>Environmental</a:t>
              </a:r>
              <a:endParaRPr lang="cs-CZ" b="1" dirty="0" smtClean="0">
                <a:solidFill>
                  <a:srgbClr val="00B050"/>
                </a:solidFill>
                <a:latin typeface="Comic Sans MS" pitchFamily="66" charset="0"/>
              </a:endParaRPr>
            </a:p>
            <a:p>
              <a:r>
                <a:rPr lang="cs-CZ" b="1" dirty="0" smtClean="0">
                  <a:solidFill>
                    <a:srgbClr val="00B050"/>
                  </a:solidFill>
                  <a:latin typeface="Comic Sans MS" pitchFamily="66" charset="0"/>
                </a:rPr>
                <a:t>Performance</a:t>
              </a:r>
            </a:p>
            <a:p>
              <a:r>
                <a:rPr lang="cs-CZ" sz="1200" b="1" i="1" dirty="0" smtClean="0">
                  <a:solidFill>
                    <a:srgbClr val="00B050"/>
                  </a:solidFill>
                  <a:latin typeface="Comic Sans MS" pitchFamily="66" charset="0"/>
                </a:rPr>
                <a:t>(Planet)</a:t>
              </a:r>
              <a:endParaRPr lang="cs-CZ" sz="1200" b="1" i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072198" y="4643446"/>
              <a:ext cx="26629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Comic Sans MS" pitchFamily="66" charset="0"/>
                </a:rPr>
                <a:t>Finance/</a:t>
              </a:r>
            </a:p>
            <a:p>
              <a:r>
                <a:rPr lang="cs-CZ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Economic</a:t>
              </a:r>
              <a:r>
                <a:rPr lang="cs-CZ" b="1" dirty="0" smtClean="0">
                  <a:solidFill>
                    <a:srgbClr val="FF0000"/>
                  </a:solidFill>
                  <a:latin typeface="Comic Sans MS" pitchFamily="66" charset="0"/>
                </a:rPr>
                <a:t> performance</a:t>
              </a:r>
            </a:p>
            <a:p>
              <a:r>
                <a:rPr lang="cs-CZ" sz="1200" b="1" i="1" dirty="0" smtClean="0">
                  <a:solidFill>
                    <a:srgbClr val="FF0000"/>
                  </a:solidFill>
                  <a:latin typeface="Comic Sans MS" pitchFamily="66" charset="0"/>
                </a:rPr>
                <a:t>(Profit) </a:t>
              </a:r>
              <a:endParaRPr lang="cs-CZ" sz="12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643174" y="4786322"/>
              <a:ext cx="15744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err="1" smtClean="0">
                  <a:solidFill>
                    <a:srgbClr val="002060"/>
                  </a:solidFill>
                  <a:latin typeface="Comic Sans MS" pitchFamily="66" charset="0"/>
                </a:rPr>
                <a:t>Social</a:t>
              </a:r>
              <a:endParaRPr lang="cs-CZ" b="1" dirty="0" smtClean="0">
                <a:solidFill>
                  <a:srgbClr val="002060"/>
                </a:solidFill>
                <a:latin typeface="Comic Sans MS" pitchFamily="66" charset="0"/>
              </a:endParaRPr>
            </a:p>
            <a:p>
              <a:r>
                <a:rPr lang="cs-CZ" b="1" dirty="0" smtClean="0">
                  <a:solidFill>
                    <a:srgbClr val="002060"/>
                  </a:solidFill>
                  <a:latin typeface="Comic Sans MS" pitchFamily="66" charset="0"/>
                </a:rPr>
                <a:t>Performance</a:t>
              </a:r>
            </a:p>
            <a:p>
              <a:r>
                <a:rPr lang="cs-CZ" sz="1200" b="1" i="1" dirty="0" smtClean="0">
                  <a:solidFill>
                    <a:srgbClr val="002060"/>
                  </a:solidFill>
                  <a:latin typeface="Comic Sans MS" pitchFamily="66" charset="0"/>
                </a:rPr>
                <a:t>(</a:t>
              </a:r>
              <a:r>
                <a:rPr lang="cs-CZ" sz="1200" b="1" i="1" dirty="0" err="1" smtClean="0">
                  <a:solidFill>
                    <a:srgbClr val="002060"/>
                  </a:solidFill>
                  <a:latin typeface="Comic Sans MS" pitchFamily="66" charset="0"/>
                </a:rPr>
                <a:t>People</a:t>
              </a:r>
              <a:r>
                <a:rPr lang="cs-CZ" sz="1200" b="1" i="1" dirty="0" smtClean="0">
                  <a:solidFill>
                    <a:srgbClr val="002060"/>
                  </a:solidFill>
                  <a:latin typeface="Comic Sans MS" pitchFamily="66" charset="0"/>
                </a:rPr>
                <a:t>)</a:t>
              </a:r>
              <a:endParaRPr lang="cs-CZ" sz="12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215206" y="3929066"/>
              <a:ext cx="1847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cs-CZ" sz="4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7" name="Skupina 26"/>
            <p:cNvGrpSpPr/>
            <p:nvPr/>
          </p:nvGrpSpPr>
          <p:grpSpPr>
            <a:xfrm rot="18625636">
              <a:off x="3330560" y="3044817"/>
              <a:ext cx="914400" cy="914400"/>
              <a:chOff x="760797" y="3618325"/>
              <a:chExt cx="914400" cy="914400"/>
            </a:xfrm>
          </p:grpSpPr>
          <p:sp>
            <p:nvSpPr>
              <p:cNvPr id="17" name="Oblouk 16"/>
              <p:cNvSpPr/>
              <p:nvPr/>
            </p:nvSpPr>
            <p:spPr>
              <a:xfrm rot="18944331">
                <a:off x="760797" y="3618325"/>
                <a:ext cx="914400" cy="914400"/>
              </a:xfrm>
              <a:prstGeom prst="arc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 </a:t>
                </a:r>
                <a:endParaRPr lang="cs-CZ" dirty="0"/>
              </a:p>
            </p:txBody>
          </p:sp>
          <p:sp>
            <p:nvSpPr>
              <p:cNvPr id="20" name="Rovnoramenný trojúhelník 19"/>
              <p:cNvSpPr/>
              <p:nvPr/>
            </p:nvSpPr>
            <p:spPr>
              <a:xfrm>
                <a:off x="785786" y="3643314"/>
                <a:ext cx="214314" cy="14287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Rovnoramenný trojúhelník 24"/>
              <p:cNvSpPr/>
              <p:nvPr/>
            </p:nvSpPr>
            <p:spPr>
              <a:xfrm>
                <a:off x="1428728" y="3643314"/>
                <a:ext cx="214314" cy="14287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8" name="Skupina 27"/>
            <p:cNvGrpSpPr/>
            <p:nvPr/>
          </p:nvGrpSpPr>
          <p:grpSpPr>
            <a:xfrm rot="3586355">
              <a:off x="6311642" y="3025503"/>
              <a:ext cx="914400" cy="914400"/>
              <a:chOff x="760797" y="3618325"/>
              <a:chExt cx="914400" cy="914400"/>
            </a:xfrm>
          </p:grpSpPr>
          <p:sp>
            <p:nvSpPr>
              <p:cNvPr id="29" name="Oblouk 28"/>
              <p:cNvSpPr/>
              <p:nvPr/>
            </p:nvSpPr>
            <p:spPr>
              <a:xfrm rot="18944331">
                <a:off x="760797" y="3618325"/>
                <a:ext cx="914400" cy="914400"/>
              </a:xfrm>
              <a:prstGeom prst="arc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 </a:t>
                </a:r>
                <a:endParaRPr lang="cs-CZ" dirty="0"/>
              </a:p>
            </p:txBody>
          </p:sp>
          <p:sp>
            <p:nvSpPr>
              <p:cNvPr id="30" name="Rovnoramenný trojúhelník 29"/>
              <p:cNvSpPr/>
              <p:nvPr/>
            </p:nvSpPr>
            <p:spPr>
              <a:xfrm>
                <a:off x="785786" y="3643314"/>
                <a:ext cx="214314" cy="14287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Rovnoramenný trojúhelník 30"/>
              <p:cNvSpPr/>
              <p:nvPr/>
            </p:nvSpPr>
            <p:spPr>
              <a:xfrm>
                <a:off x="1428728" y="3643314"/>
                <a:ext cx="214314" cy="14287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2" name="Skupina 31"/>
            <p:cNvGrpSpPr/>
            <p:nvPr/>
          </p:nvGrpSpPr>
          <p:grpSpPr>
            <a:xfrm rot="10800000">
              <a:off x="4786314" y="5143512"/>
              <a:ext cx="914400" cy="914400"/>
              <a:chOff x="760797" y="3618325"/>
              <a:chExt cx="914400" cy="914400"/>
            </a:xfrm>
          </p:grpSpPr>
          <p:sp>
            <p:nvSpPr>
              <p:cNvPr id="33" name="Oblouk 32"/>
              <p:cNvSpPr/>
              <p:nvPr/>
            </p:nvSpPr>
            <p:spPr>
              <a:xfrm rot="18944331">
                <a:off x="760797" y="3618325"/>
                <a:ext cx="914400" cy="914400"/>
              </a:xfrm>
              <a:prstGeom prst="arc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/>
                  <a:t> </a:t>
                </a:r>
                <a:endParaRPr lang="cs-CZ" dirty="0"/>
              </a:p>
            </p:txBody>
          </p:sp>
          <p:sp>
            <p:nvSpPr>
              <p:cNvPr id="34" name="Rovnoramenný trojúhelník 33"/>
              <p:cNvSpPr/>
              <p:nvPr/>
            </p:nvSpPr>
            <p:spPr>
              <a:xfrm>
                <a:off x="785786" y="3643314"/>
                <a:ext cx="214314" cy="14287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Rovnoramenný trojúhelník 34"/>
              <p:cNvSpPr/>
              <p:nvPr/>
            </p:nvSpPr>
            <p:spPr>
              <a:xfrm>
                <a:off x="1428728" y="3643314"/>
                <a:ext cx="214314" cy="14287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38" name="Obrázek 37" descr="planet-earth-1457453_960_72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3438" y="1571612"/>
              <a:ext cx="1071570" cy="1071570"/>
            </a:xfrm>
            <a:prstGeom prst="rect">
              <a:avLst/>
            </a:prstGeom>
          </p:spPr>
        </p:pic>
        <p:pic>
          <p:nvPicPr>
            <p:cNvPr id="43" name="Obrázek 42" descr="image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71736" y="3857628"/>
              <a:ext cx="1000132" cy="1000132"/>
            </a:xfrm>
            <a:prstGeom prst="rect">
              <a:avLst/>
            </a:prstGeom>
          </p:spPr>
        </p:pic>
      </p:grpSp>
      <p:pic>
        <p:nvPicPr>
          <p:cNvPr id="26" name="Obrázek 25" descr="money-4240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2092" y="3923860"/>
            <a:ext cx="826292" cy="727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500042"/>
            <a:ext cx="828680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  <a:latin typeface="Comic Sans MS" pitchFamily="66" charset="0"/>
              </a:rPr>
              <a:t>				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</a:rPr>
              <a:t>People</a:t>
            </a:r>
            <a:r>
              <a:rPr lang="en-GB" b="1" dirty="0">
                <a:solidFill>
                  <a:srgbClr val="002060"/>
                </a:solidFill>
              </a:rPr>
              <a:t>	</a:t>
            </a:r>
            <a:endParaRPr lang="cs-CZ" b="1" dirty="0" smtClean="0">
              <a:solidFill>
                <a:srgbClr val="00206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b="1" dirty="0" smtClean="0"/>
              <a:t>- </a:t>
            </a:r>
            <a:r>
              <a:rPr lang="en-GB" b="1" dirty="0" smtClean="0"/>
              <a:t>Focus </a:t>
            </a:r>
            <a:r>
              <a:rPr lang="en-GB" b="1" dirty="0"/>
              <a:t>on employees and support of surrounding </a:t>
            </a:r>
            <a:r>
              <a:rPr lang="en-GB" b="1" dirty="0" smtClean="0"/>
              <a:t>community</a:t>
            </a:r>
            <a:endParaRPr lang="cs-CZ" b="1" dirty="0" smtClean="0"/>
          </a:p>
          <a:p>
            <a:r>
              <a:rPr lang="cs-CZ" b="1" dirty="0" smtClean="0"/>
              <a:t>- I</a:t>
            </a:r>
            <a:r>
              <a:rPr lang="en-GB" b="1" dirty="0" err="1" smtClean="0"/>
              <a:t>nfluence</a:t>
            </a:r>
            <a:r>
              <a:rPr lang="en-GB" b="1" dirty="0" smtClean="0"/>
              <a:t> </a:t>
            </a:r>
            <a:r>
              <a:rPr lang="en-GB" b="1" dirty="0"/>
              <a:t>of living standards, safety, education, health and cultural development</a:t>
            </a:r>
            <a:endParaRPr lang="cs-CZ" dirty="0"/>
          </a:p>
          <a:p>
            <a:endParaRPr lang="cs-CZ" b="1" dirty="0" smtClean="0"/>
          </a:p>
          <a:p>
            <a:r>
              <a:rPr lang="en-GB" b="1" i="1" dirty="0" smtClean="0">
                <a:solidFill>
                  <a:srgbClr val="FF0000"/>
                </a:solidFill>
              </a:rPr>
              <a:t>Working </a:t>
            </a:r>
            <a:r>
              <a:rPr lang="en-GB" b="1" i="1" dirty="0">
                <a:solidFill>
                  <a:srgbClr val="FF0000"/>
                </a:solidFill>
              </a:rPr>
              <a:t>environment			</a:t>
            </a:r>
            <a:r>
              <a:rPr lang="en-GB" b="1" i="1" dirty="0" smtClean="0">
                <a:solidFill>
                  <a:srgbClr val="FF0000"/>
                </a:solidFill>
              </a:rPr>
              <a:t>Local </a:t>
            </a:r>
            <a:r>
              <a:rPr lang="en-GB" b="1" i="1" dirty="0">
                <a:solidFill>
                  <a:srgbClr val="FF0000"/>
                </a:solidFill>
              </a:rPr>
              <a:t>community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en-GB" b="1" i="1" dirty="0" smtClean="0">
                <a:solidFill>
                  <a:srgbClr val="FF0000"/>
                </a:solidFill>
              </a:rPr>
              <a:t>Employees</a:t>
            </a:r>
            <a:r>
              <a:rPr lang="cs-CZ" b="1" i="1" dirty="0" smtClean="0">
                <a:solidFill>
                  <a:srgbClr val="FF0000"/>
                </a:solidFill>
              </a:rPr>
              <a:t>:</a:t>
            </a:r>
            <a:r>
              <a:rPr lang="en-GB" b="1" i="1" dirty="0">
                <a:solidFill>
                  <a:srgbClr val="002060"/>
                </a:solidFill>
              </a:rPr>
              <a:t>				</a:t>
            </a:r>
            <a:r>
              <a:rPr lang="en-GB" b="1" i="1" dirty="0" smtClean="0">
                <a:solidFill>
                  <a:srgbClr val="FF0000"/>
                </a:solidFill>
              </a:rPr>
              <a:t>Non-profit </a:t>
            </a:r>
            <a:r>
              <a:rPr lang="en-GB" b="1" i="1" dirty="0">
                <a:solidFill>
                  <a:srgbClr val="FF0000"/>
                </a:solidFill>
              </a:rPr>
              <a:t>org./</a:t>
            </a:r>
            <a:r>
              <a:rPr lang="en-GB" b="1" i="1" dirty="0" smtClean="0">
                <a:solidFill>
                  <a:srgbClr val="FF0000"/>
                </a:solidFill>
              </a:rPr>
              <a:t>Public</a:t>
            </a:r>
            <a:r>
              <a:rPr lang="cs-CZ" b="1" i="1" dirty="0" smtClean="0">
                <a:solidFill>
                  <a:srgbClr val="FF0000"/>
                </a:solidFill>
              </a:rPr>
              <a:t>: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en-GB" b="1" i="1" dirty="0"/>
              <a:t> </a:t>
            </a:r>
            <a:endParaRPr lang="cs-CZ" i="1" dirty="0"/>
          </a:p>
          <a:p>
            <a:r>
              <a:rPr lang="en-GB" sz="1600" b="1" dirty="0">
                <a:latin typeface="Comic Sans MS" pitchFamily="66" charset="0"/>
              </a:rPr>
              <a:t>Health, safety				Company´s </a:t>
            </a:r>
            <a:r>
              <a:rPr lang="en-GB" sz="1600" b="1" dirty="0" smtClean="0">
                <a:latin typeface="Comic Sans MS" pitchFamily="66" charset="0"/>
              </a:rPr>
              <a:t>donation</a:t>
            </a:r>
            <a:endParaRPr lang="cs-CZ" sz="1600" b="1" dirty="0" smtClean="0">
              <a:latin typeface="Comic Sans MS" pitchFamily="66" charset="0"/>
            </a:endParaRPr>
          </a:p>
          <a:p>
            <a:r>
              <a:rPr lang="cs-CZ" sz="1600" b="1" dirty="0">
                <a:latin typeface="Comic Sans MS" pitchFamily="66" charset="0"/>
              </a:rPr>
              <a:t>	</a:t>
            </a:r>
            <a:r>
              <a:rPr lang="cs-CZ" sz="1600" b="1" dirty="0" smtClean="0">
                <a:latin typeface="Comic Sans MS" pitchFamily="66" charset="0"/>
              </a:rPr>
              <a:t>				(finance/</a:t>
            </a:r>
            <a:r>
              <a:rPr lang="cs-CZ" sz="1600" b="1" dirty="0" err="1" smtClean="0">
                <a:latin typeface="Comic Sans MS" pitchFamily="66" charset="0"/>
              </a:rPr>
              <a:t>material</a:t>
            </a:r>
            <a:r>
              <a:rPr lang="cs-CZ" sz="1600" b="1" dirty="0" smtClean="0">
                <a:latin typeface="Comic Sans MS" pitchFamily="66" charset="0"/>
              </a:rPr>
              <a:t>)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Education, development			</a:t>
            </a:r>
            <a:r>
              <a:rPr lang="en-GB" sz="1600" b="1" dirty="0" smtClean="0">
                <a:latin typeface="Comic Sans MS" pitchFamily="66" charset="0"/>
              </a:rPr>
              <a:t>Company´s </a:t>
            </a:r>
            <a:r>
              <a:rPr lang="en-GB" sz="1600" b="1" dirty="0">
                <a:latin typeface="Comic Sans MS" pitchFamily="66" charset="0"/>
              </a:rPr>
              <a:t>volunteering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Private and working life balance		Social integration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Equal opportunities			</a:t>
            </a:r>
            <a:r>
              <a:rPr lang="en-GB" sz="1600" b="1" dirty="0" smtClean="0">
                <a:latin typeface="Comic Sans MS" pitchFamily="66" charset="0"/>
              </a:rPr>
              <a:t>Education</a:t>
            </a:r>
            <a:endParaRPr lang="cs-CZ" sz="1600" dirty="0">
              <a:latin typeface="Comic Sans MS" pitchFamily="66" charset="0"/>
            </a:endParaRPr>
          </a:p>
          <a:p>
            <a:endParaRPr lang="cs-CZ" sz="1600" b="1" dirty="0" smtClean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Diversity </a:t>
            </a:r>
            <a:r>
              <a:rPr lang="en-GB" sz="1600" b="1" dirty="0">
                <a:latin typeface="Comic Sans MS" pitchFamily="66" charset="0"/>
              </a:rPr>
              <a:t>on working place (women,		Support of citizens´ life </a:t>
            </a:r>
            <a:r>
              <a:rPr lang="en-GB" sz="1600" b="1" dirty="0" smtClean="0">
                <a:latin typeface="Comic Sans MS" pitchFamily="66" charset="0"/>
              </a:rPr>
              <a:t>quality</a:t>
            </a:r>
            <a:endParaRPr lang="cs-CZ" sz="1600" b="1" dirty="0" smtClean="0">
              <a:latin typeface="Comic Sans MS" pitchFamily="66" charset="0"/>
            </a:endParaRPr>
          </a:p>
          <a:p>
            <a:r>
              <a:rPr lang="cs-CZ" sz="1600" b="1" dirty="0" smtClean="0">
                <a:latin typeface="Comic Sans MS" pitchFamily="66" charset="0"/>
              </a:rPr>
              <a:t>etnik </a:t>
            </a:r>
            <a:r>
              <a:rPr lang="cs-CZ" sz="1600" b="1" dirty="0" err="1" smtClean="0">
                <a:latin typeface="Comic Sans MS" pitchFamily="66" charset="0"/>
              </a:rPr>
              <a:t>minorities</a:t>
            </a:r>
            <a:r>
              <a:rPr lang="cs-CZ" sz="1600" b="1" dirty="0" smtClean="0">
                <a:latin typeface="Comic Sans MS" pitchFamily="66" charset="0"/>
              </a:rPr>
              <a:t>, </a:t>
            </a:r>
            <a:r>
              <a:rPr lang="cs-CZ" sz="1600" b="1" dirty="0" err="1" smtClean="0">
                <a:latin typeface="Comic Sans MS" pitchFamily="66" charset="0"/>
              </a:rPr>
              <a:t>handicapped</a:t>
            </a:r>
            <a:r>
              <a:rPr lang="cs-CZ" sz="1600" b="1" dirty="0" smtClean="0">
                <a:latin typeface="Comic Sans MS" pitchFamily="66" charset="0"/>
              </a:rPr>
              <a:t>, </a:t>
            </a:r>
            <a:r>
              <a:rPr lang="cs-CZ" sz="1600" b="1" dirty="0" err="1" smtClean="0">
                <a:latin typeface="Comic Sans MS" pitchFamily="66" charset="0"/>
              </a:rPr>
              <a:t>older</a:t>
            </a:r>
            <a:r>
              <a:rPr lang="cs-CZ" sz="1600" b="1" dirty="0" smtClean="0">
                <a:latin typeface="Comic Sans MS" pitchFamily="66" charset="0"/>
              </a:rPr>
              <a:t>		(sport/</a:t>
            </a:r>
            <a:r>
              <a:rPr lang="cs-CZ" sz="1600" b="1" dirty="0" err="1" smtClean="0">
                <a:latin typeface="Comic Sans MS" pitchFamily="66" charset="0"/>
              </a:rPr>
              <a:t>culture</a:t>
            </a:r>
            <a:r>
              <a:rPr lang="cs-CZ" sz="1600" b="1" dirty="0" smtClean="0">
                <a:latin typeface="Comic Sans MS" pitchFamily="66" charset="0"/>
              </a:rPr>
              <a:t>)</a:t>
            </a:r>
          </a:p>
          <a:p>
            <a:r>
              <a:rPr lang="cs-CZ" sz="1600" b="1" dirty="0" err="1">
                <a:latin typeface="Comic Sans MS" pitchFamily="66" charset="0"/>
              </a:rPr>
              <a:t>p</a:t>
            </a:r>
            <a:r>
              <a:rPr lang="cs-CZ" sz="1600" b="1" dirty="0" err="1" smtClean="0">
                <a:latin typeface="Comic Sans MS" pitchFamily="66" charset="0"/>
              </a:rPr>
              <a:t>eople</a:t>
            </a:r>
            <a:r>
              <a:rPr lang="cs-CZ" sz="1600" b="1" dirty="0" smtClean="0">
                <a:latin typeface="Comic Sans MS" pitchFamily="66" charset="0"/>
              </a:rPr>
              <a:t>)</a:t>
            </a:r>
            <a:r>
              <a:rPr lang="cs-CZ" sz="1600" b="1" dirty="0">
                <a:latin typeface="Comic Sans MS" pitchFamily="66" charset="0"/>
              </a:rPr>
              <a:t>	</a:t>
            </a:r>
            <a:r>
              <a:rPr lang="cs-CZ" sz="1600" b="1" dirty="0" smtClean="0">
                <a:latin typeface="Comic Sans MS" pitchFamily="66" charset="0"/>
              </a:rPr>
              <a:t>				</a:t>
            </a:r>
            <a:endParaRPr lang="cs-CZ" sz="1600" b="1" dirty="0">
              <a:latin typeface="Comic Sans MS" pitchFamily="66" charset="0"/>
            </a:endParaRPr>
          </a:p>
          <a:p>
            <a:endParaRPr lang="cs-CZ" sz="1600" b="1" dirty="0" smtClean="0">
              <a:latin typeface="Comic Sans MS" pitchFamily="66" charset="0"/>
            </a:endParaRPr>
          </a:p>
          <a:p>
            <a:r>
              <a:rPr lang="cs-CZ" sz="1600" b="1" dirty="0" smtClean="0">
                <a:latin typeface="Comic Sans MS" pitchFamily="66" charset="0"/>
              </a:rPr>
              <a:t>Support </a:t>
            </a:r>
            <a:r>
              <a:rPr lang="cs-CZ" sz="1600" b="1" dirty="0" err="1" smtClean="0">
                <a:latin typeface="Comic Sans MS" pitchFamily="66" charset="0"/>
              </a:rPr>
              <a:t>of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dismissed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people</a:t>
            </a:r>
            <a:r>
              <a:rPr lang="cs-CZ" sz="1600" b="1" dirty="0" smtClean="0">
                <a:latin typeface="Comic Sans MS" pitchFamily="66" charset="0"/>
              </a:rPr>
              <a:t>		</a:t>
            </a:r>
            <a:r>
              <a:rPr lang="en-GB" sz="1600" b="1" dirty="0">
                <a:latin typeface="Comic Sans MS" pitchFamily="66" charset="0"/>
              </a:rPr>
              <a:t>Employment and infrastructure</a:t>
            </a:r>
            <a:r>
              <a:rPr lang="cs-CZ" sz="1600" b="1" dirty="0">
                <a:latin typeface="Comic Sans MS" pitchFamily="66" charset="0"/>
              </a:rPr>
              <a:t> </a:t>
            </a:r>
            <a:r>
              <a:rPr lang="en-GB" sz="1600" b="1" dirty="0">
                <a:latin typeface="Comic Sans MS" pitchFamily="66" charset="0"/>
              </a:rPr>
              <a:t> </a:t>
            </a:r>
            <a:r>
              <a:rPr lang="cs-CZ" sz="1600" b="1" dirty="0">
                <a:latin typeface="Comic Sans MS" pitchFamily="66" charset="0"/>
              </a:rPr>
              <a:t> </a:t>
            </a:r>
          </a:p>
          <a:p>
            <a:r>
              <a:rPr lang="cs-CZ" sz="1600" b="1" dirty="0" smtClean="0">
                <a:latin typeface="Comic Sans MS" pitchFamily="66" charset="0"/>
              </a:rPr>
              <a:t>                                                   </a:t>
            </a:r>
            <a:r>
              <a:rPr lang="cs-CZ" sz="1600" b="1" dirty="0" err="1" smtClean="0">
                <a:latin typeface="Comic Sans MS" pitchFamily="66" charset="0"/>
              </a:rPr>
              <a:t>development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>
                <a:latin typeface="Comic Sans MS" pitchFamily="66" charset="0"/>
              </a:rPr>
              <a:t>				</a:t>
            </a:r>
            <a:endParaRPr lang="cs-CZ" sz="1600" dirty="0">
              <a:latin typeface="Comic Sans MS" pitchFamily="66" charset="0"/>
            </a:endParaRPr>
          </a:p>
          <a:p>
            <a:endParaRPr lang="cs-CZ" dirty="0"/>
          </a:p>
        </p:txBody>
      </p:sp>
      <p:pic>
        <p:nvPicPr>
          <p:cNvPr id="3" name="Obrázek 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116632"/>
            <a:ext cx="1643050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117693"/>
            <a:ext cx="80010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  <a:latin typeface="Comic Sans MS" pitchFamily="66" charset="0"/>
              </a:rPr>
              <a:t>			      </a:t>
            </a:r>
          </a:p>
          <a:p>
            <a:r>
              <a:rPr lang="cs-CZ" sz="24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Comic Sans MS" pitchFamily="66" charset="0"/>
              </a:rPr>
              <a:t>                         Planet</a:t>
            </a:r>
          </a:p>
          <a:p>
            <a:endParaRPr lang="cs-CZ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cs-CZ" b="1" dirty="0" err="1">
                <a:latin typeface="+mj-lt"/>
              </a:rPr>
              <a:t>Collaboration</a:t>
            </a:r>
            <a:r>
              <a:rPr lang="cs-CZ" b="1" dirty="0">
                <a:latin typeface="+mj-lt"/>
              </a:rPr>
              <a:t> </a:t>
            </a:r>
            <a:r>
              <a:rPr lang="cs-CZ" b="1" dirty="0" err="1">
                <a:latin typeface="+mj-lt"/>
              </a:rPr>
              <a:t>with</a:t>
            </a:r>
            <a:r>
              <a:rPr lang="cs-CZ" b="1" dirty="0" smtClean="0">
                <a:latin typeface="+mj-lt"/>
              </a:rPr>
              <a:t>:</a:t>
            </a:r>
          </a:p>
          <a:p>
            <a:endParaRPr lang="cs-CZ" b="1" dirty="0">
              <a:latin typeface="+mj-lt"/>
            </a:endParaRPr>
          </a:p>
          <a:p>
            <a:r>
              <a:rPr lang="cs-CZ" b="1" i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GB" b="1" i="1" dirty="0" smtClean="0">
                <a:solidFill>
                  <a:srgbClr val="FF0000"/>
                </a:solidFill>
                <a:latin typeface="+mj-lt"/>
              </a:rPr>
              <a:t>Environmental </a:t>
            </a:r>
            <a:r>
              <a:rPr lang="en-GB" b="1" i="1" dirty="0">
                <a:solidFill>
                  <a:srgbClr val="FF0000"/>
                </a:solidFill>
                <a:latin typeface="+mj-lt"/>
              </a:rPr>
              <a:t>groups</a:t>
            </a:r>
            <a:endParaRPr lang="cs-CZ" b="1" i="1" dirty="0">
              <a:solidFill>
                <a:srgbClr val="FF0000"/>
              </a:solidFill>
              <a:latin typeface="+mj-lt"/>
            </a:endParaRPr>
          </a:p>
          <a:p>
            <a:r>
              <a:rPr lang="cs-CZ" b="1" i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GB" b="1" i="1" dirty="0" smtClean="0">
                <a:solidFill>
                  <a:srgbClr val="FF0000"/>
                </a:solidFill>
                <a:latin typeface="+mj-lt"/>
              </a:rPr>
              <a:t>Other representative</a:t>
            </a:r>
            <a:r>
              <a:rPr lang="cs-CZ" b="1" i="1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GB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b="1" i="1" dirty="0">
                <a:solidFill>
                  <a:srgbClr val="FF0000"/>
                </a:solidFill>
                <a:latin typeface="+mj-lt"/>
              </a:rPr>
              <a:t>of the environment</a:t>
            </a:r>
            <a:endParaRPr lang="cs-CZ" b="1" i="1" dirty="0">
              <a:solidFill>
                <a:srgbClr val="FF0000"/>
              </a:solidFill>
              <a:latin typeface="+mj-lt"/>
            </a:endParaRPr>
          </a:p>
          <a:p>
            <a:r>
              <a:rPr lang="en-GB" b="1" i="1" dirty="0">
                <a:latin typeface="Comic Sans MS" pitchFamily="66" charset="0"/>
              </a:rPr>
              <a:t> </a:t>
            </a:r>
            <a:endParaRPr lang="cs-CZ" b="1" i="1" dirty="0">
              <a:latin typeface="Comic Sans MS" pitchFamily="66" charset="0"/>
            </a:endParaRPr>
          </a:p>
          <a:p>
            <a:r>
              <a:rPr lang="cs-CZ" b="1" i="1" dirty="0">
                <a:latin typeface="+mj-lt"/>
              </a:rPr>
              <a:t> </a:t>
            </a:r>
            <a:r>
              <a:rPr lang="cs-CZ" b="1" i="1" dirty="0" smtClean="0">
                <a:latin typeface="+mj-lt"/>
              </a:rPr>
              <a:t>- </a:t>
            </a:r>
            <a:r>
              <a:rPr lang="en-GB" b="1" i="1" dirty="0" smtClean="0">
                <a:latin typeface="+mj-lt"/>
              </a:rPr>
              <a:t>realise </a:t>
            </a:r>
            <a:r>
              <a:rPr lang="en-GB" b="1" i="1" dirty="0">
                <a:latin typeface="+mj-lt"/>
              </a:rPr>
              <a:t>impact on the whole ecosystem including soil, air, </a:t>
            </a:r>
            <a:r>
              <a:rPr lang="en-GB" b="1" i="1" dirty="0" smtClean="0">
                <a:latin typeface="+mj-lt"/>
              </a:rPr>
              <a:t>water</a:t>
            </a:r>
            <a:endParaRPr lang="cs-CZ" b="1" i="1" dirty="0" smtClean="0">
              <a:latin typeface="+mj-lt"/>
            </a:endParaRPr>
          </a:p>
          <a:p>
            <a:r>
              <a:rPr lang="en-GB" b="1" dirty="0" smtClean="0">
                <a:latin typeface="Comic Sans MS" pitchFamily="66" charset="0"/>
              </a:rPr>
              <a:t> </a:t>
            </a:r>
            <a:endParaRPr lang="cs-CZ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Recycling 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Energy and water </a:t>
            </a:r>
            <a:r>
              <a:rPr lang="en-GB" sz="1600" b="1" dirty="0" smtClean="0">
                <a:latin typeface="Comic Sans MS" pitchFamily="66" charset="0"/>
              </a:rPr>
              <a:t>saving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Waste </a:t>
            </a:r>
            <a:r>
              <a:rPr lang="en-GB" sz="1600" b="1" dirty="0" smtClean="0">
                <a:latin typeface="Comic Sans MS" pitchFamily="66" charset="0"/>
              </a:rPr>
              <a:t>management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Restrictions in use of dangerous </a:t>
            </a:r>
            <a:r>
              <a:rPr lang="en-GB" sz="1600" b="1" dirty="0" smtClean="0">
                <a:latin typeface="Comic Sans MS" pitchFamily="66" charset="0"/>
              </a:rPr>
              <a:t>chemicals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Packing and transport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Ecological production, products and services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Protection of natural resources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 </a:t>
            </a:r>
            <a:endParaRPr lang="cs-CZ" sz="1600" dirty="0">
              <a:latin typeface="Comic Sans MS" pitchFamily="66" charset="0"/>
            </a:endParaRPr>
          </a:p>
          <a:p>
            <a:r>
              <a:rPr lang="en-GB" b="1" dirty="0">
                <a:latin typeface="Comic Sans MS" pitchFamily="66" charset="0"/>
              </a:rPr>
              <a:t> </a:t>
            </a:r>
            <a:endParaRPr lang="cs-CZ" dirty="0">
              <a:latin typeface="Comic Sans MS" pitchFamily="66" charset="0"/>
            </a:endParaRPr>
          </a:p>
          <a:p>
            <a:endParaRPr lang="cs-CZ" sz="2400" b="1" dirty="0">
              <a:latin typeface="Comic Sans MS" pitchFamily="66" charset="0"/>
            </a:endParaRPr>
          </a:p>
        </p:txBody>
      </p:sp>
      <p:pic>
        <p:nvPicPr>
          <p:cNvPr id="3" name="Obrázek 2" descr="planet-earth-1457453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1643050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17693"/>
            <a:ext cx="889248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				 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Profit</a:t>
            </a:r>
            <a:r>
              <a:rPr lang="en-GB" b="1" dirty="0"/>
              <a:t>	</a:t>
            </a:r>
            <a:r>
              <a:rPr lang="cs-CZ" b="1" dirty="0" smtClean="0"/>
              <a:t>		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endParaRPr lang="cs-CZ" sz="3600" dirty="0"/>
          </a:p>
          <a:p>
            <a:r>
              <a:rPr lang="cs-CZ" b="1" dirty="0" smtClean="0"/>
              <a:t>E</a:t>
            </a:r>
            <a:r>
              <a:rPr lang="en-GB" b="1" dirty="0" err="1" smtClean="0"/>
              <a:t>xpected</a:t>
            </a:r>
            <a:r>
              <a:rPr lang="en-GB" b="1" dirty="0"/>
              <a:t>:</a:t>
            </a:r>
            <a:endParaRPr lang="cs-CZ" dirty="0"/>
          </a:p>
          <a:p>
            <a:r>
              <a:rPr lang="en-GB" b="1" i="1" dirty="0"/>
              <a:t>Transparent business, positive relationship with investors, customers, suppliers and other business </a:t>
            </a:r>
            <a:r>
              <a:rPr lang="en-GB" b="1" i="1" dirty="0" smtClean="0"/>
              <a:t>partners</a:t>
            </a:r>
            <a:endParaRPr lang="cs-CZ" b="1" i="1" dirty="0" smtClean="0"/>
          </a:p>
          <a:p>
            <a:r>
              <a:rPr lang="en-GB" b="1" i="1" dirty="0" smtClean="0"/>
              <a:t>Impacts </a:t>
            </a:r>
            <a:r>
              <a:rPr lang="en-GB" b="1" i="1" dirty="0"/>
              <a:t>on economy </a:t>
            </a:r>
            <a:r>
              <a:rPr lang="cs-CZ" b="1" i="1" dirty="0" smtClean="0"/>
              <a:t>o</a:t>
            </a:r>
            <a:r>
              <a:rPr lang="en-GB" b="1" i="1" dirty="0" smtClean="0"/>
              <a:t>n </a:t>
            </a:r>
            <a:r>
              <a:rPr lang="en-GB" b="1" i="1" dirty="0"/>
              <a:t>local, national and global level</a:t>
            </a:r>
            <a:endParaRPr lang="cs-CZ" i="1" dirty="0"/>
          </a:p>
          <a:p>
            <a:r>
              <a:rPr lang="en-GB" b="1" i="1" dirty="0"/>
              <a:t> </a:t>
            </a:r>
            <a:endParaRPr lang="cs-CZ" i="1" dirty="0"/>
          </a:p>
          <a:p>
            <a:r>
              <a:rPr lang="cs-CZ" b="1" dirty="0" smtClean="0"/>
              <a:t>						</a:t>
            </a:r>
            <a:endParaRPr lang="cs-CZ" sz="3600" dirty="0">
              <a:solidFill>
                <a:srgbClr val="FF0000"/>
              </a:solidFill>
            </a:endParaRPr>
          </a:p>
          <a:p>
            <a:r>
              <a:rPr lang="en-GB" b="1" i="1" dirty="0">
                <a:solidFill>
                  <a:srgbClr val="FF0000"/>
                </a:solidFill>
              </a:rPr>
              <a:t>CSR activities</a:t>
            </a:r>
            <a:r>
              <a:rPr lang="en-GB" b="1" i="1" dirty="0" smtClean="0">
                <a:solidFill>
                  <a:srgbClr val="FF0000"/>
                </a:solidFill>
              </a:rPr>
              <a:t>:</a:t>
            </a:r>
            <a:endParaRPr lang="cs-CZ" b="1" i="1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Transparency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Principles of good management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No corruption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Payment of invoices on time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Quality and safe products and services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After-sale service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Marketing and advertising ethics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Protection of intellectual property 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Innovation and sustainability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b="1" dirty="0"/>
              <a:t> </a:t>
            </a:r>
            <a:endParaRPr lang="cs-CZ" dirty="0"/>
          </a:p>
          <a:p>
            <a:endParaRPr lang="cs-CZ" dirty="0"/>
          </a:p>
        </p:txBody>
      </p:sp>
      <p:pic>
        <p:nvPicPr>
          <p:cNvPr id="3" name="Obrázek 2" descr="money-42407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2050" y="1850141"/>
            <a:ext cx="1944475" cy="1711519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580112" y="4077072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Comic Sans MS" pitchFamily="66" charset="0"/>
              </a:rPr>
              <a:t>Stakeholders: </a:t>
            </a:r>
            <a:r>
              <a:rPr lang="en-GB" sz="1200" dirty="0">
                <a:solidFill>
                  <a:srgbClr val="002060"/>
                </a:solidFill>
                <a:latin typeface="Comic Sans MS" pitchFamily="66" charset="0"/>
              </a:rPr>
              <a:t>people interested</a:t>
            </a:r>
            <a:r>
              <a:rPr lang="cs-CZ" sz="1200" dirty="0">
                <a:solidFill>
                  <a:srgbClr val="002060"/>
                </a:solidFill>
                <a:latin typeface="Comic Sans MS" pitchFamily="66" charset="0"/>
              </a:rPr>
              <a:t> in business</a:t>
            </a:r>
            <a:r>
              <a:rPr lang="en-GB" sz="1200" dirty="0">
                <a:solidFill>
                  <a:srgbClr val="002060"/>
                </a:solidFill>
                <a:latin typeface="Comic Sans MS" pitchFamily="66" charset="0"/>
              </a:rPr>
              <a:t>:</a:t>
            </a:r>
            <a:endParaRPr lang="cs-CZ" sz="12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Comic Sans MS" pitchFamily="66" charset="0"/>
              </a:rPr>
              <a:t>Owners and investors</a:t>
            </a:r>
            <a:endParaRPr lang="cs-CZ" sz="12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Comic Sans MS" pitchFamily="66" charset="0"/>
              </a:rPr>
              <a:t>Customers/consumers</a:t>
            </a:r>
            <a:endParaRPr lang="cs-CZ" sz="12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Comic Sans MS" pitchFamily="66" charset="0"/>
              </a:rPr>
              <a:t>Suppliers and other business partners</a:t>
            </a:r>
            <a:endParaRPr lang="cs-CZ" sz="12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Comic Sans MS" pitchFamily="66" charset="0"/>
              </a:rPr>
              <a:t>Government institutions</a:t>
            </a:r>
            <a:endParaRPr lang="cs-CZ" sz="12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Comic Sans MS" pitchFamily="66" charset="0"/>
              </a:rPr>
              <a:t>Media</a:t>
            </a:r>
            <a:endParaRPr lang="cs-CZ" sz="12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65" y="853930"/>
            <a:ext cx="2053124" cy="25386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04" y="1122530"/>
            <a:ext cx="2276872" cy="227687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130824"/>
            <a:ext cx="2376264" cy="237626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89" y="4221088"/>
            <a:ext cx="2952750" cy="2286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139" y="2730163"/>
            <a:ext cx="2865369" cy="103153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942505" y="316693"/>
            <a:ext cx="745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latin typeface="Comic Sans MS" panose="030F0702030302020204" pitchFamily="66" charset="0"/>
              </a:rPr>
              <a:t>Reading</a:t>
            </a:r>
            <a:r>
              <a:rPr lang="cs-CZ" sz="2400" b="1" dirty="0" smtClean="0"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latin typeface="Comic Sans MS" panose="030F0702030302020204" pitchFamily="66" charset="0"/>
              </a:rPr>
              <a:t>about</a:t>
            </a:r>
            <a:r>
              <a:rPr lang="cs-CZ" sz="2400" b="1" dirty="0" smtClean="0">
                <a:latin typeface="Comic Sans MS" panose="030F0702030302020204" pitchFamily="66" charset="0"/>
              </a:rPr>
              <a:t> CSR </a:t>
            </a:r>
            <a:r>
              <a:rPr lang="cs-CZ" sz="2400" b="1" dirty="0" err="1" smtClean="0">
                <a:latin typeface="Comic Sans MS" panose="030F0702030302020204" pitchFamily="66" charset="0"/>
              </a:rPr>
              <a:t>of</a:t>
            </a:r>
            <a:r>
              <a:rPr lang="cs-CZ" sz="2400" b="1" dirty="0" smtClean="0"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latin typeface="Comic Sans MS" panose="030F0702030302020204" pitchFamily="66" charset="0"/>
              </a:rPr>
              <a:t>the</a:t>
            </a:r>
            <a:r>
              <a:rPr lang="cs-CZ" sz="2400" b="1" dirty="0" smtClean="0"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latin typeface="Comic Sans MS" panose="030F0702030302020204" pitchFamily="66" charset="0"/>
              </a:rPr>
              <a:t>best</a:t>
            </a:r>
            <a:r>
              <a:rPr lang="cs-CZ" sz="2400" b="1" dirty="0" smtClean="0"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latin typeface="Comic Sans MS" panose="030F0702030302020204" pitchFamily="66" charset="0"/>
              </a:rPr>
              <a:t>known</a:t>
            </a:r>
            <a:r>
              <a:rPr lang="cs-CZ" sz="2400" b="1" dirty="0" smtClean="0"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latin typeface="Comic Sans MS" panose="030F0702030302020204" pitchFamily="66" charset="0"/>
              </a:rPr>
              <a:t>companies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214290"/>
            <a:ext cx="878684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		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cs-CZ" b="1" dirty="0" smtClean="0"/>
          </a:p>
          <a:p>
            <a:pPr>
              <a:buFontTx/>
              <a:buChar char="-"/>
            </a:pPr>
            <a:r>
              <a:rPr lang="cs-CZ" sz="1600" b="1" dirty="0" smtClean="0">
                <a:latin typeface="Comic Sans MS" pitchFamily="66" charset="0"/>
              </a:rPr>
              <a:t> r</a:t>
            </a:r>
            <a:r>
              <a:rPr lang="en-GB" sz="1600" b="1" dirty="0" err="1" smtClean="0">
                <a:latin typeface="Comic Sans MS" pitchFamily="66" charset="0"/>
              </a:rPr>
              <a:t>esponsible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>
                <a:latin typeface="Comic Sans MS" pitchFamily="66" charset="0"/>
              </a:rPr>
              <a:t>behaviour is market </a:t>
            </a:r>
            <a:r>
              <a:rPr lang="en-GB" sz="1600" b="1" dirty="0" smtClean="0">
                <a:latin typeface="Comic Sans MS" pitchFamily="66" charset="0"/>
              </a:rPr>
              <a:t>favourable</a:t>
            </a:r>
            <a:endParaRPr lang="cs-CZ" sz="1600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cs-CZ" sz="1600" b="1" dirty="0" smtClean="0">
                <a:latin typeface="Comic Sans MS" pitchFamily="66" charset="0"/>
              </a:rPr>
              <a:t> b</a:t>
            </a:r>
            <a:r>
              <a:rPr lang="en-GB" sz="1600" b="1" dirty="0" smtClean="0">
                <a:latin typeface="Comic Sans MS" pitchFamily="66" charset="0"/>
              </a:rPr>
              <a:t>rings </a:t>
            </a:r>
            <a:r>
              <a:rPr lang="en-GB" sz="1600" b="1" dirty="0">
                <a:latin typeface="Comic Sans MS" pitchFamily="66" charset="0"/>
              </a:rPr>
              <a:t>a lot of advantages and </a:t>
            </a:r>
            <a:r>
              <a:rPr lang="en-GB" sz="1600" b="1" dirty="0" smtClean="0">
                <a:latin typeface="Comic Sans MS" pitchFamily="66" charset="0"/>
              </a:rPr>
              <a:t>profits</a:t>
            </a:r>
            <a:r>
              <a:rPr lang="cs-CZ" sz="1600" b="1" dirty="0" smtClean="0">
                <a:latin typeface="Comic Sans MS" pitchFamily="66" charset="0"/>
              </a:rPr>
              <a:t>:</a:t>
            </a:r>
          </a:p>
          <a:p>
            <a:pPr>
              <a:buFontTx/>
              <a:buChar char="-"/>
            </a:pPr>
            <a:endParaRPr lang="cs-CZ" sz="1600" b="1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- </a:t>
            </a:r>
            <a:r>
              <a:rPr lang="cs-CZ" sz="1600" b="1" dirty="0" smtClean="0">
                <a:latin typeface="Comic Sans MS" pitchFamily="66" charset="0"/>
              </a:rPr>
              <a:t>b</a:t>
            </a:r>
            <a:r>
              <a:rPr lang="en-GB" sz="1600" b="1" dirty="0" err="1" smtClean="0">
                <a:latin typeface="Comic Sans MS" pitchFamily="66" charset="0"/>
              </a:rPr>
              <a:t>igger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>
                <a:latin typeface="Comic Sans MS" pitchFamily="66" charset="0"/>
              </a:rPr>
              <a:t>transparency and stronger credibility of  the company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bigger attraction for investors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bigger reputation and stronger position on the market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differentiation from competition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bigger visibility of the brand on the market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bigger employees´ productivity and loyalty 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possibility of getting and keeping quality employees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direct savings connected with ecological behaviour: energy saving, using of recycled </a:t>
            </a:r>
            <a:r>
              <a:rPr lang="cs-CZ" sz="1600" b="1" dirty="0" smtClean="0">
                <a:latin typeface="Comic Sans MS" pitchFamily="66" charset="0"/>
              </a:rPr>
              <a:t>   </a:t>
            </a:r>
            <a:r>
              <a:rPr lang="en-GB" sz="1600" b="1" dirty="0" smtClean="0">
                <a:latin typeface="Comic Sans MS" pitchFamily="66" charset="0"/>
              </a:rPr>
              <a:t>materials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higher turnovers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higher quality of products and services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>
                <a:latin typeface="Comic Sans MS" pitchFamily="66" charset="0"/>
              </a:rPr>
              <a:t>- better contacts with suppliers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en-GB" sz="1600" b="1" dirty="0" smtClean="0">
                <a:latin typeface="Comic Sans MS" pitchFamily="66" charset="0"/>
              </a:rPr>
              <a:t>better </a:t>
            </a:r>
            <a:r>
              <a:rPr lang="en-GB" sz="1600" b="1" dirty="0">
                <a:latin typeface="Comic Sans MS" pitchFamily="66" charset="0"/>
              </a:rPr>
              <a:t>public </a:t>
            </a:r>
            <a:r>
              <a:rPr lang="en-GB" sz="1600" b="1" dirty="0" smtClean="0">
                <a:latin typeface="Comic Sans MS" pitchFamily="66" charset="0"/>
              </a:rPr>
              <a:t>relations</a:t>
            </a:r>
            <a:r>
              <a:rPr lang="cs-CZ" sz="1600" b="1" dirty="0" smtClean="0">
                <a:latin typeface="Comic Sans MS" pitchFamily="66" charset="0"/>
              </a:rPr>
              <a:t>           </a:t>
            </a:r>
          </a:p>
          <a:p>
            <a:pPr>
              <a:lnSpc>
                <a:spcPct val="150000"/>
              </a:lnSpc>
            </a:pPr>
            <a:r>
              <a:rPr lang="en-GB" sz="1600" b="1" dirty="0" smtClean="0">
                <a:latin typeface="Comic Sans MS" pitchFamily="66" charset="0"/>
              </a:rPr>
              <a:t>- respect </a:t>
            </a:r>
            <a:r>
              <a:rPr lang="cs-CZ" sz="1600" b="1" dirty="0" err="1" smtClean="0">
                <a:latin typeface="Comic Sans MS" pitchFamily="66" charset="0"/>
              </a:rPr>
              <a:t>of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en-GB" sz="1600" b="1" dirty="0" smtClean="0">
                <a:latin typeface="Comic Sans MS" pitchFamily="66" charset="0"/>
              </a:rPr>
              <a:t>customers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cs-CZ" sz="1600" b="1" dirty="0" smtClean="0">
                <a:latin typeface="Comic Sans MS" pitchFamily="66" charset="0"/>
              </a:rPr>
              <a:t>    </a:t>
            </a:r>
            <a:endParaRPr lang="cs-CZ" sz="1600" dirty="0">
              <a:latin typeface="Comic Sans MS" pitchFamily="66" charset="0"/>
            </a:endParaRPr>
          </a:p>
          <a:p>
            <a:endParaRPr lang="cs-CZ" dirty="0"/>
          </a:p>
        </p:txBody>
      </p:sp>
      <p:pic>
        <p:nvPicPr>
          <p:cNvPr id="3" name="Obrázek 2" descr="stažený soub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157192"/>
            <a:ext cx="1512168" cy="145273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071802" y="214290"/>
            <a:ext cx="3058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  <a:latin typeface="Comic Sans MS" pitchFamily="66" charset="0"/>
              </a:rPr>
              <a:t>Advantages</a:t>
            </a:r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  <a:latin typeface="Comic Sans MS" pitchFamily="66" charset="0"/>
              </a:rPr>
              <a:t>of</a:t>
            </a:r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 CSR</a:t>
            </a:r>
            <a:endParaRPr lang="cs-CZ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249</Words>
  <Application>Microsoft Office PowerPoint</Application>
  <PresentationFormat>Předvádění na obrazovce (4:3)</PresentationFormat>
  <Paragraphs>140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NTB</dc:creator>
  <cp:lastModifiedBy>Helena Průšová</cp:lastModifiedBy>
  <cp:revision>75</cp:revision>
  <dcterms:created xsi:type="dcterms:W3CDTF">2017-02-28T04:07:56Z</dcterms:created>
  <dcterms:modified xsi:type="dcterms:W3CDTF">2017-03-27T10:02:19Z</dcterms:modified>
</cp:coreProperties>
</file>