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2C74CB-87A8-416C-ACA4-DA19C73696BB}" type="datetimeFigureOut">
              <a:rPr lang="ro-RO" smtClean="0"/>
              <a:pPr/>
              <a:t>02.04.2015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C528D-4C77-43A6-984D-A0F89363F5B2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Adi\Dezvoltare%20profesionala\Erasmus\Papa\Delta\Danube%20Delta%20-%20Incredible%20Romania%20(%20iosif%20Ivanovici%20-%20Valurile%20Dunarii).mp4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Mmk3gT1M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Down the Blue Waterways</a:t>
            </a:r>
            <a:endParaRPr lang="ro-RO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 Romanian Danube Delta, or where the Danube meets the Black Sea</a:t>
            </a:r>
          </a:p>
          <a:p>
            <a:endParaRPr lang="en-US" i="1" dirty="0"/>
          </a:p>
          <a:p>
            <a:endParaRPr lang="ro-RO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800" b="1" i="1" dirty="0" smtClean="0"/>
              <a:t>We hope you enjoyed our lesson!</a:t>
            </a:r>
            <a:endParaRPr lang="ro-RO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Map of the Danube Delta</a:t>
            </a:r>
            <a:endParaRPr lang="ro-RO" dirty="0"/>
          </a:p>
        </p:txBody>
      </p:sp>
      <p:pic>
        <p:nvPicPr>
          <p:cNvPr id="4" name="Content Placeholder 3" descr="danube-delta-large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652" y="1935163"/>
            <a:ext cx="4974695" cy="438943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largest part of the Danube Delta lies in Romania.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Danube Delta is the second largest delta in Europe and the best preserved on the continent.</a:t>
            </a:r>
          </a:p>
          <a:p>
            <a:pPr>
              <a:buNone/>
            </a:pPr>
            <a:r>
              <a:rPr lang="en-US" dirty="0" smtClean="0"/>
              <a:t>3.   The Danube Delta is not an inhabited area.</a:t>
            </a:r>
          </a:p>
          <a:p>
            <a:pPr>
              <a:buNone/>
            </a:pPr>
            <a:r>
              <a:rPr lang="en-US" dirty="0" smtClean="0"/>
              <a:t>4.   The Danube branches into three main channels         to form the delta.</a:t>
            </a:r>
          </a:p>
          <a:p>
            <a:pPr>
              <a:buNone/>
            </a:pPr>
            <a:r>
              <a:rPr lang="en-US" dirty="0" smtClean="0"/>
              <a:t>5.   The Danube Delta is home to a wide variety of wildlife, especially birds.</a:t>
            </a:r>
          </a:p>
          <a:p>
            <a:pPr>
              <a:buNone/>
            </a:pPr>
            <a:r>
              <a:rPr lang="en-US" dirty="0" smtClean="0"/>
              <a:t>6.   The Danube Delta is a World Heritage Site. </a:t>
            </a:r>
            <a:endParaRPr lang="ro-R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08512"/>
          </a:xfrm>
        </p:spPr>
        <p:txBody>
          <a:bodyPr>
            <a:normAutofit/>
          </a:bodyPr>
          <a:lstStyle/>
          <a:p>
            <a:r>
              <a:rPr lang="en-US" i="1" dirty="0" smtClean="0"/>
              <a:t>Let’s take a quick look at the Danube Delta and at the same time enjoy the one and only </a:t>
            </a:r>
            <a:r>
              <a:rPr lang="en-US" b="1" i="1" dirty="0" smtClean="0"/>
              <a:t>The Waves of the Danube!</a:t>
            </a:r>
            <a:endParaRPr lang="ro-RO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11760" y="34290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4" name="Danube Delta - Incredible Romania ( iosif Ivanovici - Valurile Dunarii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403648" y="980728"/>
            <a:ext cx="6527800" cy="4895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Calibri" pitchFamily="34" charset="0"/>
              </a:rPr>
              <a:t>The greater part of the Danube Delta lies in Romania </a:t>
            </a:r>
            <a:r>
              <a:rPr lang="en-US" sz="2200" dirty="0" smtClean="0">
                <a:latin typeface="Calibri" pitchFamily="34" charset="0"/>
              </a:rPr>
              <a:t>(</a:t>
            </a:r>
            <a:r>
              <a:rPr lang="en-US" sz="2200" dirty="0" err="1" smtClean="0">
                <a:latin typeface="Calibri" pitchFamily="34" charset="0"/>
              </a:rPr>
              <a:t>Tulcea</a:t>
            </a:r>
            <a:r>
              <a:rPr lang="en-US" sz="2200" dirty="0">
                <a:latin typeface="Calibri" pitchFamily="34" charset="0"/>
              </a:rPr>
              <a:t> county), while its northern part, on the left bank of the </a:t>
            </a:r>
            <a:r>
              <a:rPr lang="en-US" sz="2200" dirty="0" smtClean="0">
                <a:latin typeface="Calibri" pitchFamily="34" charset="0"/>
              </a:rPr>
              <a:t>Chilia</a:t>
            </a:r>
            <a:r>
              <a:rPr lang="en-US" sz="2200" dirty="0">
                <a:latin typeface="Calibri" pitchFamily="34" charset="0"/>
              </a:rPr>
              <a:t> arm, is situated </a:t>
            </a:r>
            <a:r>
              <a:rPr lang="en-US" sz="2200" dirty="0" smtClean="0">
                <a:latin typeface="Calibri" pitchFamily="34" charset="0"/>
              </a:rPr>
              <a:t>in Ukraine. </a:t>
            </a:r>
            <a:r>
              <a:rPr lang="en-US" sz="2200" dirty="0">
                <a:latin typeface="Calibri" pitchFamily="34" charset="0"/>
              </a:rPr>
              <a:t>The approximate surface area is 4,152 </a:t>
            </a:r>
            <a:r>
              <a:rPr lang="en-US" sz="2200" dirty="0" smtClean="0">
                <a:latin typeface="Calibri" pitchFamily="34" charset="0"/>
              </a:rPr>
              <a:t>km</a:t>
            </a:r>
            <a:r>
              <a:rPr lang="en-US" sz="2200" baseline="30000" dirty="0" smtClean="0">
                <a:latin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</a:rPr>
              <a:t>and of that, 3,446 </a:t>
            </a:r>
            <a:r>
              <a:rPr lang="en-US" sz="2200" dirty="0" smtClean="0">
                <a:latin typeface="Calibri" pitchFamily="34" charset="0"/>
              </a:rPr>
              <a:t>km</a:t>
            </a:r>
            <a:r>
              <a:rPr lang="en-US" sz="2200" baseline="30000" dirty="0" smtClean="0">
                <a:latin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</a:rPr>
              <a:t> are </a:t>
            </a:r>
            <a:r>
              <a:rPr lang="en-US" sz="2200" dirty="0">
                <a:latin typeface="Calibri" pitchFamily="34" charset="0"/>
              </a:rPr>
              <a:t>in Romania</a:t>
            </a:r>
            <a:r>
              <a:rPr lang="en-US" sz="2200" dirty="0" smtClean="0">
                <a:latin typeface="Calibri" pitchFamily="34" charset="0"/>
              </a:rPr>
              <a:t>. – </a:t>
            </a:r>
            <a:r>
              <a:rPr lang="en-US" sz="2200" b="1" i="1" dirty="0" smtClean="0">
                <a:latin typeface="Calibri" pitchFamily="34" charset="0"/>
              </a:rPr>
              <a:t>Question 1 – True</a:t>
            </a:r>
          </a:p>
          <a:p>
            <a:r>
              <a:rPr lang="vi-VN" sz="2200" dirty="0">
                <a:latin typeface="Calibri" pitchFamily="34" charset="0"/>
              </a:rPr>
              <a:t>The Danube Delta </a:t>
            </a:r>
            <a:r>
              <a:rPr lang="vi-VN" sz="2200" dirty="0" smtClean="0">
                <a:latin typeface="Calibri" pitchFamily="34" charset="0"/>
              </a:rPr>
              <a:t>is </a:t>
            </a:r>
            <a:r>
              <a:rPr lang="vi-VN" sz="2200" dirty="0">
                <a:latin typeface="Calibri" pitchFamily="34" charset="0"/>
              </a:rPr>
              <a:t>the second largest river delta in Europe, after Volga Delta, and is the best preserved on the continent</a:t>
            </a:r>
            <a:r>
              <a:rPr lang="vi-VN" sz="2200" dirty="0" smtClean="0">
                <a:latin typeface="Calibri" pitchFamily="34" charset="0"/>
              </a:rPr>
              <a:t>.</a:t>
            </a:r>
            <a:r>
              <a:rPr lang="en-US" sz="2200" baseline="30000" dirty="0">
                <a:latin typeface="Book Antiqua" pitchFamily="18" charset="0"/>
              </a:rPr>
              <a:t> </a:t>
            </a:r>
            <a:r>
              <a:rPr lang="en-US" sz="2200" baseline="30000" dirty="0" smtClean="0">
                <a:latin typeface="Book Antiqua" pitchFamily="18" charset="0"/>
              </a:rPr>
              <a:t>–</a:t>
            </a:r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b="1" i="1" dirty="0" smtClean="0">
                <a:latin typeface="Book Antiqua" pitchFamily="18" charset="0"/>
              </a:rPr>
              <a:t>Question 2 – True</a:t>
            </a:r>
          </a:p>
          <a:p>
            <a:r>
              <a:rPr lang="en-US" sz="2200" dirty="0">
                <a:latin typeface="Calibri" pitchFamily="34" charset="0"/>
              </a:rPr>
              <a:t>The Danube Delta is perhaps the least inhabited region of temperate Europe. In the Romanian side live about 20,000 people, of which 4,600 in the port of </a:t>
            </a:r>
            <a:r>
              <a:rPr lang="en-US" sz="2200" dirty="0" err="1" smtClean="0">
                <a:latin typeface="Calibri" pitchFamily="34" charset="0"/>
              </a:rPr>
              <a:t>Sulina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</a:rPr>
              <a:t>which gives an average density of approx. 2 inhabitants per km². The rest is scattered in 27 villages, of which only three, all situated marginally, have more than 500 people (2002</a:t>
            </a:r>
            <a:r>
              <a:rPr lang="en-US" sz="2200" dirty="0" smtClean="0">
                <a:latin typeface="Calibri" pitchFamily="34" charset="0"/>
              </a:rPr>
              <a:t>). – </a:t>
            </a:r>
            <a:r>
              <a:rPr lang="en-US" sz="2200" b="1" i="1" dirty="0" smtClean="0">
                <a:latin typeface="Calibri" pitchFamily="34" charset="0"/>
              </a:rPr>
              <a:t>Question 3 – False</a:t>
            </a:r>
          </a:p>
          <a:p>
            <a:pPr>
              <a:buNone/>
            </a:pPr>
            <a:r>
              <a:rPr lang="en-US" sz="2200" b="1" i="1" dirty="0" smtClean="0"/>
              <a:t>                                                                                       </a:t>
            </a:r>
          </a:p>
          <a:p>
            <a:endParaRPr lang="en-US" sz="2000" b="1" i="1" dirty="0" smtClean="0">
              <a:latin typeface="Calibri" pitchFamily="34" charset="0"/>
            </a:endParaRPr>
          </a:p>
          <a:p>
            <a:endParaRPr lang="en-US" b="1" i="1" dirty="0" smtClean="0">
              <a:latin typeface="Calibri" pitchFamily="34" charset="0"/>
            </a:endParaRPr>
          </a:p>
          <a:p>
            <a:endParaRPr lang="en-US" b="1" i="1" dirty="0" smtClean="0"/>
          </a:p>
          <a:p>
            <a:endParaRPr lang="ro-RO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30026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 Danube branches into three main distributaries into the delta, </a:t>
            </a:r>
            <a:r>
              <a:rPr lang="en-US" sz="2000" b="1" dirty="0"/>
              <a:t>Chilia</a:t>
            </a:r>
            <a:r>
              <a:rPr lang="en-US" sz="2000" dirty="0"/>
              <a:t>, </a:t>
            </a:r>
            <a:r>
              <a:rPr lang="en-US" sz="2000" b="1" dirty="0" err="1" smtClean="0"/>
              <a:t>Sulina</a:t>
            </a:r>
            <a:r>
              <a:rPr lang="en-US" sz="2000" dirty="0" smtClean="0"/>
              <a:t>, </a:t>
            </a:r>
            <a:r>
              <a:rPr lang="en-US" sz="2000" dirty="0"/>
              <a:t>and </a:t>
            </a:r>
            <a:r>
              <a:rPr lang="en-US" sz="2000" b="1" dirty="0" err="1"/>
              <a:t>Sfântul</a:t>
            </a:r>
            <a:r>
              <a:rPr lang="en-US" sz="2000" b="1" dirty="0"/>
              <a:t> Gheorghe </a:t>
            </a:r>
            <a:r>
              <a:rPr lang="en-US" sz="2000" dirty="0"/>
              <a:t>(Saint George). The last two branches form the </a:t>
            </a:r>
            <a:r>
              <a:rPr lang="en-US" sz="2000" dirty="0" err="1"/>
              <a:t>Tulcea</a:t>
            </a:r>
            <a:r>
              <a:rPr lang="en-US" sz="2000" dirty="0"/>
              <a:t> channel, which continues as a </a:t>
            </a:r>
            <a:r>
              <a:rPr lang="en-US" sz="2000" dirty="0" smtClean="0"/>
              <a:t>single</a:t>
            </a:r>
            <a:r>
              <a:rPr lang="en-US" sz="2000" dirty="0"/>
              <a:t> body for several kilometers after the separation from the Chilia. At the mouths of each channel gradual formation of new land takes place, as the delta continues to expand</a:t>
            </a:r>
            <a:r>
              <a:rPr lang="en-US" sz="2000" dirty="0" smtClean="0"/>
              <a:t>. – </a:t>
            </a:r>
            <a:r>
              <a:rPr lang="en-US" sz="2000" b="1" i="1" dirty="0" smtClean="0"/>
              <a:t>Question 4 – True</a:t>
            </a:r>
          </a:p>
          <a:p>
            <a:r>
              <a:rPr lang="en-US" sz="2000" dirty="0"/>
              <a:t>Situated on major migratory routes, and providing adequate conditions for nesting and hatching, the Danube Delta is a magnet for birds from six major eco-regions of the world, including the Mongolian, Arctic and Siberian. There are over 320 species of birds found in the delta during </a:t>
            </a:r>
            <a:r>
              <a:rPr lang="en-US" sz="2000" dirty="0" smtClean="0"/>
              <a:t>summer. </a:t>
            </a:r>
            <a:r>
              <a:rPr lang="en-US" sz="2000" dirty="0"/>
              <a:t>Over one million individuals (swans, wild ducks, bald coots, etc.) winter here</a:t>
            </a:r>
            <a:r>
              <a:rPr lang="en-US" sz="2000" dirty="0" smtClean="0"/>
              <a:t>. </a:t>
            </a:r>
            <a:r>
              <a:rPr lang="en-US" sz="2000" b="1" i="1" dirty="0" smtClean="0"/>
              <a:t>– Question 5 – True</a:t>
            </a:r>
          </a:p>
          <a:p>
            <a:r>
              <a:rPr lang="en-US" sz="2000" dirty="0"/>
              <a:t>In 1991, the Romanian part of the Danube Delta became part of the UNESCO list of World Heritage </a:t>
            </a:r>
            <a:r>
              <a:rPr lang="en-US" sz="2000" dirty="0" smtClean="0"/>
              <a:t>Sites. </a:t>
            </a:r>
            <a:r>
              <a:rPr lang="en-US" sz="2000" dirty="0"/>
              <a:t>Around 2,733 km² of the delta are strictly protected areas</a:t>
            </a:r>
            <a:r>
              <a:rPr lang="en-US" sz="2000" dirty="0" smtClean="0"/>
              <a:t>. </a:t>
            </a:r>
            <a:r>
              <a:rPr lang="en-US" sz="2000" b="1" i="1" dirty="0" smtClean="0"/>
              <a:t>– Question 6 – True</a:t>
            </a:r>
          </a:p>
          <a:p>
            <a:pPr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                      </a:t>
            </a:r>
            <a:r>
              <a:rPr lang="en-US" sz="2000" i="1" dirty="0" smtClean="0"/>
              <a:t>(source Wikipedia)</a:t>
            </a:r>
            <a:endParaRPr lang="en-US" sz="2000" b="1" i="1" dirty="0"/>
          </a:p>
          <a:p>
            <a:pPr>
              <a:buNone/>
            </a:pPr>
            <a:endParaRPr lang="en-US" sz="2000" dirty="0"/>
          </a:p>
          <a:p>
            <a:endParaRPr lang="ro-RO" sz="2000" b="1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Which of the following do you think you can do in the Danube Delta?</a:t>
            </a:r>
            <a:endParaRPr lang="ro-R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Go skiing</a:t>
            </a:r>
          </a:p>
          <a:p>
            <a:r>
              <a:rPr lang="en-US" dirty="0" smtClean="0"/>
              <a:t>Go fishing</a:t>
            </a:r>
          </a:p>
          <a:p>
            <a:r>
              <a:rPr lang="en-US" dirty="0" smtClean="0"/>
              <a:t>Enjoy traditional lifestyle</a:t>
            </a:r>
          </a:p>
          <a:p>
            <a:r>
              <a:rPr lang="en-US" dirty="0" smtClean="0"/>
              <a:t>Participate at a film festival</a:t>
            </a:r>
          </a:p>
          <a:p>
            <a:r>
              <a:rPr lang="en-US" dirty="0" smtClean="0"/>
              <a:t>Go mountain climbing </a:t>
            </a:r>
            <a:endParaRPr lang="en-US" dirty="0"/>
          </a:p>
          <a:p>
            <a:r>
              <a:rPr lang="en-US" dirty="0" smtClean="0"/>
              <a:t>Go camping</a:t>
            </a:r>
          </a:p>
          <a:p>
            <a:r>
              <a:rPr lang="en-US" dirty="0" smtClean="0"/>
              <a:t>Study and admire the wildlife</a:t>
            </a:r>
          </a:p>
          <a:p>
            <a:r>
              <a:rPr lang="en-US" dirty="0" smtClean="0"/>
              <a:t>Windsurfing</a:t>
            </a:r>
          </a:p>
          <a:p>
            <a:r>
              <a:rPr lang="en-US" dirty="0" smtClean="0"/>
              <a:t>Find a wide variety of accommodation</a:t>
            </a:r>
          </a:p>
          <a:p>
            <a:r>
              <a:rPr lang="en-US" dirty="0" smtClean="0"/>
              <a:t>Enjoy the local cuisine</a:t>
            </a:r>
          </a:p>
          <a:p>
            <a:endParaRPr lang="ro-RO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i="1" dirty="0" smtClean="0"/>
              <a:t>Watch the following </a:t>
            </a:r>
            <a:r>
              <a:rPr lang="en-US" sz="6000" b="1" i="1" dirty="0" smtClean="0">
                <a:hlinkClick r:id="rId2"/>
              </a:rPr>
              <a:t>video</a:t>
            </a:r>
            <a:r>
              <a:rPr lang="en-US" sz="6000" b="1" i="1" dirty="0" smtClean="0"/>
              <a:t> and see if you were right !</a:t>
            </a:r>
            <a:endParaRPr lang="ro-RO" sz="6000" b="1" i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208</Words>
  <Application>Microsoft Office PowerPoint</Application>
  <PresentationFormat>On-screen Show (4:3)</PresentationFormat>
  <Paragraphs>35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Flow</vt:lpstr>
      <vt:lpstr>Packager Shell Object</vt:lpstr>
      <vt:lpstr>Down the Blue Waterways</vt:lpstr>
      <vt:lpstr>A Map of the Danube Delta</vt:lpstr>
      <vt:lpstr>True or False?</vt:lpstr>
      <vt:lpstr>Let’s take a quick look at the Danube Delta and at the same time enjoy the one and only The Waves of the Danube!</vt:lpstr>
      <vt:lpstr>Slide 5</vt:lpstr>
      <vt:lpstr>Answers</vt:lpstr>
      <vt:lpstr>Slide 7</vt:lpstr>
      <vt:lpstr>Which of the following do you think you can do in the Danube Delta?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the Blue Waterways</dc:title>
  <dc:creator>Mihaela Ioncica</dc:creator>
  <cp:lastModifiedBy>owner</cp:lastModifiedBy>
  <cp:revision>19</cp:revision>
  <dcterms:created xsi:type="dcterms:W3CDTF">2015-03-06T18:22:53Z</dcterms:created>
  <dcterms:modified xsi:type="dcterms:W3CDTF">2015-04-02T20:35:28Z</dcterms:modified>
</cp:coreProperties>
</file>