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56" r:id="rId2"/>
    <p:sldId id="275" r:id="rId3"/>
    <p:sldId id="257" r:id="rId4"/>
    <p:sldId id="258" r:id="rId5"/>
    <p:sldId id="268" r:id="rId6"/>
    <p:sldId id="273" r:id="rId7"/>
    <p:sldId id="270" r:id="rId8"/>
    <p:sldId id="271" r:id="rId9"/>
    <p:sldId id="272" r:id="rId10"/>
    <p:sldId id="260" r:id="rId11"/>
    <p:sldId id="276" r:id="rId12"/>
    <p:sldId id="277" r:id="rId13"/>
    <p:sldId id="274" r:id="rId14"/>
    <p:sldId id="265" r:id="rId1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3606" autoAdjust="0"/>
  </p:normalViewPr>
  <p:slideViewPr>
    <p:cSldViewPr>
      <p:cViewPr varScale="1">
        <p:scale>
          <a:sx n="68" d="100"/>
          <a:sy n="68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D882C-D5E9-46AA-A390-EAB251D14915}" type="datetimeFigureOut">
              <a:rPr lang="cs-CZ" smtClean="0"/>
              <a:pPr/>
              <a:t>26.3.2015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CB061-2E6F-464E-A5FC-32D47BC2384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76587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CB061-2E6F-464E-A5FC-32D47BC23845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53048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5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31396-4B8C-4571-9760-1B054BF030CB}" type="datetimeFigureOut">
              <a:rPr lang="cs-CZ"/>
              <a:pPr>
                <a:defRPr/>
              </a:pPr>
              <a:t>26.3.2015</a:t>
            </a:fld>
            <a:endParaRPr lang="cs-CZ"/>
          </a:p>
        </p:txBody>
      </p:sp>
      <p:sp>
        <p:nvSpPr>
          <p:cNvPr id="6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60DD5-0F35-486A-A824-52B6E246897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24A96-09FD-4A97-B969-7F99489E9386}" type="datetimeFigureOut">
              <a:rPr lang="cs-CZ"/>
              <a:pPr>
                <a:defRPr/>
              </a:pPr>
              <a:t>26.3.2015</a:t>
            </a:fld>
            <a:endParaRPr lang="cs-CZ"/>
          </a:p>
        </p:txBody>
      </p:sp>
      <p:sp>
        <p:nvSpPr>
          <p:cNvPr id="5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FDD39-7D00-49E5-9805-CA2747AF8D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62A0B-11B3-4E40-BF08-5401775E4B42}" type="datetimeFigureOut">
              <a:rPr lang="cs-CZ"/>
              <a:pPr>
                <a:defRPr/>
              </a:pPr>
              <a:t>26.3.2015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69562-838C-4A74-8DA3-E42C15F85F0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98C1A-5E68-4E7A-9995-315696CAF23B}" type="datetimeFigureOut">
              <a:rPr lang="cs-CZ"/>
              <a:pPr>
                <a:defRPr/>
              </a:pPr>
              <a:t>26.3.2015</a:t>
            </a:fld>
            <a:endParaRPr lang="cs-CZ"/>
          </a:p>
        </p:txBody>
      </p:sp>
      <p:sp>
        <p:nvSpPr>
          <p:cNvPr id="5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8975A-38A8-4D8F-AF1D-42E63001AF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5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3B3FD-C2BC-4368-ACCB-15F1075E08E9}" type="datetimeFigureOut">
              <a:rPr lang="cs-CZ"/>
              <a:pPr>
                <a:defRPr/>
              </a:pPr>
              <a:t>26.3.2015</a:t>
            </a:fld>
            <a:endParaRPr lang="cs-CZ"/>
          </a:p>
        </p:txBody>
      </p:sp>
      <p:sp>
        <p:nvSpPr>
          <p:cNvPr id="7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BE811-02DE-47DE-9FFC-43B72A369E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E2D04-19B1-4820-A647-8AB33E2113A8}" type="datetimeFigureOut">
              <a:rPr lang="cs-CZ"/>
              <a:pPr>
                <a:defRPr/>
              </a:pPr>
              <a:t>26.3.2015</a:t>
            </a:fld>
            <a:endParaRPr lang="cs-CZ"/>
          </a:p>
        </p:txBody>
      </p:sp>
      <p:sp>
        <p:nvSpPr>
          <p:cNvPr id="6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2FA04-DE17-470D-8296-772688B461D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8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6256F-0E92-4AF6-B6BF-754D0A074FCD}" type="datetimeFigureOut">
              <a:rPr lang="cs-CZ"/>
              <a:pPr>
                <a:defRPr/>
              </a:pPr>
              <a:t>26.3.2015</a:t>
            </a:fld>
            <a:endParaRPr lang="cs-CZ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05857-4519-47E2-BD68-6A44348729E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28FEC-EE8B-495C-9BA4-C62D84AFB52F}" type="datetimeFigureOut">
              <a:rPr lang="cs-CZ"/>
              <a:pPr>
                <a:defRPr/>
              </a:pPr>
              <a:t>26.3.2015</a:t>
            </a:fld>
            <a:endParaRPr lang="cs-CZ"/>
          </a:p>
        </p:txBody>
      </p:sp>
      <p:sp>
        <p:nvSpPr>
          <p:cNvPr id="4" name="Zástupný symbol pro zápatí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16C46-7D6B-4794-8B91-93E2252889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CFB8A-40A1-4C90-BB56-AA0E7F732737}" type="datetimeFigureOut">
              <a:rPr lang="cs-CZ"/>
              <a:pPr>
                <a:defRPr/>
              </a:pPr>
              <a:t>26.3.2015</a:t>
            </a:fld>
            <a:endParaRPr lang="cs-CZ"/>
          </a:p>
        </p:txBody>
      </p:sp>
      <p:sp>
        <p:nvSpPr>
          <p:cNvPr id="3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97460-0D85-4896-8853-C03E5A35C1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06DF4-BAFB-4AF1-A941-6A9BA16BA6CE}" type="datetimeFigureOut">
              <a:rPr lang="cs-CZ"/>
              <a:pPr>
                <a:defRPr/>
              </a:pPr>
              <a:t>26.3.2015</a:t>
            </a:fld>
            <a:endParaRPr lang="cs-CZ"/>
          </a:p>
        </p:txBody>
      </p:sp>
      <p:sp>
        <p:nvSpPr>
          <p:cNvPr id="7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30F7E-9E82-46D0-9EE3-2D640ADB7BF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33489-4CD2-4DEB-A283-6E78A90F80F7}" type="datetimeFigureOut">
              <a:rPr lang="cs-CZ"/>
              <a:pPr>
                <a:defRPr/>
              </a:pPr>
              <a:t>26.3.2015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B02E2-F720-4ED7-865E-113CF259F07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9" name="Zástupný symbol pro text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AECAA2-C654-4F4D-BE75-126114511C33}" type="datetimeFigureOut">
              <a:rPr lang="cs-CZ"/>
              <a:pPr>
                <a:defRPr/>
              </a:pPr>
              <a:t>26.3.2015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B611EB0-FB3F-41E1-BBD1-8DEFB3AA61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3" r:id="rId4"/>
    <p:sldLayoutId id="2147483687" r:id="rId5"/>
    <p:sldLayoutId id="2147483682" r:id="rId6"/>
    <p:sldLayoutId id="2147483688" r:id="rId7"/>
    <p:sldLayoutId id="2147483689" r:id="rId8"/>
    <p:sldLayoutId id="2147483690" r:id="rId9"/>
    <p:sldLayoutId id="2147483681" r:id="rId10"/>
    <p:sldLayoutId id="2147483691" r:id="rId11"/>
  </p:sldLayoutIdLst>
  <p:transition spd="slow">
    <p:fade thruBlk="1"/>
  </p:transition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&#268;esk&#233;_Bud&#283;jovice" TargetMode="External"/><Relationship Id="rId2" Type="http://schemas.openxmlformats.org/officeDocument/2006/relationships/hyperlink" Target="https://www.google.cz/search?q=budvar&amp;client=opera&amp;hs=Nzt&amp;source=lnms&amp;tbm=isch&amp;sa=X&amp;ei=SHH4VPSRKceHPYOpgbgE&amp;ved=0CAcQ_AUoAQ&amp;biw=1366&amp;bih=66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budvar.cz/en/our-beer/b-special" TargetMode="External"/><Relationship Id="rId4" Type="http://schemas.openxmlformats.org/officeDocument/2006/relationships/hyperlink" Target="http://www.budejovickybudvar.cz/produkty/sortiment/cvikl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332656"/>
            <a:ext cx="8676456" cy="1872208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5000" dirty="0" err="1" smtClean="0"/>
              <a:t>Our</a:t>
            </a:r>
            <a:r>
              <a:rPr lang="cs-CZ" sz="5000" dirty="0" smtClean="0"/>
              <a:t> </a:t>
            </a:r>
            <a:r>
              <a:rPr lang="cs-CZ" sz="5000" dirty="0" err="1" smtClean="0"/>
              <a:t>regional</a:t>
            </a:r>
            <a:r>
              <a:rPr lang="cs-CZ" sz="5000" dirty="0" smtClean="0"/>
              <a:t> </a:t>
            </a:r>
            <a:r>
              <a:rPr lang="cs-CZ" sz="5000" dirty="0" err="1" smtClean="0"/>
              <a:t>company</a:t>
            </a:r>
            <a:r>
              <a:rPr lang="cs-CZ" sz="5000" dirty="0" smtClean="0"/>
              <a:t> – </a:t>
            </a:r>
            <a:br>
              <a:rPr lang="cs-CZ" sz="5000" dirty="0" smtClean="0"/>
            </a:br>
            <a:r>
              <a:rPr lang="cs-CZ" sz="5000" dirty="0" err="1" smtClean="0"/>
              <a:t>Budweiser</a:t>
            </a:r>
            <a:r>
              <a:rPr lang="cs-CZ" sz="5000" dirty="0" smtClean="0"/>
              <a:t> Budvar </a:t>
            </a:r>
            <a:endParaRPr lang="cs-CZ" sz="5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5943600"/>
            <a:ext cx="9144000" cy="9144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dirty="0" smtClean="0"/>
              <a:t>VendulaBocanova</a:t>
            </a:r>
            <a:r>
              <a:rPr lang="cs-CZ" dirty="0" smtClean="0"/>
              <a:t>, </a:t>
            </a:r>
            <a:r>
              <a:rPr lang="cs-CZ" dirty="0" smtClean="0"/>
              <a:t>Tereza Langová, Tereza Hukkelová, </a:t>
            </a:r>
            <a:r>
              <a:rPr lang="cs-CZ" b="1" dirty="0" smtClean="0"/>
              <a:t>TÁBOR, CZE </a:t>
            </a:r>
            <a:endParaRPr lang="cs-CZ" b="1" dirty="0"/>
          </a:p>
        </p:txBody>
      </p:sp>
      <p:pic>
        <p:nvPicPr>
          <p:cNvPr id="45060" name="Picture 4" descr="Výsledek obrázku pro budv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0463" y="2304457"/>
            <a:ext cx="5251441" cy="29408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 smtClean="0"/>
              <a:t>Budvar in </a:t>
            </a:r>
            <a:r>
              <a:rPr lang="cs-CZ" dirty="0" err="1" smtClean="0"/>
              <a:t>numbers</a:t>
            </a:r>
            <a:endParaRPr lang="cs-CZ" dirty="0"/>
          </a:p>
        </p:txBody>
      </p:sp>
      <p:sp>
        <p:nvSpPr>
          <p:cNvPr id="22530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in 2013 </a:t>
            </a:r>
            <a:r>
              <a:rPr lang="cs-CZ" dirty="0" err="1" smtClean="0"/>
              <a:t>it</a:t>
            </a:r>
            <a:r>
              <a:rPr lang="cs-CZ" dirty="0" smtClean="0"/>
              <a:t> made 1, 424, 000 </a:t>
            </a:r>
            <a:r>
              <a:rPr lang="cs-CZ" dirty="0" err="1" smtClean="0"/>
              <a:t>hectolitres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beer</a:t>
            </a:r>
            <a:endParaRPr lang="cs-CZ" dirty="0" smtClean="0"/>
          </a:p>
          <a:p>
            <a:r>
              <a:rPr lang="cs-CZ" dirty="0" smtClean="0"/>
              <a:t>in 2012 </a:t>
            </a:r>
            <a:r>
              <a:rPr lang="cs-CZ" dirty="0" err="1" smtClean="0"/>
              <a:t>the</a:t>
            </a:r>
            <a:r>
              <a:rPr lang="cs-CZ" dirty="0" smtClean="0"/>
              <a:t> profit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about</a:t>
            </a:r>
            <a:r>
              <a:rPr lang="cs-CZ" dirty="0" smtClean="0"/>
              <a:t> 222,6 mil CZK (8,2 mil EUR)</a:t>
            </a:r>
          </a:p>
          <a:p>
            <a:r>
              <a:rPr lang="cs-CZ" dirty="0" err="1" smtClean="0"/>
              <a:t>every</a:t>
            </a:r>
            <a:r>
              <a:rPr lang="cs-CZ" dirty="0" smtClean="0"/>
              <a:t> </a:t>
            </a:r>
            <a:r>
              <a:rPr lang="cs-CZ" dirty="0" err="1" smtClean="0"/>
              <a:t>year</a:t>
            </a:r>
            <a:r>
              <a:rPr lang="cs-CZ" dirty="0" smtClean="0"/>
              <a:t> 40, 000 </a:t>
            </a:r>
            <a:r>
              <a:rPr lang="cs-CZ" dirty="0" err="1" smtClean="0"/>
              <a:t>tourists</a:t>
            </a:r>
            <a:r>
              <a:rPr lang="cs-CZ" dirty="0" smtClean="0"/>
              <a:t> visit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company</a:t>
            </a:r>
            <a:endParaRPr lang="cs-CZ" dirty="0" smtClean="0"/>
          </a:p>
          <a:p>
            <a:r>
              <a:rPr lang="en-US" dirty="0" smtClean="0"/>
              <a:t>the most beer is exported to Germany (about 200</a:t>
            </a:r>
            <a:r>
              <a:rPr lang="cs-CZ" dirty="0" smtClean="0"/>
              <a:t>,</a:t>
            </a:r>
            <a:r>
              <a:rPr lang="en-US" dirty="0" smtClean="0"/>
              <a:t> 000 </a:t>
            </a:r>
            <a:r>
              <a:rPr lang="en-US" dirty="0" err="1" smtClean="0"/>
              <a:t>hectolitre</a:t>
            </a:r>
            <a:r>
              <a:rPr lang="cs-CZ" dirty="0" smtClean="0"/>
              <a:t>s</a:t>
            </a:r>
            <a:r>
              <a:rPr lang="en-US" dirty="0" smtClean="0"/>
              <a:t> every year)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Changing</a:t>
            </a:r>
            <a:r>
              <a:rPr lang="cs-CZ" dirty="0" smtClean="0"/>
              <a:t> budvar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 smtClean="0"/>
              <a:t>Customer</a:t>
            </a:r>
            <a:r>
              <a:rPr lang="cs-CZ" dirty="0" smtClean="0"/>
              <a:t> </a:t>
            </a:r>
            <a:r>
              <a:rPr lang="cs-CZ" dirty="0" err="1" smtClean="0"/>
              <a:t>oriented</a:t>
            </a:r>
            <a:endParaRPr lang="cs-CZ" dirty="0" smtClean="0"/>
          </a:p>
          <a:p>
            <a:r>
              <a:rPr lang="cs-CZ" dirty="0" smtClean="0"/>
              <a:t>Pardál </a:t>
            </a:r>
            <a:r>
              <a:rPr lang="cs-CZ" dirty="0" err="1" smtClean="0"/>
              <a:t>Echt</a:t>
            </a:r>
            <a:r>
              <a:rPr lang="cs-CZ" dirty="0" smtClean="0"/>
              <a:t> </a:t>
            </a:r>
            <a:r>
              <a:rPr lang="cs-CZ" dirty="0" err="1" smtClean="0"/>
              <a:t>created</a:t>
            </a:r>
            <a:r>
              <a:rPr lang="cs-CZ" dirty="0" smtClean="0"/>
              <a:t> and </a:t>
            </a:r>
            <a:r>
              <a:rPr lang="cs-CZ" dirty="0" err="1" smtClean="0"/>
              <a:t>tuned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beer</a:t>
            </a:r>
            <a:r>
              <a:rPr lang="cs-CZ" dirty="0" smtClean="0"/>
              <a:t> </a:t>
            </a:r>
            <a:r>
              <a:rPr lang="cs-CZ" dirty="0" err="1" smtClean="0"/>
              <a:t>lovers</a:t>
            </a:r>
            <a:r>
              <a:rPr lang="cs-CZ" dirty="0" smtClean="0"/>
              <a:t>, fine 11</a:t>
            </a:r>
            <a:r>
              <a:rPr lang="cs-CZ" baseline="30000" dirty="0" smtClean="0"/>
              <a:t>o </a:t>
            </a:r>
            <a:r>
              <a:rPr lang="cs-CZ" dirty="0" smtClean="0"/>
              <a:t> </a:t>
            </a:r>
            <a:r>
              <a:rPr lang="cs-CZ" dirty="0" err="1" smtClean="0"/>
              <a:t>beer</a:t>
            </a:r>
            <a:endParaRPr lang="cs-CZ" dirty="0" smtClean="0"/>
          </a:p>
          <a:p>
            <a:r>
              <a:rPr lang="cs-CZ" dirty="0" smtClean="0"/>
              <a:t>Sold in </a:t>
            </a:r>
            <a:r>
              <a:rPr lang="cs-CZ" dirty="0" err="1" smtClean="0"/>
              <a:t>bottles</a:t>
            </a:r>
            <a:r>
              <a:rPr lang="cs-CZ" dirty="0" smtClean="0"/>
              <a:t>,</a:t>
            </a:r>
            <a:br>
              <a:rPr lang="cs-CZ" dirty="0" smtClean="0"/>
            </a:br>
            <a:r>
              <a:rPr lang="cs-CZ" dirty="0" err="1" smtClean="0"/>
              <a:t>cans</a:t>
            </a:r>
            <a:r>
              <a:rPr lang="cs-CZ" dirty="0" smtClean="0"/>
              <a:t> and </a:t>
            </a:r>
            <a:r>
              <a:rPr lang="cs-CZ" dirty="0" err="1" smtClean="0"/>
              <a:t>KEGs</a:t>
            </a:r>
            <a:endParaRPr lang="cs-CZ" dirty="0" smtClean="0"/>
          </a:p>
          <a:p>
            <a:r>
              <a:rPr lang="cs-CZ" dirty="0" err="1"/>
              <a:t>Product</a:t>
            </a:r>
            <a:r>
              <a:rPr lang="cs-CZ" dirty="0"/>
              <a:t> web and </a:t>
            </a:r>
            <a:br>
              <a:rPr lang="cs-CZ" dirty="0"/>
            </a:br>
            <a:r>
              <a:rPr lang="cs-CZ" dirty="0" err="1" smtClean="0"/>
              <a:t>eshop</a:t>
            </a:r>
            <a:endParaRPr lang="cs-CZ" dirty="0" smtClean="0"/>
          </a:p>
          <a:p>
            <a:r>
              <a:rPr lang="cs-CZ" dirty="0" smtClean="0"/>
              <a:t>Online game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 smtClean="0"/>
              <a:t>Proud </a:t>
            </a:r>
            <a:r>
              <a:rPr lang="cs-CZ" dirty="0" err="1" smtClean="0"/>
              <a:t>sponsor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- TV </a:t>
            </a:r>
            <a:r>
              <a:rPr lang="cs-CZ" dirty="0" err="1" smtClean="0"/>
              <a:t>documentary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- </a:t>
            </a:r>
            <a:r>
              <a:rPr lang="cs-CZ" dirty="0" err="1" smtClean="0"/>
              <a:t>Rally</a:t>
            </a:r>
            <a:r>
              <a:rPr lang="cs-CZ" dirty="0" smtClean="0"/>
              <a:t> DAKAR team</a:t>
            </a:r>
            <a:br>
              <a:rPr lang="cs-CZ" dirty="0" smtClean="0"/>
            </a:br>
            <a:r>
              <a:rPr lang="cs-CZ" dirty="0" smtClean="0"/>
              <a:t>- </a:t>
            </a:r>
            <a:r>
              <a:rPr lang="cs-CZ" dirty="0" err="1" smtClean="0"/>
              <a:t>bikers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- </a:t>
            </a:r>
            <a:r>
              <a:rPr lang="cs-CZ" dirty="0" err="1" smtClean="0"/>
              <a:t>cyclocross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- open air </a:t>
            </a:r>
            <a:r>
              <a:rPr lang="cs-CZ" dirty="0" err="1" smtClean="0"/>
              <a:t>festivals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TARGET CUSTOMERS:</a:t>
            </a:r>
            <a:br>
              <a:rPr lang="cs-CZ" dirty="0" smtClean="0"/>
            </a:br>
            <a:r>
              <a:rPr lang="cs-CZ" dirty="0" err="1" smtClean="0"/>
              <a:t>men</a:t>
            </a:r>
            <a:r>
              <a:rPr lang="cs-CZ" dirty="0" smtClean="0"/>
              <a:t> 20 - 45 </a:t>
            </a:r>
            <a:r>
              <a:rPr lang="cs-CZ" dirty="0" err="1" smtClean="0"/>
              <a:t>yrs</a:t>
            </a:r>
            <a:r>
              <a:rPr lang="cs-CZ" dirty="0" smtClean="0"/>
              <a:t> </a:t>
            </a:r>
            <a:r>
              <a:rPr lang="cs-CZ" dirty="0" err="1" smtClean="0"/>
              <a:t>old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cities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0339" y="3209587"/>
            <a:ext cx="1141661" cy="3424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Výsledek obrázku pro budva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260648"/>
            <a:ext cx="1572050" cy="880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84878540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Going</a:t>
            </a:r>
            <a:r>
              <a:rPr lang="cs-CZ" dirty="0" smtClean="0"/>
              <a:t> on </a:t>
            </a:r>
            <a:r>
              <a:rPr lang="cs-CZ" dirty="0" err="1" smtClean="0"/>
              <a:t>social</a:t>
            </a:r>
            <a:r>
              <a:rPr lang="cs-CZ" dirty="0" smtClean="0"/>
              <a:t> media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16432" y="4245330"/>
            <a:ext cx="4343400" cy="226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5800" y="1485463"/>
            <a:ext cx="4355976" cy="2572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ttp://www.webdesign.org/img_articles/19290/results/3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60901"/>
            <a:ext cx="1821976" cy="1821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g2.wikia.nocookie.net/__cb20150226220251/gtawiki/images/f/f2/YouTube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334827"/>
            <a:ext cx="1952428" cy="2087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124636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0" y="44624"/>
            <a:ext cx="8458200" cy="1222375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5400" b="1" dirty="0" err="1" smtClean="0"/>
              <a:t>Thank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you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for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your</a:t>
            </a:r>
            <a:r>
              <a:rPr lang="cs-CZ" sz="5400" b="1" dirty="0" smtClean="0"/>
              <a:t> </a:t>
            </a:r>
            <a:r>
              <a:rPr lang="cs-CZ" sz="5400" b="1" dirty="0" err="1" smtClean="0"/>
              <a:t>watching</a:t>
            </a:r>
            <a:r>
              <a:rPr lang="cs-CZ" sz="5400" b="1" dirty="0" smtClean="0"/>
              <a:t>!</a:t>
            </a:r>
            <a:endParaRPr lang="cs-CZ" sz="54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860550"/>
            <a:ext cx="5832475" cy="4373563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 err="1" smtClean="0"/>
              <a:t>Resources</a:t>
            </a:r>
            <a:r>
              <a:rPr lang="cs-CZ" dirty="0" smtClean="0"/>
              <a:t>:</a:t>
            </a:r>
            <a:endParaRPr lang="cs-CZ" dirty="0"/>
          </a:p>
        </p:txBody>
      </p:sp>
      <p:sp>
        <p:nvSpPr>
          <p:cNvPr id="24578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smtClean="0">
                <a:hlinkClick r:id="rId2"/>
              </a:rPr>
              <a:t>https://www.google.cz/search?q=budvar&amp;client=opera&amp;hs=Nzt&amp;source=lnms&amp;tbm=isch&amp;sa=X&amp;ei=SHH4VPSRKceHPYOpgbgE&amp;ved=0CAcQ_AUoAQ&amp;biw=1366&amp;bih=660</a:t>
            </a:r>
            <a:endParaRPr lang="cs-CZ" sz="2400" smtClean="0"/>
          </a:p>
          <a:p>
            <a:r>
              <a:rPr lang="cs-CZ" sz="2400" smtClean="0">
                <a:hlinkClick r:id="rId3"/>
              </a:rPr>
              <a:t>http://en.wikipedia.org/wiki/České_Budějovice</a:t>
            </a:r>
            <a:endParaRPr lang="cs-CZ" sz="2400" smtClean="0"/>
          </a:p>
          <a:p>
            <a:r>
              <a:rPr lang="cs-CZ" sz="2400" smtClean="0">
                <a:hlinkClick r:id="rId4"/>
              </a:rPr>
              <a:t>http://www.budejovickybudvar.cz/produkty/sortiment/cvikl.html</a:t>
            </a:r>
            <a:endParaRPr lang="cs-CZ" sz="2400" smtClean="0"/>
          </a:p>
          <a:p>
            <a:r>
              <a:rPr lang="cs-CZ" sz="2400" smtClean="0">
                <a:hlinkClick r:id="rId5"/>
              </a:rPr>
              <a:t>http://www.budvar.cz/en/our-beer/b-special</a:t>
            </a:r>
            <a:endParaRPr lang="cs-CZ" sz="2400" smtClean="0"/>
          </a:p>
          <a:p>
            <a:endParaRPr lang="cs-CZ" sz="1200" smtClean="0"/>
          </a:p>
          <a:p>
            <a:endParaRPr lang="cs-CZ" sz="1200" smtClean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 err="1" smtClean="0"/>
              <a:t>Our</a:t>
            </a:r>
            <a:r>
              <a:rPr lang="cs-CZ" dirty="0" smtClean="0"/>
              <a:t> </a:t>
            </a:r>
            <a:r>
              <a:rPr lang="cs-CZ" dirty="0" err="1" smtClean="0"/>
              <a:t>School</a:t>
            </a:r>
            <a:endParaRPr lang="cs-CZ" dirty="0"/>
          </a:p>
        </p:txBody>
      </p:sp>
      <p:sp>
        <p:nvSpPr>
          <p:cNvPr id="14338" name="Zástupný symbol pro obsah 2"/>
          <p:cNvSpPr>
            <a:spLocks noGrp="1"/>
          </p:cNvSpPr>
          <p:nvPr>
            <p:ph idx="1"/>
          </p:nvPr>
        </p:nvSpPr>
        <p:spPr>
          <a:xfrm>
            <a:off x="179388" y="1268413"/>
            <a:ext cx="8686800" cy="5527675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/>
              <a:t> </a:t>
            </a:r>
            <a:r>
              <a:rPr lang="cs-CZ" b="1" dirty="0" err="1" smtClean="0"/>
              <a:t>Commercial</a:t>
            </a:r>
            <a:r>
              <a:rPr lang="cs-CZ" b="1" dirty="0" smtClean="0"/>
              <a:t> </a:t>
            </a:r>
            <a:r>
              <a:rPr lang="cs-CZ" b="1" dirty="0" err="1" smtClean="0"/>
              <a:t>High</a:t>
            </a:r>
            <a:r>
              <a:rPr lang="cs-CZ" b="1" dirty="0" smtClean="0"/>
              <a:t> </a:t>
            </a:r>
            <a:r>
              <a:rPr lang="cs-CZ" b="1" dirty="0" err="1"/>
              <a:t>S</a:t>
            </a:r>
            <a:r>
              <a:rPr lang="cs-CZ" b="1" dirty="0" err="1" smtClean="0"/>
              <a:t>chool</a:t>
            </a:r>
            <a:r>
              <a:rPr lang="cs-CZ" b="1" dirty="0" smtClean="0"/>
              <a:t> Tábor</a:t>
            </a:r>
          </a:p>
          <a:p>
            <a:r>
              <a:rPr lang="cs-CZ" sz="2400" dirty="0" err="1"/>
              <a:t>t</a:t>
            </a:r>
            <a:r>
              <a:rPr lang="cs-CZ" sz="2400" dirty="0" err="1" smtClean="0"/>
              <a:t>he</a:t>
            </a:r>
            <a:r>
              <a:rPr lang="cs-CZ" sz="2400" dirty="0" smtClean="0"/>
              <a:t> </a:t>
            </a:r>
            <a:r>
              <a:rPr lang="cs-CZ" sz="2400" dirty="0" err="1" smtClean="0"/>
              <a:t>school</a:t>
            </a:r>
            <a:r>
              <a:rPr lang="cs-CZ" sz="2400" dirty="0" smtClean="0"/>
              <a:t> </a:t>
            </a:r>
            <a:r>
              <a:rPr lang="cs-CZ" sz="2400" dirty="0" err="1" smtClean="0"/>
              <a:t>started</a:t>
            </a:r>
            <a:r>
              <a:rPr lang="cs-CZ" sz="2400" dirty="0" smtClean="0"/>
              <a:t> </a:t>
            </a:r>
            <a:r>
              <a:rPr lang="cs-CZ" sz="2400" dirty="0" err="1" smtClean="0"/>
              <a:t>teaching</a:t>
            </a:r>
            <a:r>
              <a:rPr lang="cs-CZ" sz="2400" dirty="0" smtClean="0"/>
              <a:t> in 1919</a:t>
            </a:r>
          </a:p>
          <a:p>
            <a:r>
              <a:rPr lang="cs-CZ" sz="2400" dirty="0" err="1" smtClean="0"/>
              <a:t>there</a:t>
            </a:r>
            <a:r>
              <a:rPr lang="cs-CZ" sz="2400" dirty="0" smtClean="0"/>
              <a:t> are </a:t>
            </a:r>
            <a:r>
              <a:rPr lang="cs-CZ" sz="2400" dirty="0" err="1" smtClean="0"/>
              <a:t>about</a:t>
            </a:r>
            <a:r>
              <a:rPr lang="cs-CZ" sz="2400" dirty="0" smtClean="0"/>
              <a:t> 450 </a:t>
            </a:r>
            <a:r>
              <a:rPr lang="cs-CZ" sz="2400" dirty="0" err="1" smtClean="0"/>
              <a:t>students</a:t>
            </a:r>
            <a:r>
              <a:rPr lang="cs-CZ" sz="2400" dirty="0" smtClean="0"/>
              <a:t> </a:t>
            </a:r>
            <a:r>
              <a:rPr lang="cs-CZ" sz="2400" dirty="0" err="1" smtClean="0"/>
              <a:t>at</a:t>
            </a:r>
            <a:r>
              <a:rPr lang="cs-CZ" sz="2400" dirty="0" smtClean="0"/>
              <a:t> </a:t>
            </a:r>
            <a:r>
              <a:rPr lang="cs-CZ" sz="2400" dirty="0" err="1" smtClean="0"/>
              <a:t>present</a:t>
            </a:r>
            <a:endParaRPr lang="cs-CZ" sz="2400" dirty="0" smtClean="0"/>
          </a:p>
          <a:p>
            <a:r>
              <a:rPr lang="en-US" sz="2400" dirty="0"/>
              <a:t>we learn English and 1 more foreign </a:t>
            </a:r>
            <a:r>
              <a:rPr lang="en-US" sz="2400" dirty="0" smtClean="0"/>
              <a:t>language</a:t>
            </a:r>
            <a:r>
              <a:rPr lang="cs-CZ" sz="2400" dirty="0" smtClean="0"/>
              <a:t> (</a:t>
            </a:r>
            <a:r>
              <a:rPr lang="cs-CZ" sz="2400" dirty="0" err="1" smtClean="0"/>
              <a:t>German</a:t>
            </a:r>
            <a:r>
              <a:rPr lang="cs-CZ" sz="2400" dirty="0" smtClean="0"/>
              <a:t>, </a:t>
            </a:r>
            <a:r>
              <a:rPr lang="cs-CZ" sz="2400" dirty="0" err="1" smtClean="0"/>
              <a:t>French</a:t>
            </a:r>
            <a:r>
              <a:rPr lang="cs-CZ" sz="2400" dirty="0" smtClean="0"/>
              <a:t>, </a:t>
            </a:r>
            <a:r>
              <a:rPr lang="cs-CZ" sz="2400" dirty="0" err="1" smtClean="0"/>
              <a:t>Russian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2 </a:t>
            </a:r>
            <a:r>
              <a:rPr lang="cs-CZ" sz="2400" dirty="0" err="1" smtClean="0"/>
              <a:t>branches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study: </a:t>
            </a:r>
          </a:p>
          <a:p>
            <a:pPr lvl="1"/>
            <a:r>
              <a:rPr lang="cs-CZ" sz="2400" dirty="0" err="1" smtClean="0"/>
              <a:t>economical</a:t>
            </a:r>
            <a:r>
              <a:rPr lang="cs-CZ" sz="2400" dirty="0" smtClean="0"/>
              <a:t> </a:t>
            </a:r>
            <a:r>
              <a:rPr lang="cs-CZ" sz="2400" dirty="0" err="1" smtClean="0"/>
              <a:t>lycée</a:t>
            </a:r>
            <a:r>
              <a:rPr lang="cs-CZ" sz="2400" dirty="0" smtClean="0"/>
              <a:t> (</a:t>
            </a:r>
            <a:r>
              <a:rPr lang="cs-CZ" sz="2400" dirty="0" err="1" smtClean="0"/>
              <a:t>graduates</a:t>
            </a:r>
            <a:r>
              <a:rPr lang="cs-CZ" sz="2400" dirty="0" smtClean="0"/>
              <a:t> </a:t>
            </a:r>
            <a:r>
              <a:rPr lang="cs-CZ" sz="2400" dirty="0" err="1" smtClean="0"/>
              <a:t>continue</a:t>
            </a:r>
            <a:r>
              <a:rPr lang="cs-CZ" sz="2400" dirty="0" smtClean="0"/>
              <a:t> </a:t>
            </a:r>
            <a:r>
              <a:rPr lang="cs-CZ" sz="2400" dirty="0" err="1" smtClean="0"/>
              <a:t>at</a:t>
            </a:r>
            <a:r>
              <a:rPr lang="cs-CZ" sz="2400" dirty="0" smtClean="0"/>
              <a:t> </a:t>
            </a:r>
            <a:r>
              <a:rPr lang="cs-CZ" sz="2400" dirty="0" err="1" smtClean="0"/>
              <a:t>universities</a:t>
            </a:r>
            <a:r>
              <a:rPr lang="cs-CZ" sz="2400" dirty="0" smtClean="0"/>
              <a:t> </a:t>
            </a:r>
            <a:r>
              <a:rPr lang="cs-CZ" sz="2400" dirty="0" err="1" smtClean="0"/>
              <a:t>or</a:t>
            </a:r>
            <a:r>
              <a:rPr lang="cs-CZ" sz="2400" dirty="0"/>
              <a:t> </a:t>
            </a:r>
            <a:r>
              <a:rPr lang="cs-CZ" sz="2400" dirty="0" err="1" smtClean="0"/>
              <a:t>work</a:t>
            </a:r>
            <a:r>
              <a:rPr lang="cs-CZ" sz="2400" dirty="0" smtClean="0"/>
              <a:t> in business </a:t>
            </a:r>
            <a:r>
              <a:rPr lang="cs-CZ" sz="2400" dirty="0" err="1" smtClean="0"/>
              <a:t>or</a:t>
            </a:r>
            <a:r>
              <a:rPr lang="cs-CZ" sz="2400" dirty="0" smtClean="0"/>
              <a:t> </a:t>
            </a:r>
            <a:r>
              <a:rPr lang="cs-CZ" sz="2400" dirty="0" err="1" smtClean="0"/>
              <a:t>touristic</a:t>
            </a:r>
            <a:r>
              <a:rPr lang="cs-CZ" sz="2400" dirty="0" smtClean="0"/>
              <a:t> </a:t>
            </a:r>
            <a:r>
              <a:rPr lang="cs-CZ" sz="2400" dirty="0" err="1" smtClean="0"/>
              <a:t>areas</a:t>
            </a:r>
            <a:r>
              <a:rPr lang="cs-CZ" sz="2400" dirty="0" smtClean="0"/>
              <a:t>) </a:t>
            </a:r>
          </a:p>
          <a:p>
            <a:pPr lvl="1"/>
            <a:r>
              <a:rPr lang="cs-CZ" sz="2400" dirty="0" smtClean="0"/>
              <a:t> business </a:t>
            </a:r>
            <a:r>
              <a:rPr lang="cs-CZ" sz="2400" dirty="0" err="1" smtClean="0"/>
              <a:t>academy</a:t>
            </a:r>
            <a:r>
              <a:rPr lang="cs-CZ" sz="2400" dirty="0" smtClean="0"/>
              <a:t> (</a:t>
            </a:r>
            <a:r>
              <a:rPr lang="cs-CZ" sz="2400" dirty="0" err="1"/>
              <a:t>graduates</a:t>
            </a:r>
            <a:r>
              <a:rPr lang="cs-CZ" sz="2400" dirty="0"/>
              <a:t> </a:t>
            </a:r>
            <a:r>
              <a:rPr lang="cs-CZ" sz="2400" dirty="0" err="1"/>
              <a:t>continue</a:t>
            </a:r>
            <a:r>
              <a:rPr lang="cs-CZ" sz="2400" dirty="0"/>
              <a:t> </a:t>
            </a:r>
            <a:r>
              <a:rPr lang="cs-CZ" sz="2400" dirty="0" err="1"/>
              <a:t>at</a:t>
            </a:r>
            <a:r>
              <a:rPr lang="cs-CZ" sz="2400" dirty="0"/>
              <a:t> </a:t>
            </a:r>
            <a:r>
              <a:rPr lang="cs-CZ" sz="2400" dirty="0" err="1"/>
              <a:t>universities</a:t>
            </a:r>
            <a:r>
              <a:rPr lang="cs-CZ" sz="2400" dirty="0"/>
              <a:t> </a:t>
            </a:r>
            <a:r>
              <a:rPr lang="cs-CZ" sz="2400" dirty="0" err="1"/>
              <a:t>or</a:t>
            </a:r>
            <a:r>
              <a:rPr lang="cs-CZ" sz="2400" dirty="0"/>
              <a:t> </a:t>
            </a:r>
            <a:r>
              <a:rPr lang="cs-CZ" sz="2400" dirty="0" err="1"/>
              <a:t>work</a:t>
            </a:r>
            <a:r>
              <a:rPr lang="cs-CZ" sz="2400" dirty="0"/>
              <a:t> in business </a:t>
            </a:r>
            <a:r>
              <a:rPr lang="cs-CZ" sz="2400" dirty="0" err="1" smtClean="0"/>
              <a:t>areas</a:t>
            </a:r>
            <a:r>
              <a:rPr lang="cs-CZ" sz="2400" dirty="0" smtClean="0"/>
              <a:t>)</a:t>
            </a:r>
          </a:p>
          <a:p>
            <a:pPr marL="3657600" lvl="8" indent="0">
              <a:buNone/>
            </a:pPr>
            <a:r>
              <a:rPr lang="cs-CZ" sz="2400" dirty="0" smtClean="0"/>
              <a:t>                       </a:t>
            </a:r>
          </a:p>
          <a:p>
            <a:endParaRPr lang="cs-CZ" dirty="0" smtClean="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63171" y="0"/>
            <a:ext cx="1458314" cy="10527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2320" y="5301208"/>
            <a:ext cx="2283868" cy="1309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 err="1" smtClean="0"/>
              <a:t>About</a:t>
            </a:r>
            <a:r>
              <a:rPr lang="cs-CZ" dirty="0" smtClean="0"/>
              <a:t> </a:t>
            </a:r>
            <a:r>
              <a:rPr lang="cs-CZ" dirty="0" err="1" smtClean="0"/>
              <a:t>company</a:t>
            </a:r>
            <a:endParaRPr lang="cs-CZ" dirty="0"/>
          </a:p>
        </p:txBody>
      </p:sp>
      <p:sp>
        <p:nvSpPr>
          <p:cNvPr id="15362" name="Zástupný symbol pro obsah 7"/>
          <p:cNvSpPr>
            <a:spLocks noGrp="1"/>
          </p:cNvSpPr>
          <p:nvPr>
            <p:ph idx="1"/>
          </p:nvPr>
        </p:nvSpPr>
        <p:spPr>
          <a:xfrm>
            <a:off x="295275" y="1196975"/>
            <a:ext cx="8686800" cy="4525963"/>
          </a:xfrm>
        </p:spPr>
        <p:txBody>
          <a:bodyPr/>
          <a:lstStyle/>
          <a:p>
            <a:r>
              <a:rPr lang="cs-CZ" dirty="0" err="1" smtClean="0"/>
              <a:t>it‘s</a:t>
            </a:r>
            <a:r>
              <a:rPr lang="cs-CZ" dirty="0" smtClean="0"/>
              <a:t> a </a:t>
            </a:r>
            <a:r>
              <a:rPr lang="cs-CZ" dirty="0" err="1" smtClean="0"/>
              <a:t>national</a:t>
            </a:r>
            <a:r>
              <a:rPr lang="cs-CZ" dirty="0" smtClean="0"/>
              <a:t> </a:t>
            </a:r>
            <a:r>
              <a:rPr lang="cs-CZ" dirty="0" err="1" smtClean="0"/>
              <a:t>corporation</a:t>
            </a:r>
            <a:endParaRPr lang="cs-CZ" dirty="0" smtClean="0"/>
          </a:p>
          <a:p>
            <a:r>
              <a:rPr lang="cs-CZ" dirty="0" err="1" smtClean="0"/>
              <a:t>located</a:t>
            </a:r>
            <a:r>
              <a:rPr lang="cs-CZ" dirty="0" smtClean="0"/>
              <a:t> in </a:t>
            </a:r>
            <a:r>
              <a:rPr lang="cs-CZ" dirty="0" err="1" smtClean="0"/>
              <a:t>South</a:t>
            </a:r>
            <a:r>
              <a:rPr lang="cs-CZ" dirty="0" smtClean="0"/>
              <a:t> Bohemia, 150 km </a:t>
            </a:r>
            <a:r>
              <a:rPr lang="cs-CZ" dirty="0" err="1" smtClean="0"/>
              <a:t>south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Prague</a:t>
            </a:r>
          </a:p>
          <a:p>
            <a:r>
              <a:rPr lang="cs-CZ" dirty="0" err="1" smtClean="0"/>
              <a:t>brews</a:t>
            </a:r>
            <a:r>
              <a:rPr lang="cs-CZ" dirty="0" smtClean="0"/>
              <a:t> </a:t>
            </a:r>
            <a:r>
              <a:rPr lang="cs-CZ" dirty="0" err="1" smtClean="0"/>
              <a:t>beer</a:t>
            </a:r>
            <a:r>
              <a:rPr lang="cs-CZ" dirty="0"/>
              <a:t> </a:t>
            </a:r>
            <a:r>
              <a:rPr lang="cs-CZ" dirty="0" err="1" smtClean="0"/>
              <a:t>everybody</a:t>
            </a:r>
            <a:r>
              <a:rPr lang="cs-CZ" dirty="0" smtClean="0"/>
              <a:t> </a:t>
            </a:r>
            <a:r>
              <a:rPr lang="cs-CZ" dirty="0" err="1" smtClean="0"/>
              <a:t>likes</a:t>
            </a:r>
            <a:r>
              <a:rPr lang="cs-CZ" dirty="0" smtClean="0"/>
              <a:t> in Czech Republic</a:t>
            </a:r>
          </a:p>
          <a:p>
            <a:r>
              <a:rPr lang="cs-CZ" dirty="0" err="1" smtClean="0"/>
              <a:t>exporting</a:t>
            </a:r>
            <a:r>
              <a:rPr lang="cs-CZ" dirty="0" smtClean="0"/>
              <a:t> to 56 </a:t>
            </a:r>
            <a:r>
              <a:rPr lang="cs-CZ" dirty="0" err="1" smtClean="0"/>
              <a:t>countries</a:t>
            </a:r>
            <a:r>
              <a:rPr lang="cs-CZ" dirty="0" smtClean="0"/>
              <a:t> (Slovakia, </a:t>
            </a:r>
            <a:r>
              <a:rPr lang="cs-CZ" dirty="0" err="1" smtClean="0"/>
              <a:t>Austria</a:t>
            </a:r>
            <a:r>
              <a:rPr lang="cs-CZ" dirty="0" smtClean="0"/>
              <a:t>…)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9796" y="4293056"/>
            <a:ext cx="3787966" cy="2183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720" y="4115525"/>
            <a:ext cx="4320480" cy="2538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7907839" y="116632"/>
            <a:ext cx="1049923" cy="1434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4" descr="Výsledek obrázku pro budv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720" y="116632"/>
            <a:ext cx="1572050" cy="880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Zástupný symbol pro obsah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115197"/>
          </a:xfrm>
        </p:spPr>
        <p:txBody>
          <a:bodyPr/>
          <a:lstStyle/>
          <a:p>
            <a:r>
              <a:rPr lang="cs-CZ" dirty="0" smtClean="0"/>
              <a:t>1265 – </a:t>
            </a:r>
            <a:r>
              <a:rPr lang="cs-CZ" dirty="0" err="1" smtClean="0"/>
              <a:t>brewing</a:t>
            </a:r>
            <a:r>
              <a:rPr lang="cs-CZ" dirty="0" smtClean="0"/>
              <a:t> </a:t>
            </a:r>
            <a:r>
              <a:rPr lang="cs-CZ" dirty="0" err="1" smtClean="0"/>
              <a:t>beer</a:t>
            </a:r>
            <a:r>
              <a:rPr lang="cs-CZ" dirty="0" smtClean="0"/>
              <a:t> </a:t>
            </a:r>
            <a:r>
              <a:rPr lang="cs-CZ" dirty="0" err="1" smtClean="0"/>
              <a:t>began</a:t>
            </a:r>
            <a:r>
              <a:rPr lang="cs-CZ" dirty="0"/>
              <a:t> </a:t>
            </a:r>
            <a:r>
              <a:rPr lang="cs-CZ" dirty="0" smtClean="0"/>
              <a:t>in ČB (</a:t>
            </a:r>
            <a:r>
              <a:rPr lang="cs-CZ" dirty="0" err="1" smtClean="0"/>
              <a:t>today</a:t>
            </a:r>
            <a:r>
              <a:rPr lang="cs-CZ" dirty="0" smtClean="0"/>
              <a:t> </a:t>
            </a:r>
            <a:r>
              <a:rPr lang="cs-CZ" dirty="0" err="1" smtClean="0"/>
              <a:t>it‘s</a:t>
            </a:r>
            <a:r>
              <a:rPr lang="cs-CZ" dirty="0" smtClean="0"/>
              <a:t> 750 </a:t>
            </a:r>
            <a:r>
              <a:rPr lang="cs-CZ" dirty="0" err="1" smtClean="0"/>
              <a:t>years</a:t>
            </a:r>
            <a:r>
              <a:rPr lang="cs-CZ" dirty="0" smtClean="0"/>
              <a:t>)</a:t>
            </a:r>
          </a:p>
          <a:p>
            <a:r>
              <a:rPr lang="cs-CZ" dirty="0" smtClean="0"/>
              <a:t>1895 – </a:t>
            </a:r>
            <a:r>
              <a:rPr lang="cs-CZ" dirty="0" err="1" smtClean="0"/>
              <a:t>Budweiser</a:t>
            </a:r>
            <a:r>
              <a:rPr lang="cs-CZ" dirty="0" smtClean="0"/>
              <a:t> Budvar </a:t>
            </a:r>
            <a:r>
              <a:rPr lang="cs-CZ" dirty="0" err="1" smtClean="0"/>
              <a:t>was</a:t>
            </a:r>
            <a:r>
              <a:rPr lang="cs-CZ" dirty="0" smtClean="0"/>
              <a:t> </a:t>
            </a:r>
            <a:r>
              <a:rPr lang="cs-CZ" dirty="0" err="1" smtClean="0"/>
              <a:t>founded</a:t>
            </a:r>
            <a:endParaRPr lang="cs-CZ" dirty="0" smtClean="0"/>
          </a:p>
          <a:p>
            <a:r>
              <a:rPr lang="cs-CZ" dirty="0" smtClean="0"/>
              <a:t>1930 – </a:t>
            </a:r>
            <a:r>
              <a:rPr lang="cs-CZ" dirty="0" err="1" smtClean="0"/>
              <a:t>registration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first</a:t>
            </a:r>
            <a:r>
              <a:rPr lang="cs-CZ" dirty="0" smtClean="0"/>
              <a:t> label</a:t>
            </a:r>
          </a:p>
          <a:p>
            <a:r>
              <a:rPr lang="cs-CZ" dirty="0" smtClean="0"/>
              <a:t>1942 – </a:t>
            </a:r>
            <a:r>
              <a:rPr lang="cs-CZ" dirty="0" err="1" smtClean="0"/>
              <a:t>Nazi‘s</a:t>
            </a:r>
            <a:r>
              <a:rPr lang="cs-CZ" dirty="0" smtClean="0"/>
              <a:t> </a:t>
            </a:r>
            <a:r>
              <a:rPr lang="cs-CZ" dirty="0" err="1" smtClean="0"/>
              <a:t>occupation</a:t>
            </a:r>
            <a:endParaRPr lang="cs-CZ" dirty="0" smtClean="0"/>
          </a:p>
          <a:p>
            <a:r>
              <a:rPr lang="en-US" dirty="0" smtClean="0"/>
              <a:t>1959 – first label with today‘s design</a:t>
            </a:r>
            <a:endParaRPr lang="cs-CZ" dirty="0" smtClean="0"/>
          </a:p>
          <a:p>
            <a:r>
              <a:rPr lang="cs-CZ" dirty="0" smtClean="0"/>
              <a:t>1967 – </a:t>
            </a:r>
            <a:r>
              <a:rPr lang="cs-CZ" dirty="0" err="1" smtClean="0"/>
              <a:t>national</a:t>
            </a:r>
            <a:r>
              <a:rPr lang="cs-CZ" dirty="0" smtClean="0"/>
              <a:t> </a:t>
            </a:r>
            <a:r>
              <a:rPr lang="cs-CZ" dirty="0" err="1" smtClean="0"/>
              <a:t>corporation</a:t>
            </a:r>
            <a:endParaRPr lang="cs-CZ" dirty="0" smtClean="0"/>
          </a:p>
          <a:p>
            <a:r>
              <a:rPr lang="cs-CZ" dirty="0" smtClean="0"/>
              <a:t>2004 – </a:t>
            </a:r>
            <a:r>
              <a:rPr lang="cs-CZ" dirty="0" err="1" smtClean="0"/>
              <a:t>confirmation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originality</a:t>
            </a:r>
          </a:p>
          <a:p>
            <a:pPr>
              <a:buFont typeface="Wingdings 2" pitchFamily="18" charset="2"/>
              <a:buNone/>
            </a:pPr>
            <a:endParaRPr lang="cs-CZ" dirty="0" smtClean="0"/>
          </a:p>
          <a:p>
            <a:pPr>
              <a:buFont typeface="Wingdings 2" pitchFamily="18" charset="2"/>
              <a:buNone/>
            </a:pPr>
            <a:endParaRPr lang="cs-CZ" dirty="0" smtClean="0"/>
          </a:p>
          <a:p>
            <a:endParaRPr lang="cs-CZ" dirty="0" smtClean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 err="1" smtClean="0"/>
              <a:t>History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Budvar:</a:t>
            </a:r>
            <a:endParaRPr lang="cs-CZ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E:\18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4463" y="182133"/>
            <a:ext cx="4619159" cy="3392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0" name="TextovéPole 6"/>
          <p:cNvSpPr txBox="1">
            <a:spLocks noChangeArrowheads="1"/>
          </p:cNvSpPr>
          <p:nvPr/>
        </p:nvSpPr>
        <p:spPr bwMode="auto">
          <a:xfrm>
            <a:off x="3671888" y="207963"/>
            <a:ext cx="194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Franklin Gothic Book"/>
              </a:rPr>
              <a:t> in 1895</a:t>
            </a:r>
          </a:p>
        </p:txBody>
      </p:sp>
      <p:sp>
        <p:nvSpPr>
          <p:cNvPr id="17411" name="TextovéPole 1"/>
          <p:cNvSpPr txBox="1">
            <a:spLocks noChangeArrowheads="1"/>
          </p:cNvSpPr>
          <p:nvPr/>
        </p:nvSpPr>
        <p:spPr bwMode="auto">
          <a:xfrm>
            <a:off x="5369172" y="2348880"/>
            <a:ext cx="1800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 err="1">
                <a:latin typeface="Franklin Gothic Book"/>
              </a:rPr>
              <a:t>Today</a:t>
            </a:r>
            <a:endParaRPr lang="cs-CZ" dirty="0">
              <a:latin typeface="Franklin Gothic Book"/>
            </a:endParaRP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8940" y="402539"/>
            <a:ext cx="3779072" cy="2951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3" name="TextovéPole 2"/>
          <p:cNvSpPr txBox="1">
            <a:spLocks noChangeArrowheads="1"/>
          </p:cNvSpPr>
          <p:nvPr/>
        </p:nvSpPr>
        <p:spPr bwMode="auto">
          <a:xfrm>
            <a:off x="8072362" y="577850"/>
            <a:ext cx="1511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 err="1">
                <a:latin typeface="Franklin Gothic Book"/>
              </a:rPr>
              <a:t>Today</a:t>
            </a:r>
            <a:endParaRPr lang="cs-CZ" dirty="0">
              <a:latin typeface="Franklin Gothic Book"/>
            </a:endParaRPr>
          </a:p>
        </p:txBody>
      </p:sp>
      <p:pic>
        <p:nvPicPr>
          <p:cNvPr id="174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152" y="3842988"/>
            <a:ext cx="3791779" cy="2522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0878" y="3780220"/>
            <a:ext cx="3024137" cy="2704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6" name="TextovéPole 3"/>
          <p:cNvSpPr txBox="1">
            <a:spLocks noChangeArrowheads="1"/>
          </p:cNvSpPr>
          <p:nvPr/>
        </p:nvSpPr>
        <p:spPr bwMode="auto">
          <a:xfrm>
            <a:off x="1726259" y="6461842"/>
            <a:ext cx="21605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 err="1">
                <a:latin typeface="Franklin Gothic Book"/>
              </a:rPr>
              <a:t>First</a:t>
            </a:r>
            <a:r>
              <a:rPr lang="cs-CZ" dirty="0">
                <a:latin typeface="Franklin Gothic Book"/>
              </a:rPr>
              <a:t> label</a:t>
            </a:r>
          </a:p>
        </p:txBody>
      </p:sp>
      <p:sp>
        <p:nvSpPr>
          <p:cNvPr id="17417" name="TextovéPole 4"/>
          <p:cNvSpPr txBox="1">
            <a:spLocks noChangeArrowheads="1"/>
          </p:cNvSpPr>
          <p:nvPr/>
        </p:nvSpPr>
        <p:spPr bwMode="auto">
          <a:xfrm>
            <a:off x="6277769" y="6461842"/>
            <a:ext cx="28797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dirty="0">
                <a:latin typeface="Franklin Gothic Book"/>
              </a:rPr>
              <a:t>Label </a:t>
            </a:r>
            <a:r>
              <a:rPr lang="cs-CZ" dirty="0" err="1">
                <a:latin typeface="Franklin Gothic Book"/>
              </a:rPr>
              <a:t>today</a:t>
            </a:r>
            <a:endParaRPr lang="cs-CZ" dirty="0">
              <a:latin typeface="Franklin Gothic Book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 err="1" smtClean="0"/>
              <a:t>Products</a:t>
            </a:r>
            <a:endParaRPr lang="cs-CZ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959" y="1484784"/>
            <a:ext cx="9200311" cy="5506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Obdélník 2"/>
          <p:cNvSpPr>
            <a:spLocks noChangeArrowheads="1"/>
          </p:cNvSpPr>
          <p:nvPr/>
        </p:nvSpPr>
        <p:spPr bwMode="auto">
          <a:xfrm>
            <a:off x="466725" y="1876425"/>
            <a:ext cx="895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Franklin Gothic Book"/>
              </a:rPr>
              <a:t>18,4Kč</a:t>
            </a:r>
          </a:p>
        </p:txBody>
      </p:sp>
      <p:sp>
        <p:nvSpPr>
          <p:cNvPr id="18436" name="Obdélník 3"/>
          <p:cNvSpPr>
            <a:spLocks noChangeArrowheads="1"/>
          </p:cNvSpPr>
          <p:nvPr/>
        </p:nvSpPr>
        <p:spPr bwMode="auto">
          <a:xfrm>
            <a:off x="1835150" y="1876425"/>
            <a:ext cx="9556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Franklin Gothic Book"/>
              </a:rPr>
              <a:t>22,7Kč </a:t>
            </a:r>
          </a:p>
        </p:txBody>
      </p:sp>
      <p:sp>
        <p:nvSpPr>
          <p:cNvPr id="18437" name="Obdélník 4"/>
          <p:cNvSpPr>
            <a:spLocks noChangeArrowheads="1"/>
          </p:cNvSpPr>
          <p:nvPr/>
        </p:nvSpPr>
        <p:spPr bwMode="auto">
          <a:xfrm>
            <a:off x="3059113" y="1876425"/>
            <a:ext cx="1031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Franklin Gothic Book"/>
              </a:rPr>
              <a:t>13,20Kč</a:t>
            </a:r>
          </a:p>
        </p:txBody>
      </p:sp>
      <p:sp>
        <p:nvSpPr>
          <p:cNvPr id="18438" name="Obdélník 5"/>
          <p:cNvSpPr>
            <a:spLocks noChangeArrowheads="1"/>
          </p:cNvSpPr>
          <p:nvPr/>
        </p:nvSpPr>
        <p:spPr bwMode="auto">
          <a:xfrm>
            <a:off x="5219700" y="1876425"/>
            <a:ext cx="781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Franklin Gothic Book"/>
              </a:rPr>
              <a:t>0,67€</a:t>
            </a:r>
          </a:p>
        </p:txBody>
      </p:sp>
      <p:sp>
        <p:nvSpPr>
          <p:cNvPr id="18439" name="Obdélník 6"/>
          <p:cNvSpPr>
            <a:spLocks noChangeArrowheads="1"/>
          </p:cNvSpPr>
          <p:nvPr/>
        </p:nvSpPr>
        <p:spPr bwMode="auto">
          <a:xfrm>
            <a:off x="6443663" y="1876425"/>
            <a:ext cx="781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Franklin Gothic Book"/>
              </a:rPr>
              <a:t>0,83€</a:t>
            </a:r>
          </a:p>
        </p:txBody>
      </p:sp>
      <p:sp>
        <p:nvSpPr>
          <p:cNvPr id="18440" name="Obdélník 7"/>
          <p:cNvSpPr>
            <a:spLocks noChangeArrowheads="1"/>
          </p:cNvSpPr>
          <p:nvPr/>
        </p:nvSpPr>
        <p:spPr bwMode="auto">
          <a:xfrm>
            <a:off x="7740650" y="1876425"/>
            <a:ext cx="6461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Franklin Gothic Book"/>
              </a:rPr>
              <a:t>0,5€</a:t>
            </a: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 err="1" smtClean="0"/>
              <a:t>Ingredients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production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beer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323850" y="1341438"/>
            <a:ext cx="8686800" cy="5327650"/>
          </a:xfrm>
        </p:spPr>
        <p:txBody>
          <a:bodyPr>
            <a:normAutofit/>
          </a:bodyPr>
          <a:lstStyle/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sz="4000" b="1" dirty="0" err="1" smtClean="0"/>
              <a:t>Hops</a:t>
            </a:r>
            <a:endParaRPr lang="cs-CZ" sz="4000" b="1" dirty="0" smtClean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sz="2400" dirty="0" err="1" smtClean="0"/>
              <a:t>is</a:t>
            </a:r>
            <a:r>
              <a:rPr lang="en-US" sz="2400" dirty="0" smtClean="0"/>
              <a:t> </a:t>
            </a:r>
            <a:r>
              <a:rPr lang="en-US" sz="2400" dirty="0"/>
              <a:t>a highly important ingredient, the spice of </a:t>
            </a:r>
            <a:r>
              <a:rPr lang="en-US" sz="2400" dirty="0" smtClean="0"/>
              <a:t>beer</a:t>
            </a:r>
            <a:endParaRPr lang="cs-CZ" sz="2400" dirty="0" smtClean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sz="2400" dirty="0"/>
              <a:t>f</a:t>
            </a:r>
            <a:r>
              <a:rPr lang="en-US" sz="2400" dirty="0" err="1" smtClean="0"/>
              <a:t>emale</a:t>
            </a:r>
            <a:r>
              <a:rPr lang="en-US" sz="2400" dirty="0" smtClean="0"/>
              <a:t> </a:t>
            </a:r>
            <a:r>
              <a:rPr lang="en-US" sz="2400" dirty="0"/>
              <a:t>heads of </a:t>
            </a:r>
            <a:r>
              <a:rPr lang="en-US" sz="2400" dirty="0" err="1"/>
              <a:t>Žatec</a:t>
            </a:r>
            <a:r>
              <a:rPr lang="en-US" sz="2400" dirty="0"/>
              <a:t> </a:t>
            </a:r>
            <a:r>
              <a:rPr lang="en-US" sz="2400" dirty="0" smtClean="0"/>
              <a:t>hops</a:t>
            </a:r>
            <a:r>
              <a:rPr lang="cs-CZ" sz="2400" dirty="0" smtClean="0"/>
              <a:t> </a:t>
            </a:r>
            <a:r>
              <a:rPr lang="cs-CZ" sz="2400" dirty="0" err="1" smtClean="0"/>
              <a:t>gives</a:t>
            </a:r>
            <a:r>
              <a:rPr lang="cs-CZ" sz="2400" dirty="0" smtClean="0"/>
              <a:t> </a:t>
            </a:r>
            <a:r>
              <a:rPr lang="en-US" sz="2400" dirty="0" smtClean="0"/>
              <a:t>Budvar beer</a:t>
            </a:r>
            <a:r>
              <a:rPr lang="cs-CZ" sz="2400" dirty="0" smtClean="0"/>
              <a:t> </a:t>
            </a:r>
            <a:r>
              <a:rPr lang="cs-CZ" sz="2400" dirty="0" err="1" smtClean="0"/>
              <a:t>its</a:t>
            </a:r>
            <a:r>
              <a:rPr lang="cs-CZ" sz="2400" dirty="0" smtClean="0"/>
              <a:t>  </a:t>
            </a:r>
            <a:r>
              <a:rPr lang="en-US" sz="2400" dirty="0" smtClean="0"/>
              <a:t>inimitable</a:t>
            </a:r>
            <a:r>
              <a:rPr lang="cs-CZ" sz="2400" dirty="0" smtClean="0"/>
              <a:t> taste</a:t>
            </a:r>
            <a:endParaRPr lang="cs-CZ" sz="36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endParaRPr lang="cs-CZ" sz="36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sz="3600" dirty="0" smtClean="0">
                <a:solidFill>
                  <a:schemeClr val="bg2">
                    <a:lumMod val="50000"/>
                  </a:schemeClr>
                </a:solidFill>
              </a:rPr>
              <a:t>2. </a:t>
            </a:r>
            <a:r>
              <a:rPr lang="cs-CZ" sz="3600" b="1" dirty="0" err="1" smtClean="0"/>
              <a:t>Water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cs-CZ" sz="36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sz="2400" dirty="0" smtClean="0"/>
              <a:t>p</a:t>
            </a:r>
            <a:r>
              <a:rPr lang="en-US" sz="2400" dirty="0" err="1" smtClean="0"/>
              <a:t>ure</a:t>
            </a:r>
            <a:r>
              <a:rPr lang="en-US" sz="2400" dirty="0" smtClean="0"/>
              <a:t> </a:t>
            </a:r>
            <a:r>
              <a:rPr lang="en-US" sz="2400" dirty="0"/>
              <a:t>clean natural water from our 300 </a:t>
            </a:r>
            <a:r>
              <a:rPr lang="en-US" sz="2400" dirty="0" err="1"/>
              <a:t>metres</a:t>
            </a:r>
            <a:r>
              <a:rPr lang="en-US" sz="2400" dirty="0"/>
              <a:t> deep artesian wells is of top quality and contributes to the characteristic taste </a:t>
            </a:r>
            <a:r>
              <a:rPr lang="en-US" sz="2400" dirty="0" smtClean="0"/>
              <a:t>of beer</a:t>
            </a:r>
            <a:endParaRPr lang="cs-CZ" sz="2400" dirty="0" smtClean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cs-CZ" sz="24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084168" y="2876744"/>
            <a:ext cx="2250951" cy="169473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004737" y="5373216"/>
            <a:ext cx="2495550" cy="160130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 err="1"/>
              <a:t>Ingredients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production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beer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Font typeface="Wingdings 2"/>
              <a:buNone/>
              <a:defRPr/>
            </a:pPr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3. </a:t>
            </a:r>
            <a:r>
              <a:rPr lang="cs-CZ" b="1" dirty="0" smtClean="0"/>
              <a:t>Malt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sz="2400" dirty="0" smtClean="0"/>
              <a:t>g</a:t>
            </a:r>
            <a:r>
              <a:rPr lang="en-US" sz="2400" dirty="0" err="1" smtClean="0"/>
              <a:t>ood</a:t>
            </a:r>
            <a:r>
              <a:rPr lang="en-US" sz="2400" dirty="0" smtClean="0"/>
              <a:t>-quality </a:t>
            </a:r>
            <a:r>
              <a:rPr lang="en-US" sz="2400" dirty="0"/>
              <a:t>malt is essential for anyone who wants to brew good </a:t>
            </a:r>
            <a:r>
              <a:rPr lang="en-US" sz="2400" dirty="0" smtClean="0"/>
              <a:t>beer</a:t>
            </a:r>
            <a:endParaRPr lang="cs-CZ" sz="2400" dirty="0" smtClean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en-US" sz="2400" dirty="0" smtClean="0"/>
              <a:t>grains </a:t>
            </a:r>
            <a:r>
              <a:rPr lang="en-US" sz="2400" dirty="0"/>
              <a:t>of the best Czech </a:t>
            </a:r>
            <a:r>
              <a:rPr lang="en-US" sz="2400" dirty="0" smtClean="0"/>
              <a:t>spring barley</a:t>
            </a:r>
            <a:r>
              <a:rPr lang="cs-CZ" sz="2400" dirty="0" smtClean="0"/>
              <a:t>, </a:t>
            </a:r>
            <a:r>
              <a:rPr lang="cs-CZ" sz="2400" dirty="0" err="1" smtClean="0"/>
              <a:t>which</a:t>
            </a:r>
            <a:r>
              <a:rPr lang="cs-CZ" sz="2400" dirty="0" smtClean="0"/>
              <a:t> </a:t>
            </a:r>
            <a:r>
              <a:rPr lang="cs-CZ" sz="2400" dirty="0" err="1" smtClean="0"/>
              <a:t>grow</a:t>
            </a:r>
            <a:r>
              <a:rPr lang="cs-CZ" sz="2400" dirty="0" smtClean="0"/>
              <a:t> in </a:t>
            </a:r>
            <a:r>
              <a:rPr lang="cs-CZ" sz="2400" dirty="0" err="1" smtClean="0"/>
              <a:t>Moravian</a:t>
            </a:r>
            <a:r>
              <a:rPr lang="cs-CZ" sz="2400" dirty="0" smtClean="0"/>
              <a:t> region Haná, are </a:t>
            </a:r>
            <a:r>
              <a:rPr lang="cs-CZ" sz="2400" dirty="0" err="1" smtClean="0"/>
              <a:t>used</a:t>
            </a:r>
            <a:endParaRPr lang="cs-CZ" sz="2400" dirty="0" smtClean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cs-CZ" sz="2400" dirty="0" smtClean="0"/>
              <a:t>i</a:t>
            </a:r>
            <a:r>
              <a:rPr lang="en-US" sz="2400" dirty="0" smtClean="0"/>
              <a:t>t </a:t>
            </a:r>
            <a:r>
              <a:rPr lang="en-US" sz="2400" dirty="0"/>
              <a:t>is the malt that </a:t>
            </a:r>
            <a:r>
              <a:rPr lang="en-US" sz="2400" dirty="0" smtClean="0"/>
              <a:t>provides </a:t>
            </a:r>
            <a:r>
              <a:rPr lang="en-US" sz="2400" dirty="0"/>
              <a:t>beer with its inimitable golden </a:t>
            </a:r>
            <a:r>
              <a:rPr lang="en-US" sz="2400" dirty="0" err="1"/>
              <a:t>colour</a:t>
            </a:r>
            <a:r>
              <a:rPr lang="en-US" sz="2400" dirty="0"/>
              <a:t> and impeccable full </a:t>
            </a:r>
            <a:r>
              <a:rPr lang="en-US" sz="2400" dirty="0" err="1" smtClean="0"/>
              <a:t>flavour</a:t>
            </a:r>
            <a:endParaRPr lang="cs-CZ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911794" y="4726500"/>
            <a:ext cx="1177324" cy="1699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523103" y="4251650"/>
            <a:ext cx="2880320" cy="230997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843808" y="4726500"/>
            <a:ext cx="1180078" cy="1612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cs-CZ" dirty="0" err="1" smtClean="0"/>
              <a:t>brewing</a:t>
            </a:r>
            <a:r>
              <a:rPr lang="cs-CZ" dirty="0" smtClean="0"/>
              <a:t> Budvar</a:t>
            </a:r>
            <a:endParaRPr lang="cs-CZ" dirty="0"/>
          </a:p>
        </p:txBody>
      </p:sp>
      <p:sp>
        <p:nvSpPr>
          <p:cNvPr id="21506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t</a:t>
            </a:r>
            <a:r>
              <a:rPr lang="en-US" smtClean="0"/>
              <a:t>here are several steps in the brewing process, which include malting, mashing, lautering, boiling, fermenting, conditioning, filtering, and packaging</a:t>
            </a:r>
          </a:p>
          <a:p>
            <a:endParaRPr lang="cs-CZ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39552" y="3740380"/>
            <a:ext cx="3639360" cy="2583990"/>
          </a:xfrm>
          <a:prstGeom prst="rect">
            <a:avLst/>
          </a:prstGeom>
          <a:noFill/>
          <a:ln>
            <a:noFill/>
          </a:ln>
          <a:scene3d>
            <a:camera prst="perspectiveRight"/>
            <a:lightRig rig="threePt" dir="t"/>
          </a:scene3d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499992" y="3206750"/>
            <a:ext cx="4187825" cy="3651250"/>
          </a:xfrm>
          <a:prstGeom prst="rect">
            <a:avLst/>
          </a:prstGeom>
          <a:noFill/>
          <a:ln>
            <a:noFill/>
          </a:ln>
          <a:effectLst/>
          <a:scene3d>
            <a:camera prst="perspectiveRight"/>
            <a:lightRig rig="threePt" dir="t"/>
          </a:scene3d>
          <a:extLst/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esta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621</TotalTime>
  <Words>428</Words>
  <Application>Microsoft Office PowerPoint</Application>
  <PresentationFormat>Diavetítés a képernyőre (4:3 oldalarány)</PresentationFormat>
  <Paragraphs>73</Paragraphs>
  <Slides>14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5" baseType="lpstr">
      <vt:lpstr>Cesta</vt:lpstr>
      <vt:lpstr>Our regional company –  Budweiser Budvar </vt:lpstr>
      <vt:lpstr>Our School</vt:lpstr>
      <vt:lpstr>About company</vt:lpstr>
      <vt:lpstr>History of Budvar:</vt:lpstr>
      <vt:lpstr>5. dia</vt:lpstr>
      <vt:lpstr>Products</vt:lpstr>
      <vt:lpstr>Ingredients for production of beer</vt:lpstr>
      <vt:lpstr>Ingredients for production of beer</vt:lpstr>
      <vt:lpstr>brewing Budvar</vt:lpstr>
      <vt:lpstr>Budvar in numbers</vt:lpstr>
      <vt:lpstr>Changing budvar</vt:lpstr>
      <vt:lpstr>Going on social media</vt:lpstr>
      <vt:lpstr>Thank you for your watching!</vt:lpstr>
      <vt:lpstr>Resources: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regional company – Budweiser Budvar</dc:title>
  <dc:creator>Admin</dc:creator>
  <cp:lastModifiedBy>tanar</cp:lastModifiedBy>
  <cp:revision>52</cp:revision>
  <dcterms:created xsi:type="dcterms:W3CDTF">2015-03-05T15:00:15Z</dcterms:created>
  <dcterms:modified xsi:type="dcterms:W3CDTF">2015-03-26T08:39:03Z</dcterms:modified>
</cp:coreProperties>
</file>