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l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7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3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5" Type="http://schemas.openxmlformats.org/officeDocument/2006/relationships/image" Target="../media/image12.jpg"/><Relationship Id="rId14" Type="http://schemas.openxmlformats.org/officeDocument/2006/relationships/image" Target="../media/image15.png"/><Relationship Id="rId16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27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1.png"/><Relationship Id="rId10" Type="http://schemas.openxmlformats.org/officeDocument/2006/relationships/image" Target="../media/image13.png"/><Relationship Id="rId21" Type="http://schemas.openxmlformats.org/officeDocument/2006/relationships/image" Target="../media/image22.jp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5" Type="http://schemas.openxmlformats.org/officeDocument/2006/relationships/image" Target="../media/image12.jpg"/><Relationship Id="rId14" Type="http://schemas.openxmlformats.org/officeDocument/2006/relationships/image" Target="../media/image15.png"/><Relationship Id="rId17" Type="http://schemas.openxmlformats.org/officeDocument/2006/relationships/image" Target="../media/image19.jpg"/><Relationship Id="rId16" Type="http://schemas.openxmlformats.org/officeDocument/2006/relationships/image" Target="../media/image16.png"/><Relationship Id="rId5" Type="http://schemas.openxmlformats.org/officeDocument/2006/relationships/image" Target="../media/image7.png"/><Relationship Id="rId19" Type="http://schemas.openxmlformats.org/officeDocument/2006/relationships/image" Target="../media/image20.png"/><Relationship Id="rId6" Type="http://schemas.openxmlformats.org/officeDocument/2006/relationships/image" Target="../media/image27.png"/><Relationship Id="rId18" Type="http://schemas.openxmlformats.org/officeDocument/2006/relationships/image" Target="../media/image18.jp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indeed.com" TargetMode="External"/><Relationship Id="rId4" Type="http://schemas.openxmlformats.org/officeDocument/2006/relationships/hyperlink" Target="http://www.indeed.com" TargetMode="External"/><Relationship Id="rId5" Type="http://schemas.openxmlformats.org/officeDocument/2006/relationships/hyperlink" Target="http://www.treegum.co.uk" TargetMode="External"/><Relationship Id="rId6" Type="http://schemas.openxmlformats.org/officeDocument/2006/relationships/hyperlink" Target="https://ec.europa.eu/eures/public/en/homepage" TargetMode="Externa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Business communication </a:t>
            </a:r>
          </a:p>
          <a:p>
            <a:pPr lvl="0">
              <a:spcBef>
                <a:spcPts val="0"/>
              </a:spcBef>
              <a:buNone/>
            </a:pPr>
            <a:r>
              <a:rPr lang="sl"/>
              <a:t>through social networks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670588" y="4158287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l"/>
              <a:t>Stanko Levičar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10000"/>
            <a:ext cx="3090300" cy="285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Managing social communication channels feels like ...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700" y="0"/>
            <a:ext cx="5829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181400"/>
            <a:ext cx="2976000" cy="150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Business </a:t>
            </a:r>
            <a:br>
              <a:rPr lang="sl"/>
            </a:br>
            <a:r>
              <a:rPr lang="sl"/>
              <a:t>analytics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zultat iskanja slik za social media dashboard unilyzer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741" y="0"/>
            <a:ext cx="6834258" cy="5118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social media dashboard unilyzer"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12049"/>
            <a:ext cx="3869925" cy="2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Such jobs didn’t exist 5 - 10 years ago 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But how to make yourself a professional in this field?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50" y="1826899"/>
            <a:ext cx="7494449" cy="304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zultat iskanja slik za social media joke cartoon" id="204" name="Shape 204"/>
          <p:cNvPicPr preferRelativeResize="0"/>
          <p:nvPr/>
        </p:nvPicPr>
        <p:blipFill/>
        <p:spPr>
          <a:xfrm>
            <a:off x="1361175" y="0"/>
            <a:ext cx="64216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Quick </a:t>
            </a:r>
            <a:r>
              <a:rPr b="1" lang="sl"/>
              <a:t>social media</a:t>
            </a:r>
            <a:r>
              <a:rPr lang="sl"/>
              <a:t> survey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 sz="6800"/>
              <a:t>http://bit.ly/2n5nJQB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In 1977 Mr. John started a company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65" y="1086862"/>
            <a:ext cx="1340487" cy="36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325" y="3620974"/>
            <a:ext cx="912300" cy="10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2568550" y="4086825"/>
            <a:ext cx="171300" cy="18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5125" y="1939637"/>
            <a:ext cx="1541025" cy="11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1549" y="2909492"/>
            <a:ext cx="1340475" cy="98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3375" y="2988175"/>
            <a:ext cx="1432829" cy="11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3799" y="900525"/>
            <a:ext cx="1268759" cy="98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l"/>
              <a:t>In 2017 his son Jason will take over the company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73" y="1054137"/>
            <a:ext cx="1156300" cy="36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99" y="1229875"/>
            <a:ext cx="1502027" cy="34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775" y="1430162"/>
            <a:ext cx="2621625" cy="18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1549" y="2909492"/>
            <a:ext cx="1340475" cy="98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3799" y="900525"/>
            <a:ext cx="1268759" cy="9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3375" y="2988175"/>
            <a:ext cx="1432829" cy="11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l"/>
              <a:t>In 2017 his son Jason will take over the company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73" y="1054137"/>
            <a:ext cx="1156300" cy="36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99" y="1229875"/>
            <a:ext cx="1502027" cy="34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775" y="1430162"/>
            <a:ext cx="2621625" cy="18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1549" y="2909492"/>
            <a:ext cx="1340475" cy="98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3799" y="900525"/>
            <a:ext cx="1268759" cy="9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3375" y="2988175"/>
            <a:ext cx="1432829" cy="11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98700" y="1054150"/>
            <a:ext cx="794950" cy="7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3650" y="3763600"/>
            <a:ext cx="794949" cy="80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61875" y="1566174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37327" y="555999"/>
            <a:ext cx="863084" cy="8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00625" y="2050574"/>
            <a:ext cx="794949" cy="8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86600" y="3658100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slack icons" id="133" name="Shape 1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72275" y="2001250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viber icons" id="134" name="Shape 1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08950" y="2740825"/>
            <a:ext cx="863100" cy="8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In 2017 his son Jason will take over the company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73" y="1054137"/>
            <a:ext cx="1156300" cy="36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99" y="1229875"/>
            <a:ext cx="1502027" cy="34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775" y="1430162"/>
            <a:ext cx="2621625" cy="18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1549" y="2909492"/>
            <a:ext cx="1340475" cy="98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3799" y="900525"/>
            <a:ext cx="1268759" cy="9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3375" y="2988175"/>
            <a:ext cx="1432829" cy="11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98700" y="1054150"/>
            <a:ext cx="794950" cy="7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3650" y="3763600"/>
            <a:ext cx="794949" cy="80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61875" y="1566174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37327" y="555999"/>
            <a:ext cx="863084" cy="8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00625" y="2050574"/>
            <a:ext cx="794949" cy="8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86600" y="3658100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slack icons" id="152" name="Shape 15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72275" y="2001250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viber icons" id="153" name="Shape 1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08950" y="2740825"/>
            <a:ext cx="863100" cy="86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whatsapp icon" id="154" name="Shape 15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59075" y="4028050"/>
            <a:ext cx="863100" cy="86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pinterest icon" id="155" name="Shape 15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98675" y="703075"/>
            <a:ext cx="863100" cy="86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tumblr icon" id="156" name="Shape 15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02774" y="105574"/>
            <a:ext cx="794949" cy="79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google+ icons" id="157" name="Shape 15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78824" y="259223"/>
            <a:ext cx="794949" cy="79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zultat iskanja slik za skype icons" id="158" name="Shape 15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273775" y="3692175"/>
            <a:ext cx="794950" cy="7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Types of </a:t>
            </a:r>
            <a:r>
              <a:rPr b="1" lang="sl"/>
              <a:t>business</a:t>
            </a:r>
            <a:r>
              <a:rPr lang="sl"/>
              <a:t> communication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Who is communicating to whom?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l"/>
              <a:t>B2B → </a:t>
            </a:r>
            <a:r>
              <a:rPr b="1" lang="sl"/>
              <a:t>Business</a:t>
            </a:r>
            <a:r>
              <a:rPr lang="sl"/>
              <a:t> to </a:t>
            </a:r>
            <a:r>
              <a:rPr b="1" lang="sl"/>
              <a:t>Business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l"/>
              <a:t>B2C → </a:t>
            </a:r>
            <a:r>
              <a:rPr b="1" lang="sl"/>
              <a:t>Business</a:t>
            </a:r>
            <a:r>
              <a:rPr lang="sl"/>
              <a:t> to Consumer</a:t>
            </a:r>
          </a:p>
          <a:p>
            <a:pPr indent="-228600" lvl="0" marL="457200">
              <a:spcBef>
                <a:spcPts val="0"/>
              </a:spcBef>
            </a:pPr>
            <a:r>
              <a:rPr lang="sl"/>
              <a:t>C2C → Consumers to Consumer</a:t>
            </a:r>
          </a:p>
          <a:p>
            <a:pPr lvl="0">
              <a:spcBef>
                <a:spcPts val="0"/>
              </a:spcBef>
              <a:buNone/>
            </a:pPr>
            <a:br>
              <a:rPr lang="sl"/>
            </a:br>
            <a:r>
              <a:rPr lang="sl"/>
              <a:t>How many are participating in conversation?</a:t>
            </a:r>
          </a:p>
          <a:p>
            <a:pPr lvl="0">
              <a:spcBef>
                <a:spcPts val="0"/>
              </a:spcBef>
              <a:buNone/>
            </a:pPr>
            <a:r>
              <a:rPr b="1" lang="sl"/>
              <a:t>one - one		one - many			one - infinite</a:t>
            </a:r>
          </a:p>
          <a:p>
            <a:pPr lvl="0">
              <a:spcBef>
                <a:spcPts val="0"/>
              </a:spcBef>
              <a:buNone/>
            </a:pPr>
            <a:r>
              <a:rPr lang="sl"/>
              <a:t>individually		group/community 	publicly/ads</a:t>
            </a:r>
          </a:p>
        </p:txBody>
      </p:sp>
      <p:pic>
        <p:nvPicPr>
          <p:cNvPr descr="Rezultat iskanja slik za business communication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450" y="1229874"/>
            <a:ext cx="3379050" cy="22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Let’s dive a little deeper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What are the advantages and disadvantages of the most important social networks that serve businesses as communication channels.</a:t>
            </a:r>
          </a:p>
          <a:p>
            <a:pPr lvl="0">
              <a:spcBef>
                <a:spcPts val="0"/>
              </a:spcBef>
              <a:buNone/>
            </a:pPr>
            <a:r>
              <a:rPr lang="sl"/>
              <a:t>Read the article: </a:t>
            </a:r>
          </a:p>
          <a:p>
            <a:pPr lvl="0">
              <a:spcBef>
                <a:spcPts val="0"/>
              </a:spcBef>
              <a:buNone/>
            </a:pPr>
            <a:r>
              <a:rPr lang="sl" sz="4800"/>
              <a:t>http://bit.ly/2nbKLqq</a:t>
            </a:r>
          </a:p>
          <a:p>
            <a:pPr lvl="0">
              <a:spcBef>
                <a:spcPts val="0"/>
              </a:spcBef>
              <a:buNone/>
            </a:pPr>
            <a:r>
              <a:rPr b="1" lang="sl" sz="6000"/>
              <a:t>k</a:t>
            </a:r>
            <a:r>
              <a:rPr b="1" lang="sl" sz="6000"/>
              <a:t>ahoot.it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There is just too much work for Jason ...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… that is why he is going to </a:t>
            </a:r>
            <a:r>
              <a:rPr b="1" lang="sl"/>
              <a:t>employ you</a:t>
            </a:r>
            <a:r>
              <a:rPr lang="sl"/>
              <a:t> as his assistant!</a:t>
            </a:r>
          </a:p>
          <a:p>
            <a:pPr lvl="0">
              <a:spcBef>
                <a:spcPts val="0"/>
              </a:spcBef>
              <a:buNone/>
            </a:pPr>
            <a:r>
              <a:rPr b="1" lang="sl"/>
              <a:t>But … do you have what it takes to be </a:t>
            </a:r>
            <a:br>
              <a:rPr b="1" lang="sl"/>
            </a:br>
            <a:r>
              <a:rPr b="1" lang="sl"/>
              <a:t>the social media manager for his company?</a:t>
            </a:r>
          </a:p>
          <a:p>
            <a:pPr indent="-228600" lvl="0" marL="457200">
              <a:spcBef>
                <a:spcPts val="0"/>
              </a:spcBef>
            </a:pPr>
            <a:r>
              <a:rPr lang="sl" u="sng">
                <a:solidFill>
                  <a:schemeClr val="hlink"/>
                </a:solidFill>
                <a:hlinkClick r:id="rId3"/>
              </a:rPr>
              <a:t>www.i</a:t>
            </a:r>
            <a:r>
              <a:rPr lang="sl" u="sng">
                <a:solidFill>
                  <a:schemeClr val="hlink"/>
                </a:solidFill>
                <a:hlinkClick r:id="rId4"/>
              </a:rPr>
              <a:t>ndeed.com</a:t>
            </a:r>
            <a:r>
              <a:rPr lang="sl"/>
              <a:t> </a:t>
            </a:r>
          </a:p>
          <a:p>
            <a:pPr indent="-228600" lvl="0" marL="457200">
              <a:spcBef>
                <a:spcPts val="0"/>
              </a:spcBef>
            </a:pPr>
            <a:r>
              <a:rPr lang="sl" u="sng">
                <a:solidFill>
                  <a:schemeClr val="hlink"/>
                </a:solidFill>
                <a:hlinkClick r:id="rId5"/>
              </a:rPr>
              <a:t>www.treegum.co.uk</a:t>
            </a:r>
            <a:r>
              <a:rPr lang="sl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l" u="sng">
                <a:solidFill>
                  <a:schemeClr val="hlink"/>
                </a:solidFill>
                <a:hlinkClick r:id="rId6"/>
              </a:rPr>
              <a:t>EURES - The European Job Mobility Portal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0348" y="118012"/>
            <a:ext cx="1156300" cy="36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