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3B11155-1F11-4F8E-B675-001FD2C26026}" type="datetimeFigureOut">
              <a:rPr lang="ro-RO" smtClean="0"/>
              <a:pPr/>
              <a:t>27.10.2015</a:t>
            </a:fld>
            <a:endParaRPr lang="ro-RO"/>
          </a:p>
        </p:txBody>
      </p:sp>
      <p:sp>
        <p:nvSpPr>
          <p:cNvPr id="17" name="Footer Placeholder 16"/>
          <p:cNvSpPr>
            <a:spLocks noGrp="1"/>
          </p:cNvSpPr>
          <p:nvPr>
            <p:ph type="ftr" sz="quarter" idx="11"/>
          </p:nvPr>
        </p:nvSpPr>
        <p:spPr/>
        <p:txBody>
          <a:bodyPr/>
          <a:lstStyle/>
          <a:p>
            <a:endParaRPr lang="ro-RO"/>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F5A283-477F-4BB5-98B5-E8FF2B82DFFF}" type="slidenum">
              <a:rPr lang="ro-RO" smtClean="0"/>
              <a:pPr/>
              <a:t>‹#›</a:t>
            </a:fld>
            <a:endParaRPr lang="ro-RO"/>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11155-1F11-4F8E-B675-001FD2C26026}" type="datetimeFigureOut">
              <a:rPr lang="ro-RO" smtClean="0"/>
              <a:pPr/>
              <a:t>27.10.2015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CF5A283-477F-4BB5-98B5-E8FF2B82DFFF}" type="slidenum">
              <a:rPr lang="ro-RO" smtClean="0"/>
              <a:pPr/>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CF5A283-477F-4BB5-98B5-E8FF2B82DFFF}" type="slidenum">
              <a:rPr lang="ro-RO" smtClean="0"/>
              <a:pPr/>
              <a:t>‹#›</a:t>
            </a:fld>
            <a:endParaRPr lang="ro-RO"/>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11155-1F11-4F8E-B675-001FD2C26026}" type="datetimeFigureOut">
              <a:rPr lang="ro-RO" smtClean="0"/>
              <a:pPr/>
              <a:t>27.10.2015</a:t>
            </a:fld>
            <a:endParaRPr lang="ro-RO"/>
          </a:p>
        </p:txBody>
      </p:sp>
      <p:sp>
        <p:nvSpPr>
          <p:cNvPr id="5" name="Footer Placeholder 4"/>
          <p:cNvSpPr>
            <a:spLocks noGrp="1"/>
          </p:cNvSpPr>
          <p:nvPr>
            <p:ph type="ftr" sz="quarter" idx="11"/>
          </p:nvPr>
        </p:nvSpPr>
        <p:spPr/>
        <p:txBody>
          <a:bodyPr/>
          <a:lstStyle/>
          <a:p>
            <a:endParaRPr lang="ro-RO"/>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3B11155-1F11-4F8E-B675-001FD2C26026}" type="datetimeFigureOut">
              <a:rPr lang="ro-RO" smtClean="0"/>
              <a:pPr/>
              <a:t>27.10.2015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a:xfrm>
            <a:off x="4361688" y="1026372"/>
            <a:ext cx="457200" cy="441325"/>
          </a:xfrm>
        </p:spPr>
        <p:txBody>
          <a:bodyPr/>
          <a:lstStyle/>
          <a:p>
            <a:fld id="{6CF5A283-477F-4BB5-98B5-E8FF2B82DFFF}" type="slidenum">
              <a:rPr lang="ro-RO" smtClean="0"/>
              <a:pPr/>
              <a:t>‹#›</a:t>
            </a:fld>
            <a:endParaRPr lang="ro-RO"/>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ro-RO"/>
          </a:p>
        </p:txBody>
      </p:sp>
      <p:sp>
        <p:nvSpPr>
          <p:cNvPr id="4" name="Date Placeholder 3"/>
          <p:cNvSpPr>
            <a:spLocks noGrp="1"/>
          </p:cNvSpPr>
          <p:nvPr>
            <p:ph type="dt" sz="half" idx="10"/>
          </p:nvPr>
        </p:nvSpPr>
        <p:spPr/>
        <p:txBody>
          <a:bodyPr/>
          <a:lstStyle/>
          <a:p>
            <a:fld id="{73B11155-1F11-4F8E-B675-001FD2C26026}" type="datetimeFigureOut">
              <a:rPr lang="ro-RO" smtClean="0"/>
              <a:pPr/>
              <a:t>27.10.2015</a:t>
            </a:fld>
            <a:endParaRPr lang="ro-RO"/>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F5A283-477F-4BB5-98B5-E8FF2B82DFFF}" type="slidenum">
              <a:rPr lang="ro-RO" smtClean="0"/>
              <a:pPr/>
              <a:t>‹#›</a:t>
            </a:fld>
            <a:endParaRPr lang="ro-RO"/>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3B11155-1F11-4F8E-B675-001FD2C26026}" type="datetimeFigureOut">
              <a:rPr lang="ro-RO" smtClean="0"/>
              <a:pPr/>
              <a:t>27.10.2015</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CF5A283-477F-4BB5-98B5-E8FF2B82DFFF}" type="slidenum">
              <a:rPr lang="ro-RO" smtClean="0"/>
              <a:pPr/>
              <a:t>‹#›</a:t>
            </a:fld>
            <a:endParaRPr lang="ro-RO"/>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3B11155-1F11-4F8E-B675-001FD2C26026}" type="datetimeFigureOut">
              <a:rPr lang="ro-RO" smtClean="0"/>
              <a:pPr/>
              <a:t>27.10.2015</a:t>
            </a:fld>
            <a:endParaRPr lang="ro-RO"/>
          </a:p>
        </p:txBody>
      </p:sp>
      <p:sp>
        <p:nvSpPr>
          <p:cNvPr id="8" name="Footer Placeholder 7"/>
          <p:cNvSpPr>
            <a:spLocks noGrp="1"/>
          </p:cNvSpPr>
          <p:nvPr>
            <p:ph type="ftr" sz="quarter" idx="11"/>
          </p:nvPr>
        </p:nvSpPr>
        <p:spPr>
          <a:xfrm>
            <a:off x="304800" y="6409944"/>
            <a:ext cx="3581400" cy="365760"/>
          </a:xfrm>
        </p:spPr>
        <p:txBody>
          <a:bodyPr/>
          <a:lstStyle/>
          <a:p>
            <a:endParaRPr lang="ro-RO"/>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CF5A283-477F-4BB5-98B5-E8FF2B82DFFF}" type="slidenum">
              <a:rPr lang="ro-RO" smtClean="0"/>
              <a:pPr/>
              <a:t>‹#›</a:t>
            </a:fld>
            <a:endParaRPr lang="ro-RO"/>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B11155-1F11-4F8E-B675-001FD2C26026}" type="datetimeFigureOut">
              <a:rPr lang="ro-RO" smtClean="0"/>
              <a:pPr/>
              <a:t>27.10.2015</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a:xfrm>
            <a:off x="4343400" y="1036020"/>
            <a:ext cx="457200" cy="441325"/>
          </a:xfrm>
        </p:spPr>
        <p:txBody>
          <a:bodyPr/>
          <a:lstStyle/>
          <a:p>
            <a:fld id="{6CF5A283-477F-4BB5-98B5-E8FF2B82DFFF}"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3B11155-1F11-4F8E-B675-001FD2C26026}" type="datetimeFigureOut">
              <a:rPr lang="ro-RO" smtClean="0"/>
              <a:pPr/>
              <a:t>27.10.2015</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CF5A283-477F-4BB5-98B5-E8FF2B82DFFF}"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CF5A283-477F-4BB5-98B5-E8FF2B82DFFF}" type="slidenum">
              <a:rPr lang="ro-RO" smtClean="0"/>
              <a:pPr/>
              <a:t>‹#›</a:t>
            </a:fld>
            <a:endParaRPr lang="ro-RO"/>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3B11155-1F11-4F8E-B675-001FD2C26026}" type="datetimeFigureOut">
              <a:rPr lang="ro-RO" smtClean="0"/>
              <a:pPr/>
              <a:t>27.10.2015</a:t>
            </a:fld>
            <a:endParaRPr lang="ro-RO"/>
          </a:p>
        </p:txBody>
      </p:sp>
      <p:sp>
        <p:nvSpPr>
          <p:cNvPr id="6" name="Footer Placeholder 5"/>
          <p:cNvSpPr>
            <a:spLocks noGrp="1"/>
          </p:cNvSpPr>
          <p:nvPr>
            <p:ph type="ftr" sz="quarter" idx="11"/>
          </p:nvPr>
        </p:nvSpPr>
        <p:spPr>
          <a:xfrm>
            <a:off x="301752" y="6410848"/>
            <a:ext cx="3383280" cy="365760"/>
          </a:xfrm>
        </p:spPr>
        <p:txBody>
          <a:bodyPr/>
          <a:lstStyle/>
          <a:p>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CF5A283-477F-4BB5-98B5-E8FF2B82DFFF}" type="slidenum">
              <a:rPr lang="ro-RO" smtClean="0"/>
              <a:pPr/>
              <a:t>‹#›</a:t>
            </a:fld>
            <a:endParaRPr lang="ro-RO"/>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3B11155-1F11-4F8E-B675-001FD2C26026}" type="datetimeFigureOut">
              <a:rPr lang="ro-RO" smtClean="0"/>
              <a:pPr/>
              <a:t>27.10.2015</a:t>
            </a:fld>
            <a:endParaRPr lang="ro-RO"/>
          </a:p>
        </p:txBody>
      </p:sp>
      <p:sp>
        <p:nvSpPr>
          <p:cNvPr id="6" name="Footer Placeholder 5"/>
          <p:cNvSpPr>
            <a:spLocks noGrp="1"/>
          </p:cNvSpPr>
          <p:nvPr>
            <p:ph type="ftr" sz="quarter" idx="11"/>
          </p:nvPr>
        </p:nvSpPr>
        <p:spPr>
          <a:xfrm>
            <a:off x="301752" y="6410848"/>
            <a:ext cx="3584448" cy="365760"/>
          </a:xfrm>
        </p:spPr>
        <p:txBody>
          <a:bodyPr/>
          <a:lstStyle/>
          <a:p>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3B11155-1F11-4F8E-B675-001FD2C26026}" type="datetimeFigureOut">
              <a:rPr lang="ro-RO" smtClean="0"/>
              <a:pPr/>
              <a:t>27.10.2015</a:t>
            </a:fld>
            <a:endParaRPr lang="ro-RO"/>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o-RO"/>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CF5A283-477F-4BB5-98B5-E8FF2B82DFFF}" type="slidenum">
              <a:rPr lang="ro-RO" smtClean="0"/>
              <a:pPr/>
              <a:t>‹#›</a:t>
            </a:fld>
            <a:endParaRPr lang="ro-RO"/>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lumMod val="60000"/>
              <a:lumOff val="40000"/>
            </a:schemeClr>
          </a:solidFill>
          <a:ln>
            <a:solidFill>
              <a:schemeClr val="accent6">
                <a:lumMod val="75000"/>
              </a:schemeClr>
            </a:solidFill>
          </a:ln>
        </p:spPr>
        <p:txBody>
          <a:bodyPr/>
          <a:lstStyle/>
          <a:p>
            <a:r>
              <a:rPr lang="ro-RO" b="1" i="1" dirty="0" smtClean="0">
                <a:solidFill>
                  <a:schemeClr val="accent6">
                    <a:lumMod val="75000"/>
                  </a:schemeClr>
                </a:solidFill>
                <a:effectLst>
                  <a:outerShdw blurRad="38100" dist="38100" dir="2700000" algn="tl">
                    <a:srgbClr val="000000">
                      <a:alpha val="43137"/>
                    </a:srgbClr>
                  </a:outerShdw>
                </a:effectLst>
              </a:rPr>
              <a:t>Autumn Fair in Sturovo</a:t>
            </a:r>
            <a:endParaRPr lang="ro-RO" b="1" i="1" dirty="0">
              <a:solidFill>
                <a:schemeClr val="accent6">
                  <a:lumMod val="75000"/>
                </a:schemeClr>
              </a:solidFill>
              <a:effectLst>
                <a:outerShdw blurRad="38100" dist="38100" dir="2700000" algn="tl">
                  <a:srgbClr val="000000">
                    <a:alpha val="43137"/>
                  </a:srgbClr>
                </a:outerShdw>
              </a:effectLst>
            </a:endParaRPr>
          </a:p>
        </p:txBody>
      </p:sp>
      <p:pic>
        <p:nvPicPr>
          <p:cNvPr id="1026" name="Picture 2" descr="C:\Documents and Settings\user\My Documents\Downloads\12162096_974106882653104_53473778_o.jpg"/>
          <p:cNvPicPr>
            <a:picLocks noChangeAspect="1" noChangeArrowheads="1"/>
          </p:cNvPicPr>
          <p:nvPr/>
        </p:nvPicPr>
        <p:blipFill>
          <a:blip r:embed="rId2" cstate="print"/>
          <a:srcRect/>
          <a:stretch>
            <a:fillRect/>
          </a:stretch>
        </p:blipFill>
        <p:spPr bwMode="auto">
          <a:xfrm>
            <a:off x="500034" y="3214686"/>
            <a:ext cx="4810159" cy="2705714"/>
          </a:xfrm>
          <a:prstGeom prst="rect">
            <a:avLst/>
          </a:prstGeom>
          <a:noFill/>
        </p:spPr>
      </p:pic>
      <p:pic>
        <p:nvPicPr>
          <p:cNvPr id="5" name="Picture 4" descr="12086929_938152892922970_1841284128_n.jpg"/>
          <p:cNvPicPr>
            <a:picLocks noChangeAspect="1"/>
          </p:cNvPicPr>
          <p:nvPr/>
        </p:nvPicPr>
        <p:blipFill>
          <a:blip r:embed="rId3" cstate="print"/>
          <a:stretch>
            <a:fillRect/>
          </a:stretch>
        </p:blipFill>
        <p:spPr>
          <a:xfrm>
            <a:off x="5715008" y="2571744"/>
            <a:ext cx="2357454" cy="37941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ro-RO" dirty="0" smtClean="0">
                <a:solidFill>
                  <a:schemeClr val="accent6">
                    <a:lumMod val="75000"/>
                  </a:schemeClr>
                </a:solidFill>
              </a:rPr>
              <a:t>Autumn Da</a:t>
            </a:r>
            <a:r>
              <a:rPr lang="en-US" dirty="0" smtClean="0">
                <a:solidFill>
                  <a:schemeClr val="accent6">
                    <a:lumMod val="75000"/>
                  </a:schemeClr>
                </a:solidFill>
              </a:rPr>
              <a:t>y</a:t>
            </a:r>
            <a:r>
              <a:rPr lang="ro-RO" dirty="0" smtClean="0">
                <a:solidFill>
                  <a:schemeClr val="accent6">
                    <a:lumMod val="75000"/>
                  </a:schemeClr>
                </a:solidFill>
              </a:rPr>
              <a:t>s of Sturovo</a:t>
            </a:r>
            <a:endParaRPr lang="ro-RO" dirty="0">
              <a:solidFill>
                <a:schemeClr val="accent6">
                  <a:lumMod val="75000"/>
                </a:schemeClr>
              </a:solidFill>
            </a:endParaRPr>
          </a:p>
        </p:txBody>
      </p:sp>
      <p:sp>
        <p:nvSpPr>
          <p:cNvPr id="3" name="Content Placeholder 2"/>
          <p:cNvSpPr>
            <a:spLocks noGrp="1"/>
          </p:cNvSpPr>
          <p:nvPr>
            <p:ph sz="quarter" idx="1"/>
          </p:nvPr>
        </p:nvSpPr>
        <p:spPr/>
        <p:txBody>
          <a:bodyPr/>
          <a:lstStyle/>
          <a:p>
            <a:pPr>
              <a:buClr>
                <a:schemeClr val="accent6">
                  <a:lumMod val="75000"/>
                </a:schemeClr>
              </a:buClr>
            </a:pPr>
            <a:r>
              <a:rPr lang="en-US" dirty="0" smtClean="0">
                <a:solidFill>
                  <a:schemeClr val="accent3">
                    <a:lumMod val="75000"/>
                  </a:schemeClr>
                </a:solidFill>
              </a:rPr>
              <a:t>By the autumn days, </a:t>
            </a:r>
            <a:r>
              <a:rPr lang="en-US" dirty="0" err="1" smtClean="0">
                <a:solidFill>
                  <a:schemeClr val="accent3">
                    <a:lumMod val="75000"/>
                  </a:schemeClr>
                </a:solidFill>
              </a:rPr>
              <a:t>Sturovo</a:t>
            </a:r>
            <a:r>
              <a:rPr lang="en-US" dirty="0" smtClean="0">
                <a:solidFill>
                  <a:schemeClr val="accent3">
                    <a:lumMod val="75000"/>
                  </a:schemeClr>
                </a:solidFill>
              </a:rPr>
              <a:t> celebrates the reconstruction of the Maria Valeria bridge. </a:t>
            </a:r>
            <a:r>
              <a:rPr lang="en-US" dirty="0" err="1" smtClean="0">
                <a:solidFill>
                  <a:schemeClr val="accent3">
                    <a:lumMod val="75000"/>
                  </a:schemeClr>
                </a:solidFill>
              </a:rPr>
              <a:t>Programmes</a:t>
            </a:r>
            <a:r>
              <a:rPr lang="en-US" dirty="0" smtClean="0">
                <a:solidFill>
                  <a:schemeClr val="accent3">
                    <a:lumMod val="75000"/>
                  </a:schemeClr>
                </a:solidFill>
              </a:rPr>
              <a:t> are held </a:t>
            </a:r>
            <a:r>
              <a:rPr lang="en-US" dirty="0" err="1" smtClean="0">
                <a:solidFill>
                  <a:schemeClr val="accent3">
                    <a:lumMod val="75000"/>
                  </a:schemeClr>
                </a:solidFill>
              </a:rPr>
              <a:t>paralelly</a:t>
            </a:r>
            <a:r>
              <a:rPr lang="en-US" dirty="0" smtClean="0">
                <a:solidFill>
                  <a:schemeClr val="accent3">
                    <a:lumMod val="75000"/>
                  </a:schemeClr>
                </a:solidFill>
              </a:rPr>
              <a:t> on both sides of the river Danube, also in </a:t>
            </a:r>
            <a:r>
              <a:rPr lang="en-US" dirty="0" err="1" smtClean="0">
                <a:solidFill>
                  <a:schemeClr val="accent3">
                    <a:lumMod val="75000"/>
                  </a:schemeClr>
                </a:solidFill>
              </a:rPr>
              <a:t>Esztergom</a:t>
            </a:r>
            <a:r>
              <a:rPr lang="en-US" dirty="0" smtClean="0">
                <a:solidFill>
                  <a:schemeClr val="accent3">
                    <a:lumMod val="75000"/>
                  </a:schemeClr>
                </a:solidFill>
              </a:rPr>
              <a:t>. The autumn days are usually </a:t>
            </a:r>
            <a:r>
              <a:rPr lang="en-US" dirty="0" err="1" smtClean="0">
                <a:solidFill>
                  <a:schemeClr val="accent3">
                    <a:lumMod val="75000"/>
                  </a:schemeClr>
                </a:solidFill>
              </a:rPr>
              <a:t>organised</a:t>
            </a:r>
            <a:r>
              <a:rPr lang="en-US" dirty="0" smtClean="0">
                <a:solidFill>
                  <a:schemeClr val="accent3">
                    <a:lumMod val="75000"/>
                  </a:schemeClr>
                </a:solidFill>
              </a:rPr>
              <a:t> at the end of September or beginning of October.</a:t>
            </a:r>
            <a:endParaRPr lang="ro-RO" dirty="0">
              <a:solidFill>
                <a:schemeClr val="accent3">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solidFill>
                  <a:schemeClr val="accent6">
                    <a:lumMod val="75000"/>
                  </a:schemeClr>
                </a:solidFill>
              </a:rPr>
              <a:t>Typical Slovakian Products</a:t>
            </a:r>
            <a:endParaRPr lang="ro-RO" dirty="0">
              <a:solidFill>
                <a:schemeClr val="accent6">
                  <a:lumMod val="75000"/>
                </a:schemeClr>
              </a:solidFill>
            </a:endParaRPr>
          </a:p>
        </p:txBody>
      </p:sp>
      <p:sp>
        <p:nvSpPr>
          <p:cNvPr id="3" name="Content Placeholder 2"/>
          <p:cNvSpPr>
            <a:spLocks noGrp="1"/>
          </p:cNvSpPr>
          <p:nvPr>
            <p:ph sz="quarter" idx="1"/>
          </p:nvPr>
        </p:nvSpPr>
        <p:spPr/>
        <p:txBody>
          <a:bodyPr/>
          <a:lstStyle/>
          <a:p>
            <a:pPr>
              <a:buClr>
                <a:schemeClr val="accent6">
                  <a:lumMod val="75000"/>
                </a:schemeClr>
              </a:buClr>
            </a:pPr>
            <a:r>
              <a:rPr lang="en-US" dirty="0" smtClean="0">
                <a:solidFill>
                  <a:schemeClr val="accent3">
                    <a:lumMod val="75000"/>
                  </a:schemeClr>
                </a:solidFill>
              </a:rPr>
              <a:t>Three of the typical Slovakian products we saw in the Fair are: </a:t>
            </a:r>
            <a:r>
              <a:rPr lang="en-US" dirty="0" err="1" smtClean="0">
                <a:solidFill>
                  <a:schemeClr val="accent3">
                    <a:lumMod val="75000"/>
                  </a:schemeClr>
                </a:solidFill>
              </a:rPr>
              <a:t>Kofola</a:t>
            </a:r>
            <a:r>
              <a:rPr lang="en-US" dirty="0" smtClean="0">
                <a:solidFill>
                  <a:schemeClr val="accent3">
                    <a:lumMod val="75000"/>
                  </a:schemeClr>
                </a:solidFill>
              </a:rPr>
              <a:t>, which is a drink similar to Coca-Cola including flavors like lemon, orange, vanilla and cinnamon; </a:t>
            </a:r>
            <a:r>
              <a:rPr lang="en-US" dirty="0" err="1" smtClean="0">
                <a:solidFill>
                  <a:schemeClr val="accent3">
                    <a:lumMod val="75000"/>
                  </a:schemeClr>
                </a:solidFill>
              </a:rPr>
              <a:t>Trdelnik</a:t>
            </a:r>
            <a:r>
              <a:rPr lang="en-US" dirty="0" smtClean="0">
                <a:solidFill>
                  <a:schemeClr val="accent3">
                    <a:lumMod val="75000"/>
                  </a:schemeClr>
                </a:solidFill>
              </a:rPr>
              <a:t>(found in the Romanian fairs too), which is a coiled baked dough wrapped with cinnamon, nuts, cocoa or powdered sugar; </a:t>
            </a:r>
            <a:r>
              <a:rPr lang="ro-RO" dirty="0" smtClean="0">
                <a:solidFill>
                  <a:schemeClr val="accent3">
                    <a:lumMod val="75000"/>
                  </a:schemeClr>
                </a:solidFill>
              </a:rPr>
              <a:t>Medovina, which is an alcoholic drink made of ferment</a:t>
            </a:r>
            <a:r>
              <a:rPr lang="en-US" dirty="0" err="1" smtClean="0">
                <a:solidFill>
                  <a:schemeClr val="accent3">
                    <a:lumMod val="75000"/>
                  </a:schemeClr>
                </a:solidFill>
              </a:rPr>
              <a:t>ed</a:t>
            </a:r>
            <a:r>
              <a:rPr lang="ro-RO" dirty="0" smtClean="0">
                <a:solidFill>
                  <a:schemeClr val="accent3">
                    <a:lumMod val="75000"/>
                  </a:schemeClr>
                </a:solidFill>
              </a:rPr>
              <a:t> hone</a:t>
            </a:r>
            <a:r>
              <a:rPr lang="en-US" dirty="0" smtClean="0">
                <a:solidFill>
                  <a:schemeClr val="accent3">
                    <a:lumMod val="75000"/>
                  </a:schemeClr>
                </a:solidFill>
              </a:rPr>
              <a:t>y and water, sometimes with various fruits, spices and grains.</a:t>
            </a:r>
            <a:r>
              <a:rPr lang="en-US" dirty="0" smtClean="0"/>
              <a:t/>
            </a:r>
            <a:br>
              <a:rPr lang="en-US" dirty="0" smtClean="0"/>
            </a:br>
            <a:endParaRPr lang="ro-R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 </a:t>
            </a:r>
            <a:endParaRPr lang="ro-RO" dirty="0"/>
          </a:p>
        </p:txBody>
      </p:sp>
      <p:pic>
        <p:nvPicPr>
          <p:cNvPr id="3074" name="Picture 2" descr="C:\Documents and Settings\user\My Documents\Downloads\12164420_974106795986446_474682286_o.jpg"/>
          <p:cNvPicPr>
            <a:picLocks noGrp="1" noChangeAspect="1" noChangeArrowheads="1"/>
          </p:cNvPicPr>
          <p:nvPr>
            <p:ph sz="quarter" idx="1"/>
          </p:nvPr>
        </p:nvPicPr>
        <p:blipFill>
          <a:blip r:embed="rId2" cstate="print"/>
          <a:srcRect/>
          <a:stretch>
            <a:fillRect/>
          </a:stretch>
        </p:blipFill>
        <p:spPr bwMode="auto">
          <a:xfrm>
            <a:off x="857224" y="1571612"/>
            <a:ext cx="2571750" cy="4572000"/>
          </a:xfrm>
          <a:prstGeom prst="rect">
            <a:avLst/>
          </a:prstGeom>
          <a:noFill/>
        </p:spPr>
      </p:pic>
      <p:pic>
        <p:nvPicPr>
          <p:cNvPr id="3075" name="Picture 3" descr="C:\Documents and Settings\user\My Documents\Downloads\12164588_974106805986445_1611295399_o.jpg"/>
          <p:cNvPicPr>
            <a:picLocks noChangeAspect="1" noChangeArrowheads="1"/>
          </p:cNvPicPr>
          <p:nvPr/>
        </p:nvPicPr>
        <p:blipFill>
          <a:blip r:embed="rId3" cstate="print"/>
          <a:srcRect/>
          <a:stretch>
            <a:fillRect/>
          </a:stretch>
        </p:blipFill>
        <p:spPr bwMode="auto">
          <a:xfrm>
            <a:off x="3571868" y="2000240"/>
            <a:ext cx="5214974" cy="35719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solidFill>
                  <a:schemeClr val="accent6">
                    <a:lumMod val="75000"/>
                  </a:schemeClr>
                </a:solidFill>
              </a:rPr>
              <a:t>Foreigners in the Fair</a:t>
            </a:r>
            <a:endParaRPr lang="ro-RO" dirty="0">
              <a:solidFill>
                <a:schemeClr val="accent6">
                  <a:lumMod val="75000"/>
                </a:schemeClr>
              </a:solidFill>
            </a:endParaRPr>
          </a:p>
        </p:txBody>
      </p:sp>
      <p:sp>
        <p:nvSpPr>
          <p:cNvPr id="3" name="Content Placeholder 2"/>
          <p:cNvSpPr>
            <a:spLocks noGrp="1"/>
          </p:cNvSpPr>
          <p:nvPr>
            <p:ph sz="quarter" idx="1"/>
          </p:nvPr>
        </p:nvSpPr>
        <p:spPr/>
        <p:txBody>
          <a:bodyPr/>
          <a:lstStyle/>
          <a:p>
            <a:pPr>
              <a:buClr>
                <a:schemeClr val="accent6">
                  <a:lumMod val="75000"/>
                </a:schemeClr>
              </a:buClr>
            </a:pPr>
            <a:r>
              <a:rPr lang="en-US" sz="2400" dirty="0" smtClean="0">
                <a:solidFill>
                  <a:schemeClr val="accent3">
                    <a:lumMod val="75000"/>
                  </a:schemeClr>
                </a:solidFill>
              </a:rPr>
              <a:t>On the whole, the exhibitions came from Slovakia but we could also see a few stands from Hungary and people from India, Africa or Korea</a:t>
            </a:r>
            <a:r>
              <a:rPr lang="en-US" sz="2400" dirty="0" smtClean="0">
                <a:solidFill>
                  <a:schemeClr val="accent3">
                    <a:lumMod val="75000"/>
                  </a:schemeClr>
                </a:solidFill>
              </a:rPr>
              <a:t>. We saw Romanian cars, too.</a:t>
            </a:r>
            <a:r>
              <a:rPr lang="en-US" dirty="0" smtClean="0">
                <a:solidFill>
                  <a:schemeClr val="accent3">
                    <a:lumMod val="75000"/>
                  </a:schemeClr>
                </a:solidFill>
              </a:rPr>
              <a:t/>
            </a:r>
            <a:br>
              <a:rPr lang="en-US" dirty="0" smtClean="0">
                <a:solidFill>
                  <a:schemeClr val="accent3">
                    <a:lumMod val="75000"/>
                  </a:schemeClr>
                </a:solidFill>
              </a:rPr>
            </a:br>
            <a:endParaRPr lang="ro-RO" dirty="0">
              <a:solidFill>
                <a:schemeClr val="accent3">
                  <a:lumMod val="75000"/>
                </a:schemeClr>
              </a:solidFill>
            </a:endParaRPr>
          </a:p>
        </p:txBody>
      </p:sp>
      <p:pic>
        <p:nvPicPr>
          <p:cNvPr id="4" name="Picture 3" descr="12165761_938152932922966_1548723962_n.jpg"/>
          <p:cNvPicPr>
            <a:picLocks noChangeAspect="1"/>
          </p:cNvPicPr>
          <p:nvPr/>
        </p:nvPicPr>
        <p:blipFill>
          <a:blip r:embed="rId2" cstate="print"/>
          <a:stretch>
            <a:fillRect/>
          </a:stretch>
        </p:blipFill>
        <p:spPr>
          <a:xfrm>
            <a:off x="1928794" y="2928934"/>
            <a:ext cx="5333995" cy="300037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solidFill>
                  <a:schemeClr val="accent6">
                    <a:lumMod val="75000"/>
                  </a:schemeClr>
                </a:solidFill>
              </a:rPr>
              <a:t>Prices</a:t>
            </a:r>
            <a:endParaRPr lang="ro-RO" dirty="0">
              <a:solidFill>
                <a:schemeClr val="accent6">
                  <a:lumMod val="75000"/>
                </a:schemeClr>
              </a:solidFill>
            </a:endParaRPr>
          </a:p>
        </p:txBody>
      </p:sp>
      <p:sp>
        <p:nvSpPr>
          <p:cNvPr id="3" name="Content Placeholder 2"/>
          <p:cNvSpPr>
            <a:spLocks noGrp="1"/>
          </p:cNvSpPr>
          <p:nvPr>
            <p:ph sz="quarter" idx="1"/>
          </p:nvPr>
        </p:nvSpPr>
        <p:spPr/>
        <p:txBody>
          <a:bodyPr>
            <a:normAutofit fontScale="85000" lnSpcReduction="20000"/>
          </a:bodyPr>
          <a:lstStyle/>
          <a:p>
            <a:pPr>
              <a:buNone/>
            </a:pPr>
            <a:r>
              <a:rPr lang="en-US" sz="2400" dirty="0" err="1" smtClean="0">
                <a:solidFill>
                  <a:schemeClr val="accent3">
                    <a:lumMod val="75000"/>
                  </a:schemeClr>
                </a:solidFill>
              </a:rPr>
              <a:t>Trdelnik</a:t>
            </a:r>
            <a:r>
              <a:rPr lang="en-US" sz="2400" dirty="0" smtClean="0">
                <a:solidFill>
                  <a:schemeClr val="accent3">
                    <a:lumMod val="75000"/>
                  </a:schemeClr>
                </a:solidFill>
              </a:rPr>
              <a:t> 2 € - Romania 7 </a:t>
            </a:r>
            <a:r>
              <a:rPr lang="en-US" sz="2400" dirty="0" err="1" smtClean="0">
                <a:solidFill>
                  <a:schemeClr val="accent3">
                    <a:lumMod val="75000"/>
                  </a:schemeClr>
                </a:solidFill>
              </a:rPr>
              <a:t>Rons</a:t>
            </a:r>
            <a:r>
              <a:rPr lang="en-US" sz="2400" dirty="0" smtClean="0">
                <a:solidFill>
                  <a:schemeClr val="accent3">
                    <a:lumMod val="75000"/>
                  </a:schemeClr>
                </a:solidFill>
              </a:rPr>
              <a:t>(1.5€)</a:t>
            </a:r>
            <a:br>
              <a:rPr lang="en-US" sz="2400" dirty="0" smtClean="0">
                <a:solidFill>
                  <a:schemeClr val="accent3">
                    <a:lumMod val="75000"/>
                  </a:schemeClr>
                </a:solidFill>
              </a:rPr>
            </a:br>
            <a:r>
              <a:rPr lang="en-US" sz="2400" dirty="0" smtClean="0">
                <a:solidFill>
                  <a:schemeClr val="accent3">
                    <a:lumMod val="75000"/>
                  </a:schemeClr>
                </a:solidFill>
              </a:rPr>
              <a:t>Jellies 2 €- Romania 3 </a:t>
            </a:r>
            <a:r>
              <a:rPr lang="en-US" sz="2400" dirty="0" err="1" smtClean="0">
                <a:solidFill>
                  <a:schemeClr val="accent3">
                    <a:lumMod val="75000"/>
                  </a:schemeClr>
                </a:solidFill>
              </a:rPr>
              <a:t>Rons</a:t>
            </a:r>
            <a:r>
              <a:rPr lang="en-US" sz="2400" dirty="0" smtClean="0">
                <a:solidFill>
                  <a:schemeClr val="accent3">
                    <a:lumMod val="75000"/>
                  </a:schemeClr>
                </a:solidFill>
              </a:rPr>
              <a:t>(0.70€)</a:t>
            </a:r>
          </a:p>
          <a:p>
            <a:pPr>
              <a:buNone/>
            </a:pPr>
            <a:r>
              <a:rPr lang="en-US" sz="2400" dirty="0" smtClean="0">
                <a:solidFill>
                  <a:schemeClr val="accent3">
                    <a:lumMod val="75000"/>
                  </a:schemeClr>
                </a:solidFill>
              </a:rPr>
              <a:t>Gingerbread  2€- Romania 3 </a:t>
            </a:r>
            <a:r>
              <a:rPr lang="en-US" sz="2400" dirty="0" err="1" smtClean="0">
                <a:solidFill>
                  <a:schemeClr val="accent3">
                    <a:lumMod val="75000"/>
                  </a:schemeClr>
                </a:solidFill>
              </a:rPr>
              <a:t>Rons</a:t>
            </a:r>
            <a:r>
              <a:rPr lang="en-US" sz="2400" dirty="0" smtClean="0">
                <a:solidFill>
                  <a:schemeClr val="accent3">
                    <a:lumMod val="75000"/>
                  </a:schemeClr>
                </a:solidFill>
              </a:rPr>
              <a:t>(0.70€)</a:t>
            </a:r>
            <a:br>
              <a:rPr lang="en-US" sz="2400" dirty="0" smtClean="0">
                <a:solidFill>
                  <a:schemeClr val="accent3">
                    <a:lumMod val="75000"/>
                  </a:schemeClr>
                </a:solidFill>
              </a:rPr>
            </a:br>
            <a:r>
              <a:rPr lang="en-US" sz="2400" dirty="0" smtClean="0">
                <a:solidFill>
                  <a:schemeClr val="accent3">
                    <a:lumMod val="75000"/>
                  </a:schemeClr>
                </a:solidFill>
              </a:rPr>
              <a:t>Candied Fruit 2€∕100gr- Romania 6 </a:t>
            </a:r>
            <a:r>
              <a:rPr lang="en-US" sz="2400" dirty="0" err="1" smtClean="0">
                <a:solidFill>
                  <a:schemeClr val="accent3">
                    <a:lumMod val="75000"/>
                  </a:schemeClr>
                </a:solidFill>
              </a:rPr>
              <a:t>Rons</a:t>
            </a:r>
            <a:r>
              <a:rPr lang="en-US" sz="2400" dirty="0" smtClean="0">
                <a:solidFill>
                  <a:schemeClr val="accent3">
                    <a:lumMod val="75000"/>
                  </a:schemeClr>
                </a:solidFill>
              </a:rPr>
              <a:t>(1.3€)</a:t>
            </a:r>
          </a:p>
          <a:p>
            <a:pPr>
              <a:buNone/>
            </a:pPr>
            <a:r>
              <a:rPr lang="en-US" sz="2400" dirty="0" smtClean="0">
                <a:solidFill>
                  <a:schemeClr val="accent3">
                    <a:lumMod val="75000"/>
                  </a:schemeClr>
                </a:solidFill>
              </a:rPr>
              <a:t> Chocolate box 2€- Romania 10 </a:t>
            </a:r>
            <a:r>
              <a:rPr lang="en-US" sz="2400" dirty="0" err="1" smtClean="0">
                <a:solidFill>
                  <a:schemeClr val="accent3">
                    <a:lumMod val="75000"/>
                  </a:schemeClr>
                </a:solidFill>
              </a:rPr>
              <a:t>Rons</a:t>
            </a:r>
            <a:r>
              <a:rPr lang="en-US" sz="2400" dirty="0" smtClean="0">
                <a:solidFill>
                  <a:schemeClr val="accent3">
                    <a:lumMod val="75000"/>
                  </a:schemeClr>
                </a:solidFill>
              </a:rPr>
              <a:t>(2.30€)</a:t>
            </a:r>
          </a:p>
          <a:p>
            <a:pPr>
              <a:buNone/>
            </a:pPr>
            <a:r>
              <a:rPr lang="en-US" sz="2400" dirty="0" smtClean="0">
                <a:solidFill>
                  <a:schemeClr val="accent3">
                    <a:lumMod val="75000"/>
                  </a:schemeClr>
                </a:solidFill>
              </a:rPr>
              <a:t>      Cheese 6€∕Kg- Romania 15 </a:t>
            </a:r>
            <a:r>
              <a:rPr lang="en-US" sz="2400" dirty="0" err="1" smtClean="0">
                <a:solidFill>
                  <a:schemeClr val="accent3">
                    <a:lumMod val="75000"/>
                  </a:schemeClr>
                </a:solidFill>
              </a:rPr>
              <a:t>Rons</a:t>
            </a:r>
            <a:r>
              <a:rPr lang="en-US" sz="2400" dirty="0" smtClean="0">
                <a:solidFill>
                  <a:schemeClr val="accent3">
                    <a:lumMod val="75000"/>
                  </a:schemeClr>
                </a:solidFill>
              </a:rPr>
              <a:t>(3.4€)</a:t>
            </a:r>
          </a:p>
          <a:p>
            <a:pPr>
              <a:buNone/>
            </a:pPr>
            <a:r>
              <a:rPr lang="en-US" sz="2400" dirty="0" smtClean="0">
                <a:solidFill>
                  <a:schemeClr val="accent3">
                    <a:lumMod val="75000"/>
                  </a:schemeClr>
                </a:solidFill>
              </a:rPr>
              <a:t>Cotton Candy 2€- Romania 4 </a:t>
            </a:r>
            <a:r>
              <a:rPr lang="en-US" sz="2400" dirty="0" err="1" smtClean="0">
                <a:solidFill>
                  <a:schemeClr val="accent3">
                    <a:lumMod val="75000"/>
                  </a:schemeClr>
                </a:solidFill>
              </a:rPr>
              <a:t>Rons</a:t>
            </a:r>
            <a:r>
              <a:rPr lang="en-US" sz="2400" dirty="0" smtClean="0">
                <a:solidFill>
                  <a:schemeClr val="accent3">
                    <a:lumMod val="75000"/>
                  </a:schemeClr>
                </a:solidFill>
              </a:rPr>
              <a:t>(1€)</a:t>
            </a:r>
          </a:p>
          <a:p>
            <a:pPr>
              <a:buNone/>
            </a:pPr>
            <a:r>
              <a:rPr lang="en-US" sz="2400" dirty="0" smtClean="0">
                <a:solidFill>
                  <a:schemeClr val="accent3">
                    <a:lumMod val="75000"/>
                  </a:schemeClr>
                </a:solidFill>
              </a:rPr>
              <a:t>      </a:t>
            </a:r>
            <a:r>
              <a:rPr lang="en-US" sz="2400" dirty="0" err="1" smtClean="0">
                <a:solidFill>
                  <a:schemeClr val="accent3">
                    <a:lumMod val="75000"/>
                  </a:schemeClr>
                </a:solidFill>
              </a:rPr>
              <a:t>Palenka</a:t>
            </a:r>
            <a:r>
              <a:rPr lang="en-US" sz="2400" dirty="0" smtClean="0">
                <a:solidFill>
                  <a:schemeClr val="accent3">
                    <a:lumMod val="75000"/>
                  </a:schemeClr>
                </a:solidFill>
              </a:rPr>
              <a:t> 2€∕100ml – Romania 3 </a:t>
            </a:r>
            <a:r>
              <a:rPr lang="en-US" sz="2400" dirty="0" err="1" smtClean="0">
                <a:solidFill>
                  <a:schemeClr val="accent3">
                    <a:lumMod val="75000"/>
                  </a:schemeClr>
                </a:solidFill>
              </a:rPr>
              <a:t>Rons</a:t>
            </a:r>
            <a:r>
              <a:rPr lang="en-US" sz="2400" dirty="0" smtClean="0">
                <a:solidFill>
                  <a:schemeClr val="accent3">
                    <a:lumMod val="75000"/>
                  </a:schemeClr>
                </a:solidFill>
              </a:rPr>
              <a:t>(0.70€)</a:t>
            </a:r>
          </a:p>
          <a:p>
            <a:pPr>
              <a:buNone/>
            </a:pPr>
            <a:r>
              <a:rPr lang="en-US" sz="2400" dirty="0" smtClean="0">
                <a:solidFill>
                  <a:schemeClr val="accent3">
                    <a:lumMod val="75000"/>
                  </a:schemeClr>
                </a:solidFill>
              </a:rPr>
              <a:t> Painted magnets 4€- Romania 3 </a:t>
            </a:r>
            <a:r>
              <a:rPr lang="en-US" sz="2400" dirty="0" err="1" smtClean="0">
                <a:solidFill>
                  <a:schemeClr val="accent3">
                    <a:lumMod val="75000"/>
                  </a:schemeClr>
                </a:solidFill>
              </a:rPr>
              <a:t>Rons</a:t>
            </a:r>
            <a:r>
              <a:rPr lang="en-US" sz="2400" dirty="0" smtClean="0">
                <a:solidFill>
                  <a:schemeClr val="accent3">
                    <a:lumMod val="75000"/>
                  </a:schemeClr>
                </a:solidFill>
              </a:rPr>
              <a:t>(1.70€)</a:t>
            </a:r>
          </a:p>
          <a:p>
            <a:pPr>
              <a:buNone/>
            </a:pPr>
            <a:r>
              <a:rPr lang="en-US" sz="2400" dirty="0" smtClean="0">
                <a:solidFill>
                  <a:schemeClr val="accent3">
                    <a:lumMod val="75000"/>
                  </a:schemeClr>
                </a:solidFill>
              </a:rPr>
              <a:t>      Necklace 12€- Romania 20 </a:t>
            </a:r>
            <a:r>
              <a:rPr lang="en-US" sz="2400" dirty="0" err="1" smtClean="0">
                <a:solidFill>
                  <a:schemeClr val="accent3">
                    <a:lumMod val="75000"/>
                  </a:schemeClr>
                </a:solidFill>
              </a:rPr>
              <a:t>Rons</a:t>
            </a:r>
            <a:r>
              <a:rPr lang="en-US" sz="2400" dirty="0" smtClean="0">
                <a:solidFill>
                  <a:schemeClr val="accent3">
                    <a:lumMod val="75000"/>
                  </a:schemeClr>
                </a:solidFill>
              </a:rPr>
              <a:t>(4.5€)</a:t>
            </a:r>
          </a:p>
          <a:p>
            <a:pPr>
              <a:buNone/>
            </a:pPr>
            <a:r>
              <a:rPr lang="en-US" sz="1800" dirty="0" smtClean="0">
                <a:solidFill>
                  <a:schemeClr val="accent3">
                    <a:lumMod val="75000"/>
                  </a:schemeClr>
                </a:solidFill>
              </a:rPr>
              <a:t>      </a:t>
            </a:r>
            <a:endParaRPr lang="en-US" sz="1800" dirty="0" smtClean="0"/>
          </a:p>
          <a:p>
            <a:pPr>
              <a:buNone/>
            </a:pPr>
            <a:endParaRPr lang="en-US" sz="1800" dirty="0" smtClean="0"/>
          </a:p>
          <a:p>
            <a:pPr>
              <a:buNone/>
            </a:pPr>
            <a:endParaRPr lang="en-US" dirty="0" smtClean="0"/>
          </a:p>
          <a:p>
            <a:endParaRPr lang="en-US" dirty="0" smtClean="0"/>
          </a:p>
          <a:p>
            <a:pPr>
              <a:buNone/>
            </a:pPr>
            <a:r>
              <a:rPr lang="en-US" dirty="0" smtClean="0"/>
              <a:t>    </a:t>
            </a:r>
            <a:endParaRPr lang="ro-RO" dirty="0"/>
          </a:p>
        </p:txBody>
      </p:sp>
      <p:pic>
        <p:nvPicPr>
          <p:cNvPr id="4" name="Picture 3" descr="12168868_940878785983714_1818635679_o.jpg"/>
          <p:cNvPicPr>
            <a:picLocks noChangeAspect="1"/>
          </p:cNvPicPr>
          <p:nvPr/>
        </p:nvPicPr>
        <p:blipFill>
          <a:blip r:embed="rId2" cstate="print"/>
          <a:stretch>
            <a:fillRect/>
          </a:stretch>
        </p:blipFill>
        <p:spPr>
          <a:xfrm>
            <a:off x="6143636" y="1785926"/>
            <a:ext cx="2330651" cy="414338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solidFill>
                  <a:schemeClr val="accent6">
                    <a:lumMod val="75000"/>
                  </a:schemeClr>
                </a:solidFill>
              </a:rPr>
              <a:t>Influence on </a:t>
            </a:r>
            <a:r>
              <a:rPr lang="en-US" dirty="0" err="1" smtClean="0">
                <a:solidFill>
                  <a:schemeClr val="accent6">
                    <a:lumMod val="75000"/>
                  </a:schemeClr>
                </a:solidFill>
              </a:rPr>
              <a:t>Enviroment</a:t>
            </a:r>
            <a:endParaRPr lang="ro-RO" dirty="0">
              <a:solidFill>
                <a:schemeClr val="accent6">
                  <a:lumMod val="75000"/>
                </a:schemeClr>
              </a:solidFill>
            </a:endParaRPr>
          </a:p>
        </p:txBody>
      </p:sp>
      <p:sp>
        <p:nvSpPr>
          <p:cNvPr id="3" name="Content Placeholder 2"/>
          <p:cNvSpPr>
            <a:spLocks noGrp="1"/>
          </p:cNvSpPr>
          <p:nvPr>
            <p:ph sz="quarter" idx="1"/>
          </p:nvPr>
        </p:nvSpPr>
        <p:spPr/>
        <p:txBody>
          <a:bodyPr>
            <a:normAutofit/>
          </a:bodyPr>
          <a:lstStyle/>
          <a:p>
            <a:pPr>
              <a:buClr>
                <a:schemeClr val="accent6">
                  <a:lumMod val="75000"/>
                </a:schemeClr>
              </a:buClr>
            </a:pPr>
            <a:r>
              <a:rPr lang="en-US" sz="2000" dirty="0" smtClean="0">
                <a:solidFill>
                  <a:schemeClr val="accent3">
                    <a:lumMod val="75000"/>
                  </a:schemeClr>
                </a:solidFill>
              </a:rPr>
              <a:t>Such a fair brings happiness and satisfaction to all the people that take part in it, for sure. On the other hand, it is not really friendly with the environment because of all the pollution it causes. After a whole festive weekend, there is often a lot of rubbish and litter let on the ground. In the same time, the fume produced  by the meal stands causes air pollution although everybody is lured by it’s smell.</a:t>
            </a:r>
          </a:p>
          <a:p>
            <a:pPr>
              <a:buClr>
                <a:schemeClr val="accent6">
                  <a:lumMod val="75000"/>
                </a:schemeClr>
              </a:buClr>
            </a:pPr>
            <a:endParaRPr lang="ro-RO" sz="2000" dirty="0">
              <a:solidFill>
                <a:schemeClr val="accent3">
                  <a:lumMod val="75000"/>
                </a:schemeClr>
              </a:solidFill>
            </a:endParaRPr>
          </a:p>
        </p:txBody>
      </p:sp>
      <p:pic>
        <p:nvPicPr>
          <p:cNvPr id="4" name="Picture 3" descr="12168012_417159215146995_2121422946_n.jpg"/>
          <p:cNvPicPr>
            <a:picLocks noChangeAspect="1"/>
          </p:cNvPicPr>
          <p:nvPr/>
        </p:nvPicPr>
        <p:blipFill>
          <a:blip r:embed="rId2" cstate="print"/>
          <a:stretch>
            <a:fillRect/>
          </a:stretch>
        </p:blipFill>
        <p:spPr>
          <a:xfrm>
            <a:off x="2071670" y="3500438"/>
            <a:ext cx="5000660" cy="2812871"/>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166</TotalTime>
  <Words>279</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Autumn Fair in Sturovo</vt:lpstr>
      <vt:lpstr>Autumn Days of Sturovo</vt:lpstr>
      <vt:lpstr>Typical Slovakian Products</vt:lpstr>
      <vt:lpstr> </vt:lpstr>
      <vt:lpstr>Foreigners in the Fair</vt:lpstr>
      <vt:lpstr>Prices</vt:lpstr>
      <vt:lpstr>Influence on Enviroment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Autumn Fair in Sturovo</dc:title>
  <dc:creator>Ana&amp;Criss</dc:creator>
  <cp:lastModifiedBy>owner</cp:lastModifiedBy>
  <cp:revision>19</cp:revision>
  <dcterms:created xsi:type="dcterms:W3CDTF">2015-10-17T11:59:20Z</dcterms:created>
  <dcterms:modified xsi:type="dcterms:W3CDTF">2015-10-27T19:18:12Z</dcterms:modified>
</cp:coreProperties>
</file>