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2" r:id="rId7"/>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C00AF028-7C5B-4D62-A50F-4283ABE8A43C}" type="datetimeFigureOut">
              <a:rPr lang="bg-BG" smtClean="0"/>
              <a:t>20.03.2017</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381958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00AF028-7C5B-4D62-A50F-4283ABE8A43C}" type="datetimeFigureOut">
              <a:rPr lang="bg-BG" smtClean="0"/>
              <a:t>20.03.2017</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290275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00AF028-7C5B-4D62-A50F-4283ABE8A43C}" type="datetimeFigureOut">
              <a:rPr lang="bg-BG" smtClean="0"/>
              <a:t>20.03.2017</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1772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00AF028-7C5B-4D62-A50F-4283ABE8A43C}" type="datetimeFigureOut">
              <a:rPr lang="bg-BG" smtClean="0"/>
              <a:t>20.03.2017</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31916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AF028-7C5B-4D62-A50F-4283ABE8A43C}" type="datetimeFigureOut">
              <a:rPr lang="bg-BG" smtClean="0"/>
              <a:t>20.03.2017</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69113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C00AF028-7C5B-4D62-A50F-4283ABE8A43C}" type="datetimeFigureOut">
              <a:rPr lang="bg-BG" smtClean="0"/>
              <a:t>20.03.2017</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290571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C00AF028-7C5B-4D62-A50F-4283ABE8A43C}" type="datetimeFigureOut">
              <a:rPr lang="bg-BG" smtClean="0"/>
              <a:t>20.03.2017</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248566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C00AF028-7C5B-4D62-A50F-4283ABE8A43C}" type="datetimeFigureOut">
              <a:rPr lang="bg-BG" smtClean="0"/>
              <a:t>20.03.2017</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21601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AF028-7C5B-4D62-A50F-4283ABE8A43C}" type="datetimeFigureOut">
              <a:rPr lang="bg-BG" smtClean="0"/>
              <a:t>20.03.2017</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76648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AF028-7C5B-4D62-A50F-4283ABE8A43C}" type="datetimeFigureOut">
              <a:rPr lang="bg-BG" smtClean="0"/>
              <a:t>20.03.2017</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314273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AF028-7C5B-4D62-A50F-4283ABE8A43C}" type="datetimeFigureOut">
              <a:rPr lang="bg-BG" smtClean="0"/>
              <a:t>20.03.2017</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3D7C9C1-DE18-4F54-A183-5FB1CF6B757A}" type="slidenum">
              <a:rPr lang="bg-BG" smtClean="0"/>
              <a:t>‹#›</a:t>
            </a:fld>
            <a:endParaRPr lang="bg-BG"/>
          </a:p>
        </p:txBody>
      </p:sp>
    </p:spTree>
    <p:extLst>
      <p:ext uri="{BB962C8B-B14F-4D97-AF65-F5344CB8AC3E}">
        <p14:creationId xmlns:p14="http://schemas.microsoft.com/office/powerpoint/2010/main" val="10655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AF028-7C5B-4D62-A50F-4283ABE8A43C}" type="datetimeFigureOut">
              <a:rPr lang="bg-BG" smtClean="0"/>
              <a:t>20.03.2017</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7C9C1-DE18-4F54-A183-5FB1CF6B757A}" type="slidenum">
              <a:rPr lang="bg-BG" smtClean="0"/>
              <a:t>‹#›</a:t>
            </a:fld>
            <a:endParaRPr lang="bg-BG"/>
          </a:p>
        </p:txBody>
      </p:sp>
    </p:spTree>
    <p:extLst>
      <p:ext uri="{BB962C8B-B14F-4D97-AF65-F5344CB8AC3E}">
        <p14:creationId xmlns:p14="http://schemas.microsoft.com/office/powerpoint/2010/main" val="27549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432560" y="0"/>
            <a:ext cx="9144000" cy="2249488"/>
          </a:xfrm>
          <a:noFill/>
        </p:spPr>
        <p:txBody>
          <a:bodyPr>
            <a:normAutofit fontScale="90000"/>
          </a:bodyPr>
          <a:lstStyle/>
          <a:p>
            <a:r>
              <a:rPr lang="en-US" b="1" i="1" dirty="0" smtClean="0"/>
              <a:t>How to turn youth unemployment into employment</a:t>
            </a:r>
            <a:endParaRPr lang="bg-BG" b="1" i="1" dirty="0"/>
          </a:p>
        </p:txBody>
      </p:sp>
    </p:spTree>
    <p:extLst>
      <p:ext uri="{BB962C8B-B14F-4D97-AF65-F5344CB8AC3E}">
        <p14:creationId xmlns:p14="http://schemas.microsoft.com/office/powerpoint/2010/main" val="897992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does youth unemployment mean?</a:t>
            </a:r>
            <a:endParaRPr lang="bg-BG" b="1" dirty="0"/>
          </a:p>
        </p:txBody>
      </p:sp>
      <p:sp>
        <p:nvSpPr>
          <p:cNvPr id="3" name="Content Placeholder 2"/>
          <p:cNvSpPr>
            <a:spLocks noGrp="1"/>
          </p:cNvSpPr>
          <p:nvPr>
            <p:ph idx="1"/>
          </p:nvPr>
        </p:nvSpPr>
        <p:spPr>
          <a:xfrm>
            <a:off x="209550" y="2000250"/>
            <a:ext cx="6922770" cy="3783329"/>
          </a:xfrm>
          <a:noFill/>
        </p:spPr>
        <p:txBody>
          <a:bodyPr>
            <a:normAutofit/>
          </a:bodyPr>
          <a:lstStyle/>
          <a:p>
            <a:pPr marL="914400" lvl="2" indent="0">
              <a:buNone/>
            </a:pPr>
            <a:r>
              <a:rPr lang="en-US" sz="2200" b="1" dirty="0" smtClean="0">
                <a:effectLst/>
              </a:rPr>
              <a:t>Youth unemployment</a:t>
            </a:r>
            <a:r>
              <a:rPr lang="en-US" sz="2200" dirty="0" smtClean="0">
                <a:effectLst/>
              </a:rPr>
              <a:t> is the unemployment of young people, defined by the United Nations as 15–24 years old. An unemployed person is defined as someone who does not have a job but is actively seeking work. In order to qualify as unemployed for official and statistical measurement, the individual must be without employment, willing and able to work, of the officially designated 'working age' and actively searching for a position. Youth unemployment rates are historically four to five times more than the adult rates in every country in the world.</a:t>
            </a:r>
          </a:p>
          <a:p>
            <a:pPr marL="914400" lvl="2" indent="0">
              <a:buNone/>
            </a:pPr>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787" y="2359389"/>
            <a:ext cx="4029903" cy="2669811"/>
          </a:xfrm>
          <a:prstGeom prst="rect">
            <a:avLst/>
          </a:prstGeom>
        </p:spPr>
      </p:pic>
    </p:spTree>
    <p:extLst>
      <p:ext uri="{BB962C8B-B14F-4D97-AF65-F5344CB8AC3E}">
        <p14:creationId xmlns:p14="http://schemas.microsoft.com/office/powerpoint/2010/main" val="2109968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104557"/>
            <a:ext cx="10515600" cy="1325563"/>
          </a:xfrm>
        </p:spPr>
        <p:txBody>
          <a:bodyPr>
            <a:normAutofit/>
          </a:bodyPr>
          <a:lstStyle/>
          <a:p>
            <a:pPr algn="ctr"/>
            <a:r>
              <a:rPr lang="en-US" sz="4800" b="1" dirty="0" smtClean="0"/>
              <a:t>The problem of youth unemployment</a:t>
            </a:r>
            <a:endParaRPr lang="bg-BG" sz="4800" b="1" dirty="0"/>
          </a:p>
        </p:txBody>
      </p:sp>
      <p:sp>
        <p:nvSpPr>
          <p:cNvPr id="3" name="Content Placeholder 2"/>
          <p:cNvSpPr>
            <a:spLocks noGrp="1"/>
          </p:cNvSpPr>
          <p:nvPr>
            <p:ph idx="1"/>
          </p:nvPr>
        </p:nvSpPr>
        <p:spPr>
          <a:xfrm>
            <a:off x="175260" y="2411730"/>
            <a:ext cx="6134100" cy="3648493"/>
          </a:xfrm>
          <a:noFill/>
        </p:spPr>
        <p:txBody>
          <a:bodyPr>
            <a:normAutofit/>
          </a:bodyPr>
          <a:lstStyle/>
          <a:p>
            <a:pPr marL="0" indent="0">
              <a:buNone/>
            </a:pPr>
            <a:r>
              <a:rPr lang="en-US" sz="2100" dirty="0" smtClean="0"/>
              <a:t>Severe youth unemployment affects countries at all stages of development, including advanced economies such as the United States and many countries of the European Union. As many as 73 million young people were out of work worldwide in 2013, and while economic growth is creating jobs, average youth unemployment remains alarmingly high. In Europe, for example, it tops 23 percent; in the United States, it hovers above 15 percent.</a:t>
            </a:r>
            <a:endParaRPr lang="bg-BG"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0" y="1805940"/>
            <a:ext cx="4652010" cy="3489008"/>
          </a:xfrm>
          <a:prstGeom prst="rect">
            <a:avLst/>
          </a:prstGeom>
        </p:spPr>
      </p:pic>
    </p:spTree>
    <p:extLst>
      <p:ext uri="{BB962C8B-B14F-4D97-AF65-F5344CB8AC3E}">
        <p14:creationId xmlns:p14="http://schemas.microsoft.com/office/powerpoint/2010/main" val="366514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to make young people get employed</a:t>
            </a:r>
            <a:endParaRPr lang="bg-BG" b="1" dirty="0"/>
          </a:p>
        </p:txBody>
      </p:sp>
      <p:sp>
        <p:nvSpPr>
          <p:cNvPr id="3" name="Content Placeholder 2"/>
          <p:cNvSpPr>
            <a:spLocks noGrp="1"/>
          </p:cNvSpPr>
          <p:nvPr>
            <p:ph idx="1"/>
          </p:nvPr>
        </p:nvSpPr>
        <p:spPr>
          <a:xfrm>
            <a:off x="838200" y="1600200"/>
            <a:ext cx="5608320" cy="5006341"/>
          </a:xfrm>
        </p:spPr>
        <p:txBody>
          <a:bodyPr>
            <a:normAutofit/>
          </a:bodyPr>
          <a:lstStyle/>
          <a:p>
            <a:r>
              <a:rPr lang="en-US" dirty="0" smtClean="0"/>
              <a:t>First of all, companies should offer a place where to sleep and eat. Also they could give lunch for people between 15 and 24 years.</a:t>
            </a:r>
          </a:p>
          <a:p>
            <a:r>
              <a:rPr lang="en-US" dirty="0" smtClean="0"/>
              <a:t>Companies should give more money to the youth.</a:t>
            </a:r>
          </a:p>
          <a:p>
            <a:r>
              <a:rPr lang="en-US" dirty="0" smtClean="0"/>
              <a:t>There should be published offers for jobs in the newspapers, televisions, radios and internet.</a:t>
            </a:r>
          </a:p>
          <a:p>
            <a:r>
              <a:rPr lang="en-US" dirty="0" smtClean="0"/>
              <a:t>Companies can offer free courses for developing employers skills</a:t>
            </a:r>
          </a:p>
          <a:p>
            <a:endParaRPr lang="bg-BG" b="1"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779" y="1994534"/>
            <a:ext cx="5128261" cy="3846196"/>
          </a:xfrm>
          <a:prstGeom prst="rect">
            <a:avLst/>
          </a:prstGeom>
        </p:spPr>
      </p:pic>
    </p:spTree>
    <p:extLst>
      <p:ext uri="{BB962C8B-B14F-4D97-AF65-F5344CB8AC3E}">
        <p14:creationId xmlns:p14="http://schemas.microsoft.com/office/powerpoint/2010/main" val="317554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 y="273685"/>
            <a:ext cx="9277350" cy="1325563"/>
          </a:xfrm>
        </p:spPr>
        <p:txBody>
          <a:bodyPr/>
          <a:lstStyle/>
          <a:p>
            <a:pPr algn="ctr"/>
            <a:r>
              <a:rPr lang="en-US" dirty="0" smtClean="0"/>
              <a:t>Take part in the Danube trip</a:t>
            </a:r>
            <a:endParaRPr lang="bg-BG" dirty="0"/>
          </a:p>
        </p:txBody>
      </p:sp>
      <p:sp>
        <p:nvSpPr>
          <p:cNvPr id="3" name="Content Placeholder 2"/>
          <p:cNvSpPr>
            <a:spLocks noGrp="1"/>
          </p:cNvSpPr>
          <p:nvPr>
            <p:ph idx="1"/>
          </p:nvPr>
        </p:nvSpPr>
        <p:spPr>
          <a:xfrm>
            <a:off x="975360" y="3425825"/>
            <a:ext cx="10515600" cy="2426335"/>
          </a:xfrm>
          <a:noFill/>
        </p:spPr>
        <p:txBody>
          <a:bodyPr>
            <a:normAutofit/>
          </a:bodyPr>
          <a:lstStyle/>
          <a:p>
            <a:r>
              <a:rPr lang="en-US" sz="2400" dirty="0" smtClean="0"/>
              <a:t>At first this could give a lot of job opportunities for young people and develop the country’s economy.</a:t>
            </a:r>
          </a:p>
          <a:p>
            <a:r>
              <a:rPr lang="en-US" sz="2400" dirty="0" smtClean="0"/>
              <a:t>To employ the people of the ship called “Danube Adventure” they must be up to 29 years old and they will complete a special training course.</a:t>
            </a:r>
          </a:p>
          <a:p>
            <a:r>
              <a:rPr lang="en-US" sz="2400" dirty="0" smtClean="0"/>
              <a:t>Some people of the team will carry about the cabins, others will prepare the meal. The rest will be animators to entertain the participants on the ship.</a:t>
            </a:r>
            <a:endParaRPr lang="bg-BG"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730" y="91122"/>
            <a:ext cx="4446270" cy="3334703"/>
          </a:xfrm>
          <a:prstGeom prst="ellipse">
            <a:avLst/>
          </a:prstGeom>
          <a:ln>
            <a:noFill/>
          </a:ln>
          <a:effectLst>
            <a:softEdge rad="112500"/>
          </a:effectLst>
        </p:spPr>
      </p:pic>
    </p:spTree>
    <p:extLst>
      <p:ext uri="{BB962C8B-B14F-4D97-AF65-F5344CB8AC3E}">
        <p14:creationId xmlns:p14="http://schemas.microsoft.com/office/powerpoint/2010/main" val="2895310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bg-BG" dirty="0"/>
          </a:p>
        </p:txBody>
      </p:sp>
      <p:sp>
        <p:nvSpPr>
          <p:cNvPr id="3" name="Content Placeholder 2"/>
          <p:cNvSpPr>
            <a:spLocks noGrp="1"/>
          </p:cNvSpPr>
          <p:nvPr>
            <p:ph idx="1"/>
          </p:nvPr>
        </p:nvSpPr>
        <p:spPr>
          <a:xfrm>
            <a:off x="8107680" y="365125"/>
            <a:ext cx="3859530" cy="2286001"/>
          </a:xfrm>
        </p:spPr>
        <p:txBody>
          <a:bodyPr/>
          <a:lstStyle/>
          <a:p>
            <a:r>
              <a:rPr lang="en-US" b="1" dirty="0" smtClean="0"/>
              <a:t>By: Raul </a:t>
            </a:r>
            <a:r>
              <a:rPr lang="en-US" b="1" dirty="0" err="1" smtClean="0"/>
              <a:t>Musteata</a:t>
            </a:r>
            <a:endParaRPr lang="en-US" b="1" dirty="0" smtClean="0"/>
          </a:p>
          <a:p>
            <a:pPr marL="0" indent="0">
              <a:buNone/>
            </a:pPr>
            <a:r>
              <a:rPr lang="en-US" b="1" dirty="0" smtClean="0"/>
              <a:t>          </a:t>
            </a:r>
            <a:r>
              <a:rPr lang="en-US" b="1" dirty="0" err="1" smtClean="0"/>
              <a:t>Bianka</a:t>
            </a:r>
            <a:r>
              <a:rPr lang="en-US" b="1" dirty="0" smtClean="0"/>
              <a:t> </a:t>
            </a:r>
            <a:r>
              <a:rPr lang="en-US" b="1" dirty="0" err="1" smtClean="0"/>
              <a:t>Balogh</a:t>
            </a:r>
            <a:endParaRPr lang="en-US" b="1" dirty="0" smtClean="0"/>
          </a:p>
          <a:p>
            <a:pPr marL="0" indent="0">
              <a:buNone/>
            </a:pPr>
            <a:r>
              <a:rPr lang="en-US" b="1" dirty="0"/>
              <a:t> </a:t>
            </a:r>
            <a:r>
              <a:rPr lang="en-US" b="1" dirty="0" smtClean="0"/>
              <a:t>         Simona </a:t>
            </a:r>
            <a:r>
              <a:rPr lang="en-US" b="1" dirty="0" err="1" smtClean="0"/>
              <a:t>Vulkova</a:t>
            </a:r>
            <a:endParaRPr lang="en-US" b="1" dirty="0" smtClean="0"/>
          </a:p>
          <a:p>
            <a:pPr marL="0" indent="0">
              <a:buNone/>
            </a:pPr>
            <a:r>
              <a:rPr lang="en-US" b="1" dirty="0" smtClean="0"/>
              <a:t>          </a:t>
            </a:r>
            <a:r>
              <a:rPr lang="en-US" b="1" dirty="0" err="1" smtClean="0"/>
              <a:t>Tereza</a:t>
            </a:r>
            <a:r>
              <a:rPr lang="en-US" b="1" dirty="0" smtClean="0"/>
              <a:t> </a:t>
            </a:r>
            <a:r>
              <a:rPr lang="en-US" b="1" dirty="0" err="1" smtClean="0"/>
              <a:t>Petrzilkova</a:t>
            </a:r>
            <a:endParaRPr lang="bg-BG" b="1" dirty="0"/>
          </a:p>
        </p:txBody>
      </p:sp>
    </p:spTree>
    <p:extLst>
      <p:ext uri="{BB962C8B-B14F-4D97-AF65-F5344CB8AC3E}">
        <p14:creationId xmlns:p14="http://schemas.microsoft.com/office/powerpoint/2010/main" val="239334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367</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How to turn youth unemployment into employment</vt:lpstr>
      <vt:lpstr>What does youth unemployment mean?</vt:lpstr>
      <vt:lpstr>The problem of youth unemployment</vt:lpstr>
      <vt:lpstr>How to make young people get employed</vt:lpstr>
      <vt:lpstr>Take part in the Danube trip</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turn youth unemployment into youth employment?</dc:title>
  <dc:creator>PGAZ-308</dc:creator>
  <cp:lastModifiedBy>PGAZ-308</cp:lastModifiedBy>
  <cp:revision>13</cp:revision>
  <dcterms:created xsi:type="dcterms:W3CDTF">2017-03-20T12:26:57Z</dcterms:created>
  <dcterms:modified xsi:type="dcterms:W3CDTF">2017-03-20T14:16:51Z</dcterms:modified>
</cp:coreProperties>
</file>