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58" r:id="rId7"/>
    <p:sldId id="266" r:id="rId8"/>
    <p:sldId id="265" r:id="rId9"/>
    <p:sldId id="264" r:id="rId10"/>
    <p:sldId id="263" r:id="rId11"/>
    <p:sldId id="262" r:id="rId12"/>
    <p:sldId id="261" r:id="rId13"/>
    <p:sldId id="270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0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197947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12530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8209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02127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308908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26161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40869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68999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44241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975674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19276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5E55-EF0C-402D-8254-5AD6EF560B11}" type="datetimeFigureOut">
              <a:rPr lang="hu-HU" smtClean="0"/>
              <a:pPr/>
              <a:t>2015.03.17.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B596-9AE9-4E79-9ECB-D3A8AF26318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341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174" y="1082079"/>
            <a:ext cx="7570387" cy="4479477"/>
          </a:xfrm>
          <a:prstGeom prst="rect">
            <a:avLst/>
          </a:prstGeom>
        </p:spPr>
      </p:pic>
      <p:pic>
        <p:nvPicPr>
          <p:cNvPr id="4" name="Picture 3" descr="JCI 011-Maske03b50oben-3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731" y="-401053"/>
            <a:ext cx="10315073" cy="725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72716" y="95175"/>
            <a:ext cx="537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3200" i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Anticipate</a:t>
            </a:r>
            <a:r>
              <a:rPr lang="hu-HU" altLang="hu-HU" sz="32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. </a:t>
            </a:r>
            <a:r>
              <a:rPr lang="hu-HU" altLang="hu-HU" sz="3200" i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Innovate</a:t>
            </a:r>
            <a:r>
              <a:rPr lang="hu-HU" altLang="hu-HU" sz="32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. </a:t>
            </a:r>
            <a:r>
              <a:rPr lang="hu-HU" altLang="hu-HU" sz="3200" i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Exceed</a:t>
            </a:r>
            <a:r>
              <a:rPr lang="hu-HU" altLang="hu-HU" sz="3200" i="1" dirty="0" smtClean="0">
                <a:solidFill>
                  <a:srgbClr val="00B050"/>
                </a:solidFill>
                <a:cs typeface="Arial" panose="020B0604020202020204" pitchFamily="34" charset="0"/>
              </a:rPr>
              <a:t>.</a:t>
            </a:r>
            <a:endParaRPr lang="hu-HU" sz="3200" dirty="0">
              <a:solidFill>
                <a:srgbClr val="1E8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477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2726" y="3556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725" y="648048"/>
            <a:ext cx="5727391" cy="4271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73" y="648047"/>
            <a:ext cx="5815652" cy="42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774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2726" y="3556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744" y="944403"/>
            <a:ext cx="6235612" cy="41591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244" y="960132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47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2726" y="3556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endParaRPr lang="hu-HU" sz="3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5" y="1600270"/>
            <a:ext cx="6066173" cy="39686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857" y="1600270"/>
            <a:ext cx="5919293" cy="39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001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81173" y="387554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solidFill>
                  <a:srgbClr val="00B050"/>
                </a:solidFill>
              </a:rPr>
              <a:t>Football</a:t>
            </a:r>
            <a:r>
              <a:rPr lang="hu-HU" sz="2800" i="1" dirty="0" smtClean="0">
                <a:solidFill>
                  <a:srgbClr val="00B050"/>
                </a:solidFill>
              </a:rPr>
              <a:t> team! and </a:t>
            </a:r>
            <a:r>
              <a:rPr lang="hu-HU" sz="2800" i="1" dirty="0" err="1" smtClean="0">
                <a:solidFill>
                  <a:srgbClr val="00B050"/>
                </a:solidFill>
              </a:rPr>
              <a:t>other</a:t>
            </a:r>
            <a:r>
              <a:rPr lang="hu-HU" sz="2800" i="1" dirty="0" smtClean="0">
                <a:solidFill>
                  <a:srgbClr val="00B050"/>
                </a:solidFill>
              </a:rPr>
              <a:t> </a:t>
            </a:r>
            <a:r>
              <a:rPr lang="hu-HU" sz="2800" i="1" dirty="0" err="1" smtClean="0">
                <a:solidFill>
                  <a:srgbClr val="00B050"/>
                </a:solidFill>
              </a:rPr>
              <a:t>activities</a:t>
            </a:r>
            <a:endParaRPr lang="hu-HU" sz="2800" i="1" dirty="0">
              <a:solidFill>
                <a:srgbClr val="00B050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9" name="Egyenes összekötő 8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églalap 11"/>
          <p:cNvSpPr/>
          <p:nvPr/>
        </p:nvSpPr>
        <p:spPr>
          <a:xfrm>
            <a:off x="983194" y="1245236"/>
            <a:ext cx="90626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Johnson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has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own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football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team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ungary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local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football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teams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Pápa,Mezőlak and Kecskemét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compete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againts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them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yearly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Family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Santa Claus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also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visits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3951" y="2185878"/>
            <a:ext cx="5058557" cy="37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641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:\Users\Cressy\Desktop\20121002_IMG_1529_hig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86" y="100207"/>
            <a:ext cx="11649206" cy="658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JCI 011-Maske03b50oben-300d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86" y="-234975"/>
            <a:ext cx="11933715" cy="70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26510" y="313151"/>
            <a:ext cx="385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36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/>
          <p:cNvSpPr txBox="1"/>
          <p:nvPr/>
        </p:nvSpPr>
        <p:spPr>
          <a:xfrm>
            <a:off x="622726" y="355661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hu-HU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hu-H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20" name="Egyenes összekötő 19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églalap 21"/>
          <p:cNvSpPr/>
          <p:nvPr/>
        </p:nvSpPr>
        <p:spPr>
          <a:xfrm>
            <a:off x="1007874" y="1084851"/>
            <a:ext cx="89654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lnSpc>
                <a:spcPct val="10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hu-HU" sz="2400" dirty="0"/>
              <a:t>Johnson Controls is a global leader in facility management, energy management and building systems technology</a:t>
            </a: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10M </a:t>
            </a:r>
            <a:r>
              <a:rPr lang="en-US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 orders per </a:t>
            </a:r>
            <a:r>
              <a:rPr lang="en-US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globally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more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1300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places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worldwide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170,000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worldwide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over 125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years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7663" indent="-347663">
              <a:lnSpc>
                <a:spcPct val="100000"/>
              </a:lnSpc>
              <a:spcBef>
                <a:spcPts val="1200"/>
              </a:spcBef>
              <a:buSzPct val="150000"/>
              <a:buFont typeface="Arial" panose="020B0604020202020204" pitchFamily="34" charset="0"/>
              <a:buChar char="•"/>
            </a:pPr>
            <a:r>
              <a:rPr lang="hu-HU" altLang="hu-HU" sz="2400" dirty="0" err="1"/>
              <a:t>Primary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occupational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areas</a:t>
            </a:r>
            <a:endParaRPr lang="en-US" altLang="hu-HU" sz="2000" dirty="0"/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</a:t>
            </a:r>
            <a:r>
              <a:rPr lang="hu-HU" alt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Efficiency</a:t>
            </a:r>
            <a:endParaRPr lang="hu-HU" altLang="hu-H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Automotive </a:t>
            </a:r>
            <a:r>
              <a:rPr lang="hu-HU" alt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</a:t>
            </a:r>
            <a:endParaRPr lang="hu-HU" altLang="hu-H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</a:t>
            </a:r>
            <a:r>
              <a:rPr lang="hu-HU" alt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Solutions</a:t>
            </a:r>
            <a:endParaRPr lang="hu-HU" alt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endParaRPr lang="en-US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76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489" y="3889875"/>
            <a:ext cx="4482108" cy="224105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22726" y="3556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75126" y="5080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2726" y="3556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hu-HU" sz="32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endParaRPr lang="hu-H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17" name="Egyenes összekötő 16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églalap 17"/>
          <p:cNvSpPr/>
          <p:nvPr/>
        </p:nvSpPr>
        <p:spPr>
          <a:xfrm>
            <a:off x="983194" y="1245236"/>
            <a:ext cx="9062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lvl="2" indent="-324000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500 branch offices in more than 150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6000" lvl="2" indent="-324000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nvolved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more than 500 renewable energy projects including solar, wind and geothermal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technologies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6000" lvl="2" indent="-324000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educed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carbon dioxide emissions by 15 million metric tons and generated savings of $7.5 billion since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2000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96000" lvl="2" indent="-324000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GHG (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Greenhouse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emission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large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companies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over 90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744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22726" y="355661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</a:t>
            </a:r>
            <a:r>
              <a:rPr lang="hu-HU" sz="28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hu-H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9" name="Egyenes összekötő 8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églalap 9"/>
          <p:cNvSpPr/>
          <p:nvPr/>
        </p:nvSpPr>
        <p:spPr>
          <a:xfrm>
            <a:off x="983194" y="1245236"/>
            <a:ext cx="9062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lobal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 in automotive seating, overhead systems, floor consoles, door panels and instrument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panels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240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plants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worldwide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suppl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than 50 million cars per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single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components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complete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interiors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159" y="3143475"/>
            <a:ext cx="4249035" cy="282661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1506" y="3466730"/>
            <a:ext cx="3759457" cy="25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230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22726" y="355661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hu-H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hu-H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9" name="Egyenes összekötő 8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églalap 9"/>
          <p:cNvSpPr/>
          <p:nvPr/>
        </p:nvSpPr>
        <p:spPr>
          <a:xfrm>
            <a:off x="983194" y="1245236"/>
            <a:ext cx="90626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lobal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 in lead-acid automotive batteries and advanced batteries for Start-Stop, hybrid and electric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vehicles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 manufacturing, recycling and distribution centers supply more than one third of the world’s lead-acid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batteries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irst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company in the world to produce lithium-ion batteries for mass-production hybrid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vehicles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3113" y="3621032"/>
            <a:ext cx="3030081" cy="250989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531" y="3861337"/>
            <a:ext cx="3375843" cy="196924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848" y="3957907"/>
            <a:ext cx="27717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180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22726" y="355661"/>
            <a:ext cx="534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rgbClr val="00B050"/>
                </a:solidFill>
              </a:rPr>
              <a:t>Johnson </a:t>
            </a:r>
            <a:r>
              <a:rPr lang="hu-HU" sz="3200" i="1" dirty="0" err="1" smtClean="0">
                <a:solidFill>
                  <a:srgbClr val="00B050"/>
                </a:solidFill>
              </a:rPr>
              <a:t>Controls</a:t>
            </a:r>
            <a:r>
              <a:rPr lang="hu-HU" sz="3200" i="1" dirty="0" smtClean="0">
                <a:solidFill>
                  <a:srgbClr val="00B050"/>
                </a:solidFill>
              </a:rPr>
              <a:t> Inc. Pápa</a:t>
            </a:r>
            <a:endParaRPr lang="hu-HU" sz="3200" i="1" dirty="0">
              <a:solidFill>
                <a:srgbClr val="00B050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9" name="Egyenes összekötő 8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églalap 10"/>
          <p:cNvSpPr/>
          <p:nvPr/>
        </p:nvSpPr>
        <p:spPr>
          <a:xfrm>
            <a:off x="983194" y="1245236"/>
            <a:ext cx="90626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Joined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November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Automotive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plants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the outskirts of the </a:t>
            </a:r>
            <a:r>
              <a:rPr lang="en-US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(13-17. Juhar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treet)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main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groups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Doors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armrests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Dashboards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Center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consoles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900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( 30+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disabled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1228" y="3370088"/>
            <a:ext cx="3321966" cy="25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54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22726" y="355661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solidFill>
                  <a:srgbClr val="00B050"/>
                </a:solidFill>
              </a:rPr>
              <a:t>Customers</a:t>
            </a:r>
            <a:r>
              <a:rPr lang="hu-HU" sz="2800" i="1" dirty="0" smtClean="0">
                <a:solidFill>
                  <a:srgbClr val="00B050"/>
                </a:solidFill>
              </a:rPr>
              <a:t> of </a:t>
            </a:r>
            <a:r>
              <a:rPr lang="hu-HU" sz="2800" i="1" dirty="0" err="1" smtClean="0">
                <a:solidFill>
                  <a:srgbClr val="00B050"/>
                </a:solidFill>
              </a:rPr>
              <a:t>the</a:t>
            </a:r>
            <a:r>
              <a:rPr lang="hu-HU" sz="2800" i="1" dirty="0" smtClean="0">
                <a:solidFill>
                  <a:srgbClr val="00B050"/>
                </a:solidFill>
              </a:rPr>
              <a:t> </a:t>
            </a:r>
            <a:r>
              <a:rPr lang="hu-HU" sz="2800" i="1" dirty="0" err="1" smtClean="0">
                <a:solidFill>
                  <a:srgbClr val="00B050"/>
                </a:solidFill>
              </a:rPr>
              <a:t>plant</a:t>
            </a:r>
            <a:endParaRPr lang="hu-HU" sz="2800" i="1" dirty="0">
              <a:solidFill>
                <a:srgbClr val="00B050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9" name="Egyenes összekötő 8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églalap 9"/>
          <p:cNvSpPr/>
          <p:nvPr/>
        </p:nvSpPr>
        <p:spPr>
          <a:xfrm>
            <a:off x="983194" y="1099764"/>
            <a:ext cx="906268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spcBef>
                <a:spcPts val="6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Mercedes 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(S- 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E-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682625" lvl="2" indent="-334963">
              <a:spcBef>
                <a:spcPts val="6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Porsche (Cayenne and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Panamera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682625" lvl="2" indent="-334963">
              <a:spcBef>
                <a:spcPts val="6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Ferrari F142 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F149</a:t>
            </a:r>
          </a:p>
          <a:p>
            <a:pPr marL="682625" lvl="2" indent="-334963">
              <a:spcBef>
                <a:spcPts val="6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Nissan 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GTR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137" y="2855568"/>
            <a:ext cx="4437444" cy="31428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581" y="2828598"/>
            <a:ext cx="4226441" cy="316983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2362" y="80676"/>
            <a:ext cx="4705660" cy="27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48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22726" y="355661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solidFill>
                  <a:srgbClr val="00B050"/>
                </a:solidFill>
              </a:rPr>
              <a:t>What</a:t>
            </a:r>
            <a:r>
              <a:rPr lang="hu-HU" sz="2800" i="1" dirty="0" smtClean="0">
                <a:solidFill>
                  <a:srgbClr val="00B050"/>
                </a:solidFill>
              </a:rPr>
              <a:t> is being </a:t>
            </a:r>
            <a:r>
              <a:rPr lang="hu-HU" sz="2800" i="1" dirty="0" err="1" smtClean="0">
                <a:solidFill>
                  <a:srgbClr val="00B050"/>
                </a:solidFill>
              </a:rPr>
              <a:t>done</a:t>
            </a:r>
            <a:r>
              <a:rPr lang="hu-HU" sz="2800" i="1" dirty="0" smtClean="0">
                <a:solidFill>
                  <a:srgbClr val="00B050"/>
                </a:solidFill>
              </a:rPr>
              <a:t> here?</a:t>
            </a:r>
            <a:endParaRPr lang="hu-HU" sz="2800" i="1" dirty="0">
              <a:solidFill>
                <a:srgbClr val="00B050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9" name="Egyenes összekötő 8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églalap 11"/>
          <p:cNvSpPr/>
          <p:nvPr/>
        </p:nvSpPr>
        <p:spPr>
          <a:xfrm>
            <a:off x="983194" y="1245236"/>
            <a:ext cx="90626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Pápa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mostly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8-hours-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shifts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everyday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has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also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12-hour-doubleshift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weekends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mostly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money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doing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leathering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storing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quality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previously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mentioned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parts</a:t>
            </a:r>
            <a:endParaRPr lang="hu-HU" alt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Faulty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examined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repaired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fail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quality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control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cant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repaired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destroyed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131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622726" y="355661"/>
            <a:ext cx="53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  <a:r>
              <a:rPr lang="hu-HU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8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endParaRPr lang="hu-HU" sz="28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983194" y="6130929"/>
            <a:ext cx="11208806" cy="727071"/>
            <a:chOff x="1007874" y="6130928"/>
            <a:chExt cx="11208806" cy="727071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50682" y="6130928"/>
              <a:ext cx="1565998" cy="727071"/>
            </a:xfrm>
            <a:prstGeom prst="rect">
              <a:avLst/>
            </a:prstGeom>
          </p:spPr>
        </p:pic>
        <p:cxnSp>
          <p:nvCxnSpPr>
            <p:cNvPr id="13" name="Egyenes összekötő 12"/>
            <p:cNvCxnSpPr/>
            <p:nvPr/>
          </p:nvCxnSpPr>
          <p:spPr>
            <a:xfrm>
              <a:off x="1007874" y="6130928"/>
              <a:ext cx="10080000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511" y="2092"/>
            <a:ext cx="2786720" cy="938344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983193" y="1245236"/>
            <a:ext cx="1026517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rgbClr val="002060"/>
                </a:solidFill>
              </a:rPr>
              <a:t>Blue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rgbClr val="0070C0"/>
                </a:solidFill>
              </a:rPr>
              <a:t>Sky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altLang="hu-HU" sz="2400" dirty="0" err="1" smtClean="0">
                <a:solidFill>
                  <a:srgbClr val="92D050"/>
                </a:solidFill>
              </a:rPr>
              <a:t>Involve</a:t>
            </a:r>
            <a:r>
              <a:rPr lang="hu-HU" altLang="hu-HU" sz="2400" dirty="0" smtClean="0">
                <a:solidFill>
                  <a:srgbClr val="92D050"/>
                </a:solidFill>
              </a:rPr>
              <a:t> 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a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volunteer program, encourages employees to form volunteer groups that work with local organizations</a:t>
            </a:r>
            <a:r>
              <a:rPr lang="hu-HU" alt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support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stewardship</a:t>
            </a:r>
            <a:endParaRPr lang="hu-HU" alt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Since the program was created in 2006,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volunteered more than 322,000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hours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globally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 a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natural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disaster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mud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killed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many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destroyed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more 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damage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appeared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irreversible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2625" lvl="2" indent="-334963">
              <a:lnSpc>
                <a:spcPct val="100000"/>
              </a:lnSpc>
              <a:spcBef>
                <a:spcPts val="1200"/>
              </a:spcBef>
              <a:buSzPct val="125000"/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after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1350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hours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170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workers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Devecser </a:t>
            </a:r>
            <a:r>
              <a:rPr lang="hu-HU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historical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park</a:t>
            </a:r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restored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a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playgrounds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foundation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has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created</a:t>
            </a:r>
            <a:endParaRPr lang="hu-H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46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425</Words>
  <Application>Microsoft Office PowerPoint</Application>
  <PresentationFormat>Egyéni</PresentationFormat>
  <Paragraphs>52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71919227960_yldrin@diakoffice.onmicrosoft.com</dc:creator>
  <cp:lastModifiedBy>tanar</cp:lastModifiedBy>
  <cp:revision>35</cp:revision>
  <dcterms:created xsi:type="dcterms:W3CDTF">2015-02-15T14:28:47Z</dcterms:created>
  <dcterms:modified xsi:type="dcterms:W3CDTF">2015-03-17T10:52:52Z</dcterms:modified>
</cp:coreProperties>
</file>