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Roboto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Roboto-italic.fntdata"/><Relationship Id="rId6" Type="http://schemas.openxmlformats.org/officeDocument/2006/relationships/slide" Target="slides/slide2.xml"/><Relationship Id="rId18" Type="http://schemas.openxmlformats.org/officeDocument/2006/relationships/font" Target="fonts/Robo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l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l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l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l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l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l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l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l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l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l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sl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sl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5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l"/>
              <a:t>National initiatives taken to fight unemployment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l">
                <a:latin typeface="Arial"/>
                <a:ea typeface="Arial"/>
                <a:cs typeface="Arial"/>
                <a:sym typeface="Arial"/>
              </a:rPr>
              <a:t>Stanko Levičar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l"/>
              <a:t>What can be done to fight unemployment?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x="311700" y="1229875"/>
            <a:ext cx="87372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sl" sz="2000"/>
              <a:t>Subsidized salaries for certain groups of employees.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sl" sz="2000"/>
              <a:t>Education and training to reduce structural unemployment.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sl" sz="2000"/>
              <a:t>State aid for certain companies.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sl" sz="2000"/>
              <a:t>Geographical subsidies to help firms invest in depressed areas.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sl" sz="2000"/>
              <a:t>Lower minimum wage to reduce real wage unemployment.</a:t>
            </a:r>
          </a:p>
          <a:p>
            <a:pPr indent="-355600" lvl="0" marL="457200">
              <a:spcBef>
                <a:spcPts val="0"/>
              </a:spcBef>
              <a:buSzPct val="100000"/>
            </a:pPr>
            <a:r>
              <a:rPr lang="sl" sz="2000"/>
              <a:t>More flexible labour markets, to make it easier to hire and fire workers.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l"/>
              <a:t>What can be done to fight unemployment?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11700" y="1229875"/>
            <a:ext cx="87372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sl" sz="2000"/>
              <a:t>Subsidized salaries for certain groups of employees.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sl" sz="2000"/>
              <a:t>Education and training to reduce structural unemployment.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sl" sz="2000"/>
              <a:t>State aid for certain companies.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sl" sz="2000"/>
              <a:t>Geographical subsidies to help firms invest in depressed areas.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sl" sz="2000"/>
              <a:t>Lower minimum wage to reduce real wage unemployment.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sl" sz="2000"/>
              <a:t>More flexible labour markets, to make it easier to hire and fire workers.</a:t>
            </a:r>
          </a:p>
        </p:txBody>
      </p:sp>
      <p:pic>
        <p:nvPicPr>
          <p:cNvPr descr="Rezultat iskanja slik za check"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8900" y="1153674"/>
            <a:ext cx="475824" cy="4872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check"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0900" y="1520399"/>
            <a:ext cx="475824" cy="4872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check" id="171" name="Shape 1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2387" y="1910899"/>
            <a:ext cx="475824" cy="4872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check"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0000" y="2277624"/>
            <a:ext cx="475824" cy="4872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cross mark" id="173" name="Shape 1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29500" y="2661462"/>
            <a:ext cx="475825" cy="47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cross mark" id="174" name="Shape 1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724900" y="3004362"/>
            <a:ext cx="475825" cy="475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slovenia map icon" id="175" name="Shape 17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1500" y="3405374"/>
            <a:ext cx="2702724" cy="1706274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/>
        </p:nvSpPr>
        <p:spPr>
          <a:xfrm rot="-388968">
            <a:off x="3476579" y="3643332"/>
            <a:ext cx="2821843" cy="107154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sl" sz="1800"/>
              <a:t>How did Slovenian government fight unemployment?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sl"/>
              <a:t>www.kahoot.it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598100" y="1714499"/>
            <a:ext cx="8222100" cy="127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sl"/>
              <a:t>What % of people are actually working?</a:t>
            </a:r>
          </a:p>
        </p:txBody>
      </p:sp>
      <p:pic>
        <p:nvPicPr>
          <p:cNvPr descr="Rezultat iskanja slik za one third of people" id="92" name="Shape 92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12021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93" name="Shape 93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20543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94" name="Shape 94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28890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95" name="Shape 95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37237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96" name="Shape 96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45759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97" name="Shape 97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54281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98" name="Shape 98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62803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99" name="Shape 99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71325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100" name="Shape 100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79847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101" name="Shape 101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3499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l"/>
              <a:t>First things first: who is considered unemployed?</a:t>
            </a:r>
          </a:p>
        </p:txBody>
      </p:sp>
      <p:pic>
        <p:nvPicPr>
          <p:cNvPr descr="Rezultat iskanja slik za active population employed population unemployed population"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648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l"/>
              <a:t>How many people are actually working?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l" sz="2400"/>
              <a:t>Total population:			2.064.188		100 %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sl" sz="2400"/>
              <a:t>Inactive population: 	1.246.388		60 %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sl" sz="2400"/>
              <a:t>Active population:	817.800		40 %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sl" sz="2000"/>
              <a:t>Employed			732.200		35 %</a:t>
            </a:r>
          </a:p>
          <a:p>
            <a:pPr indent="-355600" lvl="1" marL="914400" rtl="0">
              <a:spcBef>
                <a:spcPts val="0"/>
              </a:spcBef>
              <a:buSzPct val="100000"/>
            </a:pPr>
            <a:r>
              <a:rPr lang="sl" sz="2000"/>
              <a:t>Unemployed		85.600			5 %</a:t>
            </a:r>
          </a:p>
          <a:p>
            <a:pPr lvl="0" rtl="0">
              <a:spcBef>
                <a:spcPts val="0"/>
              </a:spcBef>
              <a:buNone/>
            </a:pPr>
            <a:r>
              <a:rPr lang="sl" sz="2400"/>
              <a:t>Rate of unemployment = </a:t>
            </a:r>
            <a:br>
              <a:rPr lang="sl" sz="2400"/>
            </a:br>
            <a:r>
              <a:rPr lang="sl" sz="2400"/>
              <a:t>(unemployed / active population) * 100 = </a:t>
            </a:r>
            <a:r>
              <a:rPr b="1" lang="sl" sz="2400"/>
              <a:t>10 %</a:t>
            </a:r>
          </a:p>
        </p:txBody>
      </p:sp>
      <p:pic>
        <p:nvPicPr>
          <p:cNvPr descr="Rezultat iskanja slik za one third of people"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87100" y="1984925"/>
            <a:ext cx="2562800" cy="144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271175" y="3350275"/>
            <a:ext cx="2617800" cy="15570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 txBox="1"/>
          <p:nvPr>
            <p:ph type="title"/>
          </p:nvPr>
        </p:nvSpPr>
        <p:spPr>
          <a:xfrm>
            <a:off x="598100" y="1714499"/>
            <a:ext cx="8222100" cy="127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sl"/>
              <a:t>35 %</a:t>
            </a:r>
          </a:p>
        </p:txBody>
      </p:sp>
      <p:pic>
        <p:nvPicPr>
          <p:cNvPr descr="Rezultat iskanja slik za one third of people" id="121" name="Shape 121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12021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122" name="Shape 122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20543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123" name="Shape 123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28890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124" name="Shape 124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37237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125" name="Shape 125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45759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126" name="Shape 126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54281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127" name="Shape 127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62803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128" name="Shape 128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71325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129" name="Shape 129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79847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zultat iskanja slik za one third of people" id="130" name="Shape 130"/>
          <p:cNvPicPr preferRelativeResize="0"/>
          <p:nvPr/>
        </p:nvPicPr>
        <p:blipFill rotWithShape="1">
          <a:blip r:embed="rId3">
            <a:alphaModFix/>
          </a:blip>
          <a:srcRect b="0" l="3208" r="65731" t="0"/>
          <a:stretch/>
        </p:blipFill>
        <p:spPr>
          <a:xfrm>
            <a:off x="349900" y="3393250"/>
            <a:ext cx="796000" cy="144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l"/>
              <a:t>Unemployment rates across Danube region</a:t>
            </a: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017800"/>
            <a:ext cx="9139707" cy="4125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sl"/>
              <a:t>What can YOU do to avoid being unemployed?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178600" y="410000"/>
            <a:ext cx="2107500" cy="4138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l"/>
              <a:t>Rise of the </a:t>
            </a:r>
            <a:r>
              <a:rPr b="1" lang="sl"/>
              <a:t>precarious work</a:t>
            </a:r>
          </a:p>
        </p:txBody>
      </p:sp>
      <p:sp>
        <p:nvSpPr>
          <p:cNvPr id="153" name="Shape 153"/>
          <p:cNvSpPr/>
          <p:nvPr/>
        </p:nvSpPr>
        <p:spPr>
          <a:xfrm>
            <a:off x="392925" y="1381100"/>
            <a:ext cx="2512187" cy="1309715"/>
          </a:xfrm>
          <a:prstGeom prst="cloud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sl" sz="2000"/>
              <a:t>Poorly paid</a:t>
            </a:r>
          </a:p>
        </p:txBody>
      </p:sp>
      <p:sp>
        <p:nvSpPr>
          <p:cNvPr id="154" name="Shape 154"/>
          <p:cNvSpPr/>
          <p:nvPr/>
        </p:nvSpPr>
        <p:spPr>
          <a:xfrm>
            <a:off x="3043249" y="2343100"/>
            <a:ext cx="2421684" cy="1309715"/>
          </a:xfrm>
          <a:prstGeom prst="cloud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sl" sz="2000"/>
              <a:t>Insecure</a:t>
            </a:r>
          </a:p>
        </p:txBody>
      </p:sp>
      <p:sp>
        <p:nvSpPr>
          <p:cNvPr id="155" name="Shape 155"/>
          <p:cNvSpPr/>
          <p:nvPr/>
        </p:nvSpPr>
        <p:spPr>
          <a:xfrm>
            <a:off x="5995975" y="1440625"/>
            <a:ext cx="2671811" cy="1309715"/>
          </a:xfrm>
          <a:prstGeom prst="cloud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sl" sz="2000"/>
              <a:t>Unprotected</a:t>
            </a:r>
          </a:p>
        </p:txBody>
      </p:sp>
      <p:sp>
        <p:nvSpPr>
          <p:cNvPr id="156" name="Shape 156"/>
          <p:cNvSpPr/>
          <p:nvPr/>
        </p:nvSpPr>
        <p:spPr>
          <a:xfrm>
            <a:off x="503624" y="3533775"/>
            <a:ext cx="2671812" cy="1309715"/>
          </a:xfrm>
          <a:prstGeom prst="cloud">
            <a:avLst/>
          </a:prstGeom>
          <a:solidFill>
            <a:srgbClr val="FFF2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sl" sz="2000"/>
              <a:t>Cannot support a household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