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6" r:id="rId8"/>
    <p:sldId id="267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C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99118-ADF2-4E45-89A6-577D00E058BB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6C1B-55DE-4440-9377-B288B16222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10074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76C1B-55DE-4440-9377-B288B162222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313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2344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490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8250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50099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7130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201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464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558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160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06434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04709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4E47-6C46-44FD-B603-0D6C45837142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63E76-C383-42F4-8BAE-876AFA3B0B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15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4320480"/>
          </a:xfrm>
        </p:spPr>
        <p:txBody>
          <a:bodyPr anchor="ctr">
            <a:normAutofit/>
          </a:bodyPr>
          <a:lstStyle/>
          <a:p>
            <a:r>
              <a:rPr lang="cs-CZ" sz="7200" b="1" dirty="0" smtClean="0">
                <a:solidFill>
                  <a:srgbClr val="270C9C"/>
                </a:solidFill>
              </a:rPr>
              <a:t>CZECH &amp; IMPORTED</a:t>
            </a:r>
            <a:r>
              <a:rPr lang="cs-CZ" sz="9600" b="1" dirty="0" smtClean="0">
                <a:solidFill>
                  <a:srgbClr val="270C9C"/>
                </a:solidFill>
              </a:rPr>
              <a:t> </a:t>
            </a:r>
            <a:br>
              <a:rPr lang="cs-CZ" sz="9600" b="1" dirty="0" smtClean="0">
                <a:solidFill>
                  <a:srgbClr val="270C9C"/>
                </a:solidFill>
              </a:rPr>
            </a:br>
            <a:r>
              <a:rPr lang="cs-CZ" sz="7200" b="1" dirty="0" smtClean="0">
                <a:solidFill>
                  <a:srgbClr val="270C9C"/>
                </a:solidFill>
              </a:rPr>
              <a:t>PRODUCTS</a:t>
            </a:r>
            <a:r>
              <a:rPr lang="cs-CZ" sz="9600" b="1" dirty="0">
                <a:solidFill>
                  <a:srgbClr val="270C9C"/>
                </a:solidFill>
              </a:rPr>
              <a:t/>
            </a:r>
            <a:br>
              <a:rPr lang="cs-CZ" sz="9600" b="1" dirty="0">
                <a:solidFill>
                  <a:srgbClr val="270C9C"/>
                </a:solidFill>
              </a:rPr>
            </a:br>
            <a:r>
              <a:rPr lang="cs-CZ" sz="7200" b="1" dirty="0" smtClean="0">
                <a:solidFill>
                  <a:srgbClr val="270C9C"/>
                </a:solidFill>
              </a:rPr>
              <a:t>COMPARISON</a:t>
            </a:r>
            <a:endParaRPr lang="cs-CZ" sz="9600" b="1" dirty="0">
              <a:solidFill>
                <a:srgbClr val="270C9C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9532" y="6093296"/>
            <a:ext cx="8424936" cy="685808"/>
          </a:xfrm>
        </p:spPr>
        <p:txBody>
          <a:bodyPr>
            <a:normAutofit/>
          </a:bodyPr>
          <a:lstStyle/>
          <a:p>
            <a:pPr algn="ctr"/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Vendula Voláková, Tereza Ptáčková</a:t>
            </a:r>
            <a:endParaRPr lang="cs-CZ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8304" y="158703"/>
            <a:ext cx="604331" cy="4042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8604" y="158703"/>
            <a:ext cx="583836" cy="42328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>
                <a:solidFill>
                  <a:srgbClr val="270C9C"/>
                </a:solidFill>
              </a:rPr>
              <a:t>Content</a:t>
            </a:r>
            <a:endParaRPr lang="cs-CZ" sz="4000" b="1" dirty="0">
              <a:solidFill>
                <a:srgbClr val="270C9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1 </a:t>
            </a:r>
            <a:r>
              <a:rPr lang="cs-CZ" sz="2400" dirty="0" err="1" smtClean="0"/>
              <a:t>Fruit</a:t>
            </a:r>
            <a:r>
              <a:rPr lang="cs-CZ" sz="2400" dirty="0" smtClean="0"/>
              <a:t> and </a:t>
            </a:r>
            <a:r>
              <a:rPr lang="cs-CZ" sz="2400" dirty="0" err="1" smtClean="0"/>
              <a:t>vegetables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2 </a:t>
            </a:r>
            <a:r>
              <a:rPr lang="cs-CZ" sz="2400" dirty="0" err="1" smtClean="0"/>
              <a:t>Milk</a:t>
            </a:r>
            <a:r>
              <a:rPr lang="cs-CZ" sz="2400" dirty="0" smtClean="0"/>
              <a:t> </a:t>
            </a:r>
            <a:r>
              <a:rPr lang="cs-CZ" sz="2400" dirty="0" err="1" smtClean="0"/>
              <a:t>products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3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products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4 Czech </a:t>
            </a:r>
            <a:r>
              <a:rPr lang="cs-CZ" sz="2400" dirty="0" err="1" smtClean="0"/>
              <a:t>Product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5 </a:t>
            </a:r>
            <a:r>
              <a:rPr lang="cs-CZ" sz="2400" dirty="0" err="1" smtClean="0"/>
              <a:t>Questionaire</a:t>
            </a: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365126"/>
            <a:ext cx="651016" cy="47044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65126"/>
            <a:ext cx="708039" cy="47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5224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446" y="190976"/>
            <a:ext cx="8229600" cy="990600"/>
          </a:xfrm>
        </p:spPr>
        <p:txBody>
          <a:bodyPr/>
          <a:lstStyle/>
          <a:p>
            <a:r>
              <a:rPr lang="cs-CZ" b="1" dirty="0" err="1" smtClean="0">
                <a:solidFill>
                  <a:srgbClr val="270C9C"/>
                </a:solidFill>
              </a:rPr>
              <a:t>Fruit</a:t>
            </a:r>
            <a:r>
              <a:rPr lang="cs-CZ" b="1" dirty="0" smtClean="0">
                <a:solidFill>
                  <a:srgbClr val="270C9C"/>
                </a:solidFill>
              </a:rPr>
              <a:t> / </a:t>
            </a:r>
            <a:r>
              <a:rPr lang="cs-CZ" b="1" dirty="0" err="1" smtClean="0">
                <a:solidFill>
                  <a:srgbClr val="270C9C"/>
                </a:solidFill>
              </a:rPr>
              <a:t>vegetables</a:t>
            </a:r>
            <a:endParaRPr lang="cs-CZ" b="1" dirty="0">
              <a:solidFill>
                <a:srgbClr val="270C9C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6474016"/>
              </p:ext>
            </p:extLst>
          </p:nvPr>
        </p:nvGraphicFramePr>
        <p:xfrm>
          <a:off x="107504" y="1064408"/>
          <a:ext cx="6768752" cy="171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3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45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88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309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effectLst/>
                        </a:rPr>
                        <a:t>Apple </a:t>
                      </a:r>
                      <a:r>
                        <a:rPr lang="cs-CZ" sz="1800" dirty="0" err="1" smtClean="0">
                          <a:effectLst/>
                        </a:rPr>
                        <a:t>Golden</a:t>
                      </a:r>
                      <a:endParaRPr lang="cs-CZ" sz="1800" dirty="0"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Price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Quality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09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Czech</a:t>
                      </a:r>
                      <a:r>
                        <a:rPr lang="cs-CZ" sz="1800" baseline="0" dirty="0" smtClean="0"/>
                        <a:t> Republic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0.74 €/kg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aseline="0" dirty="0" err="1" smtClean="0">
                          <a:sym typeface="Wingdings" panose="05000000000000000000" pitchFamily="2" charset="2"/>
                        </a:rPr>
                        <a:t>Tastier</a:t>
                      </a:r>
                      <a:r>
                        <a:rPr lang="cs-CZ" sz="1800" baseline="0" dirty="0" smtClean="0"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cs-CZ" sz="1800" baseline="0" dirty="0" err="1" smtClean="0">
                          <a:sym typeface="Wingdings" panose="05000000000000000000" pitchFamily="2" charset="2"/>
                        </a:rPr>
                        <a:t>healthier</a:t>
                      </a:r>
                      <a:r>
                        <a:rPr lang="cs-CZ" sz="1800" baseline="0" dirty="0" smtClean="0">
                          <a:sym typeface="Wingdings" panose="05000000000000000000" pitchFamily="2" charset="2"/>
                        </a:rPr>
                        <a:t>  </a:t>
                      </a:r>
                      <a:r>
                        <a:rPr lang="cs-CZ" sz="1800" dirty="0" err="1" smtClean="0"/>
                        <a:t>Less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baseline="0" dirty="0" err="1" smtClean="0"/>
                        <a:t>chemicals</a:t>
                      </a:r>
                      <a:r>
                        <a:rPr lang="cs-CZ" sz="1800" baseline="0" dirty="0" smtClean="0"/>
                        <a:t> 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03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Italy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0.48 €/kg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Look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nicer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smtClean="0">
                          <a:sym typeface="Wingdings" panose="05000000000000000000" pitchFamily="2" charset="2"/>
                        </a:rPr>
                        <a:t> More</a:t>
                      </a:r>
                      <a:r>
                        <a:rPr lang="cs-CZ" sz="18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cs-CZ" sz="1800" dirty="0" err="1" smtClean="0">
                          <a:sym typeface="Wingdings" panose="05000000000000000000" pitchFamily="2" charset="2"/>
                        </a:rPr>
                        <a:t>chemicals</a:t>
                      </a:r>
                      <a:r>
                        <a:rPr lang="cs-CZ" sz="1800" dirty="0" smtClean="0"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cs-CZ" sz="1800" dirty="0" err="1" smtClean="0">
                          <a:sym typeface="Wingdings" panose="05000000000000000000" pitchFamily="2" charset="2"/>
                        </a:rPr>
                        <a:t>sprays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8815007"/>
              </p:ext>
            </p:extLst>
          </p:nvPr>
        </p:nvGraphicFramePr>
        <p:xfrm>
          <a:off x="107504" y="2924944"/>
          <a:ext cx="6768752" cy="1735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3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88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7191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Garlic</a:t>
                      </a:r>
                      <a:endParaRPr lang="cs-CZ" sz="18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Price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Quality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043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Czech Republic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6.16 €/kg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Bigger</a:t>
                      </a:r>
                      <a:r>
                        <a:rPr lang="cs-CZ" sz="1800" dirty="0" smtClean="0"/>
                        <a:t>, </a:t>
                      </a:r>
                      <a:r>
                        <a:rPr lang="cs-CZ" sz="1800" dirty="0" err="1" smtClean="0"/>
                        <a:t>stronger</a:t>
                      </a:r>
                      <a:r>
                        <a:rPr lang="cs-CZ" sz="1800" dirty="0" smtClean="0"/>
                        <a:t>, </a:t>
                      </a:r>
                      <a:r>
                        <a:rPr lang="cs-CZ" sz="1800" dirty="0" err="1" smtClean="0"/>
                        <a:t>better</a:t>
                      </a:r>
                      <a:r>
                        <a:rPr lang="cs-CZ" sz="1800" dirty="0" smtClean="0"/>
                        <a:t> taste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9043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China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4.03 €/kg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Smaller</a:t>
                      </a:r>
                      <a:r>
                        <a:rPr lang="cs-CZ" sz="1800" dirty="0" smtClean="0"/>
                        <a:t>, </a:t>
                      </a:r>
                      <a:r>
                        <a:rPr lang="cs-CZ" sz="1800" dirty="0" err="1" smtClean="0"/>
                        <a:t>less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cloves</a:t>
                      </a:r>
                      <a:r>
                        <a:rPr lang="cs-CZ" sz="1800" dirty="0" smtClean="0"/>
                        <a:t>, </a:t>
                      </a:r>
                      <a:r>
                        <a:rPr lang="cs-CZ" sz="1800" dirty="0" err="1" smtClean="0"/>
                        <a:t>cheaper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3181495"/>
              </p:ext>
            </p:extLst>
          </p:nvPr>
        </p:nvGraphicFramePr>
        <p:xfrm>
          <a:off x="107504" y="4811013"/>
          <a:ext cx="6800910" cy="1823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5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32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1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900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Potatoes</a:t>
                      </a:r>
                      <a:endParaRPr lang="cs-CZ" sz="18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Price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Quality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5948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Czech Republic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0.44 €/kg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Very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baseline="0" dirty="0" err="1" smtClean="0"/>
                        <a:t>healthy</a:t>
                      </a:r>
                      <a:r>
                        <a:rPr lang="cs-CZ" sz="1800" baseline="0" dirty="0" smtClean="0"/>
                        <a:t>, superior </a:t>
                      </a:r>
                      <a:r>
                        <a:rPr lang="cs-CZ" sz="1800" baseline="0" dirty="0" err="1" smtClean="0"/>
                        <a:t>quality</a:t>
                      </a:r>
                      <a:r>
                        <a:rPr lang="cs-CZ" sz="1800" baseline="0" dirty="0" smtClean="0"/>
                        <a:t>, </a:t>
                      </a:r>
                      <a:r>
                        <a:rPr lang="cs-CZ" sz="1800" baseline="0" dirty="0" err="1" smtClean="0"/>
                        <a:t>durable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900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France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0.73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dirty="0" smtClean="0"/>
                        <a:t>€/kg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Good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quality</a:t>
                      </a:r>
                      <a:r>
                        <a:rPr lang="cs-CZ" sz="1800" dirty="0" smtClean="0"/>
                        <a:t>, </a:t>
                      </a:r>
                      <a:r>
                        <a:rPr lang="cs-CZ" sz="1800" dirty="0" err="1" smtClean="0"/>
                        <a:t>look</a:t>
                      </a:r>
                      <a:r>
                        <a:rPr lang="cs-CZ" sz="1800" baseline="0" dirty="0" smtClean="0"/>
                        <a:t> nice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7343" y="1226308"/>
            <a:ext cx="1790331" cy="132932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0400" y="5013176"/>
            <a:ext cx="1944216" cy="129614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2616" y="3140968"/>
            <a:ext cx="1532017" cy="11483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47387" y="224400"/>
            <a:ext cx="502714" cy="36327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52320" y="224400"/>
            <a:ext cx="546747" cy="363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52622"/>
            <a:ext cx="8229600" cy="990600"/>
          </a:xfrm>
        </p:spPr>
        <p:txBody>
          <a:bodyPr/>
          <a:lstStyle/>
          <a:p>
            <a:r>
              <a:rPr lang="cs-CZ" b="1" dirty="0" err="1" smtClean="0">
                <a:solidFill>
                  <a:srgbClr val="270C9C"/>
                </a:solidFill>
              </a:rPr>
              <a:t>Milk</a:t>
            </a:r>
            <a:r>
              <a:rPr lang="cs-CZ" b="1" dirty="0" smtClean="0">
                <a:solidFill>
                  <a:srgbClr val="270C9C"/>
                </a:solidFill>
              </a:rPr>
              <a:t> </a:t>
            </a:r>
            <a:r>
              <a:rPr lang="cs-CZ" b="1" dirty="0" err="1" smtClean="0">
                <a:solidFill>
                  <a:srgbClr val="270C9C"/>
                </a:solidFill>
              </a:rPr>
              <a:t>products</a:t>
            </a:r>
            <a:endParaRPr lang="cs-CZ" b="1" dirty="0">
              <a:solidFill>
                <a:srgbClr val="270C9C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8106577"/>
              </p:ext>
            </p:extLst>
          </p:nvPr>
        </p:nvGraphicFramePr>
        <p:xfrm>
          <a:off x="251520" y="1288813"/>
          <a:ext cx="6480721" cy="1636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3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7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9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43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771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Yoghurt</a:t>
                      </a:r>
                      <a:endParaRPr lang="cs-CZ" sz="18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Brand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Price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Quality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771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Czech Republic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Florian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0.37 €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8 % fat, </a:t>
                      </a:r>
                      <a:r>
                        <a:rPr lang="cs-CZ" sz="1800" dirty="0" err="1" smtClean="0"/>
                        <a:t>pieces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baseline="0" dirty="0" err="1" smtClean="0"/>
                        <a:t>of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baseline="0" dirty="0" err="1" smtClean="0"/>
                        <a:t>fruit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0701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Germany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M</a:t>
                      </a:r>
                      <a:r>
                        <a:rPr lang="hu-HU" sz="1800" dirty="0" smtClean="0"/>
                        <a:t>űller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0.29 €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1.4 % fat, </a:t>
                      </a:r>
                      <a:r>
                        <a:rPr lang="cs-CZ" sz="1800" dirty="0" err="1" smtClean="0"/>
                        <a:t>fruit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puree</a:t>
                      </a:r>
                      <a:r>
                        <a:rPr lang="cs-CZ" sz="1800" dirty="0" smtClean="0"/>
                        <a:t>,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baseline="0" dirty="0" err="1" smtClean="0"/>
                        <a:t>unhealthy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baseline="0" dirty="0" err="1" smtClean="0"/>
                        <a:t>syrup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261443"/>
              </p:ext>
            </p:extLst>
          </p:nvPr>
        </p:nvGraphicFramePr>
        <p:xfrm>
          <a:off x="251520" y="3068960"/>
          <a:ext cx="648072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73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9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43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6638"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Butter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Brand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Price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Quality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787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Czech</a:t>
                      </a:r>
                      <a:r>
                        <a:rPr lang="cs-CZ" sz="1800" baseline="0" dirty="0" smtClean="0"/>
                        <a:t> Republic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Madeta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1.48 €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82 % fat, more protein,</a:t>
                      </a:r>
                      <a:r>
                        <a:rPr lang="cs-CZ" sz="1800" baseline="0" dirty="0" smtClean="0"/>
                        <a:t> salt</a:t>
                      </a:r>
                      <a:endParaRPr lang="cs-CZ" sz="18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1671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Germany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Meggle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1.48 €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82 % fat, </a:t>
                      </a:r>
                      <a:r>
                        <a:rPr lang="cs-CZ" sz="1800" dirty="0" err="1" smtClean="0"/>
                        <a:t>worse</a:t>
                      </a:r>
                      <a:r>
                        <a:rPr lang="cs-CZ" sz="1800" dirty="0" smtClean="0"/>
                        <a:t> taste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7105420"/>
              </p:ext>
            </p:extLst>
          </p:nvPr>
        </p:nvGraphicFramePr>
        <p:xfrm>
          <a:off x="251520" y="4806848"/>
          <a:ext cx="6480720" cy="186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73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9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43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8684">
                <a:tc>
                  <a:txBody>
                    <a:bodyPr/>
                    <a:lstStyle/>
                    <a:p>
                      <a:pPr algn="ctr"/>
                      <a:r>
                        <a:rPr lang="cs-CZ" sz="1800" baseline="0" dirty="0" err="1" smtClean="0"/>
                        <a:t>Cream</a:t>
                      </a:r>
                      <a:r>
                        <a:rPr lang="cs-CZ" sz="1800" baseline="0" dirty="0" smtClean="0"/>
                        <a:t> cheese</a:t>
                      </a:r>
                      <a:endParaRPr lang="cs-CZ" sz="18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Brand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Price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Quality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191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Czech Republic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Apetito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0.74 €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49 % fat, made </a:t>
                      </a:r>
                      <a:r>
                        <a:rPr lang="cs-CZ" sz="1800" dirty="0" err="1" smtClean="0"/>
                        <a:t>of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milk</a:t>
                      </a:r>
                      <a:r>
                        <a:rPr lang="cs-CZ" sz="1800" dirty="0" smtClean="0"/>
                        <a:t> and </a:t>
                      </a:r>
                      <a:r>
                        <a:rPr lang="cs-CZ" sz="1800" dirty="0" err="1" smtClean="0"/>
                        <a:t>cream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191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Poland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Chessimo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0.59 €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60 % fat, made </a:t>
                      </a:r>
                      <a:r>
                        <a:rPr lang="cs-CZ" sz="1800" dirty="0" err="1" smtClean="0"/>
                        <a:t>of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skimmed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milk</a:t>
                      </a:r>
                      <a:endParaRPr lang="cs-C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3598" y="1556792"/>
            <a:ext cx="1307494" cy="130749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6893" y="1757957"/>
            <a:ext cx="1106329" cy="110632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78514" y="3429000"/>
            <a:ext cx="1163085" cy="8723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5819" y="3429000"/>
            <a:ext cx="1003051" cy="87265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3598" y="5157192"/>
            <a:ext cx="977950" cy="97795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7030" y="5163069"/>
            <a:ext cx="917344" cy="982657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27030" y="302792"/>
            <a:ext cx="636829" cy="46019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08304" y="302792"/>
            <a:ext cx="692610" cy="460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770" y="15575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rgbClr val="270C9C"/>
                </a:solidFill>
              </a:rPr>
              <a:t>Other</a:t>
            </a:r>
            <a:r>
              <a:rPr lang="cs-CZ" b="1" dirty="0">
                <a:solidFill>
                  <a:srgbClr val="270C9C"/>
                </a:solidFill>
              </a:rPr>
              <a:t> </a:t>
            </a:r>
            <a:r>
              <a:rPr lang="cs-CZ" b="1" dirty="0" err="1">
                <a:solidFill>
                  <a:srgbClr val="270C9C"/>
                </a:solidFill>
              </a:rPr>
              <a:t>products</a:t>
            </a:r>
            <a:endParaRPr lang="cs-CZ" b="1" dirty="0">
              <a:solidFill>
                <a:srgbClr val="270C9C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5871079"/>
              </p:ext>
            </p:extLst>
          </p:nvPr>
        </p:nvGraphicFramePr>
        <p:xfrm>
          <a:off x="107504" y="1073458"/>
          <a:ext cx="7056783" cy="1685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4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58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159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815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535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Beer</a:t>
                      </a:r>
                      <a:endParaRPr lang="cs-CZ" sz="16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Brand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Price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Quality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5397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Czech Republic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Pilsner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Urquell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1.77 €/litre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4,4 %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alcohol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447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Netherlands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Heineken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1.75 €/litre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5,0 % </a:t>
                      </a:r>
                      <a:r>
                        <a:rPr lang="cs-CZ" sz="1600" dirty="0" err="1" smtClean="0"/>
                        <a:t>alcohol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709026"/>
              </p:ext>
            </p:extLst>
          </p:nvPr>
        </p:nvGraphicFramePr>
        <p:xfrm>
          <a:off x="107504" y="2953988"/>
          <a:ext cx="7056784" cy="1665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9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54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57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66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382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Chocolate</a:t>
                      </a:r>
                      <a:endParaRPr lang="cs-CZ" sz="16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Brand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Price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Quality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6081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Czech</a:t>
                      </a:r>
                      <a:r>
                        <a:rPr lang="cs-CZ" sz="1600" baseline="0" dirty="0" smtClean="0"/>
                        <a:t> Republic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Orion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1.00 €/100</a:t>
                      </a:r>
                      <a:r>
                        <a:rPr lang="cs-CZ" sz="1600" baseline="0" dirty="0" smtClean="0"/>
                        <a:t> g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12 %</a:t>
                      </a:r>
                      <a:r>
                        <a:rPr lang="cs-CZ" sz="1600" baseline="0" dirty="0" smtClean="0"/>
                        <a:t> fat, 5 % </a:t>
                      </a:r>
                      <a:r>
                        <a:rPr lang="cs-CZ" sz="1600" baseline="0" dirty="0" err="1" smtClean="0"/>
                        <a:t>sugar</a:t>
                      </a:r>
                      <a:r>
                        <a:rPr lang="cs-CZ" sz="1600" baseline="0" dirty="0" smtClean="0"/>
                        <a:t>, 25 % </a:t>
                      </a:r>
                      <a:r>
                        <a:rPr lang="cs-CZ" sz="1600" baseline="0" dirty="0" err="1" smtClean="0"/>
                        <a:t>cocoa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6081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Germany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Milka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1.18 €/100 g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7 % fat, 4 % </a:t>
                      </a:r>
                      <a:r>
                        <a:rPr lang="cs-CZ" sz="1600" dirty="0" err="1" smtClean="0"/>
                        <a:t>sugar</a:t>
                      </a:r>
                      <a:r>
                        <a:rPr lang="cs-CZ" sz="1600" dirty="0" smtClean="0"/>
                        <a:t>,  30 % </a:t>
                      </a:r>
                      <a:r>
                        <a:rPr lang="cs-CZ" sz="1600" dirty="0" err="1" smtClean="0"/>
                        <a:t>cocoa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2241320"/>
              </p:ext>
            </p:extLst>
          </p:nvPr>
        </p:nvGraphicFramePr>
        <p:xfrm>
          <a:off x="107504" y="4762467"/>
          <a:ext cx="7056784" cy="1681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4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58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84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90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191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Juice</a:t>
                      </a:r>
                      <a:r>
                        <a:rPr lang="cs-CZ" sz="1600" dirty="0" smtClean="0"/>
                        <a:t> (</a:t>
                      </a:r>
                      <a:r>
                        <a:rPr lang="cs-CZ" sz="1600" dirty="0" err="1" smtClean="0"/>
                        <a:t>pear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Brand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Price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Quality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3157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Czech Republic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Toma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1.18 €/litre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50 % </a:t>
                      </a:r>
                      <a:r>
                        <a:rPr lang="cs-CZ" sz="1600" dirty="0" err="1" smtClean="0"/>
                        <a:t>fruit</a:t>
                      </a:r>
                      <a:r>
                        <a:rPr lang="cs-CZ" sz="1600" dirty="0" smtClean="0"/>
                        <a:t>, 12 g </a:t>
                      </a:r>
                      <a:r>
                        <a:rPr lang="cs-CZ" sz="1600" dirty="0" err="1" smtClean="0"/>
                        <a:t>sugar</a:t>
                      </a:r>
                      <a:endParaRPr lang="cs-CZ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6381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Austria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Pfanner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1.11 €/litre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30 % </a:t>
                      </a:r>
                      <a:r>
                        <a:rPr lang="cs-CZ" sz="1600" dirty="0" err="1" smtClean="0"/>
                        <a:t>fruit</a:t>
                      </a:r>
                      <a:r>
                        <a:rPr lang="cs-CZ" sz="1600" dirty="0" smtClean="0"/>
                        <a:t>,</a:t>
                      </a:r>
                      <a:r>
                        <a:rPr lang="cs-CZ" sz="1600" baseline="0" dirty="0" smtClean="0"/>
                        <a:t> 20 g </a:t>
                      </a:r>
                      <a:r>
                        <a:rPr lang="cs-CZ" sz="1600" baseline="0" dirty="0" err="1" smtClean="0"/>
                        <a:t>sugar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69930" y="1370179"/>
            <a:ext cx="1091786" cy="109178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8486" y="1311356"/>
            <a:ext cx="835308" cy="115060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8745" y="2953988"/>
            <a:ext cx="1463670" cy="54887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2936" y="3645024"/>
            <a:ext cx="1429479" cy="66539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0167" y="4762467"/>
            <a:ext cx="637508" cy="135172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3416" y="4766236"/>
            <a:ext cx="658999" cy="1347953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85815" y="232431"/>
            <a:ext cx="537285" cy="38825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08745" y="226502"/>
            <a:ext cx="593270" cy="3941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270C9C"/>
                </a:solidFill>
              </a:rPr>
              <a:t>Czech </a:t>
            </a:r>
            <a:r>
              <a:rPr lang="cs-CZ" b="1" dirty="0" err="1">
                <a:solidFill>
                  <a:srgbClr val="270C9C"/>
                </a:solidFill>
              </a:rPr>
              <a:t>Product</a:t>
            </a:r>
            <a:r>
              <a:rPr lang="cs-CZ" b="1" dirty="0">
                <a:solidFill>
                  <a:srgbClr val="270C9C"/>
                </a:solidFill>
              </a:rPr>
              <a:t> logo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2568"/>
          </a:xfrm>
        </p:spPr>
        <p:txBody>
          <a:bodyPr>
            <a:normAutofit/>
          </a:bodyPr>
          <a:lstStyle/>
          <a:p>
            <a:r>
              <a:rPr lang="cs-CZ" dirty="0" err="1"/>
              <a:t>T</a:t>
            </a:r>
            <a:r>
              <a:rPr lang="cs-CZ" dirty="0" err="1" smtClean="0"/>
              <a:t>his</a:t>
            </a:r>
            <a:r>
              <a:rPr lang="cs-CZ" dirty="0" smtClean="0"/>
              <a:t> logo </a:t>
            </a:r>
            <a:r>
              <a:rPr lang="cs-CZ" dirty="0" err="1" smtClean="0"/>
              <a:t>guarantees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made in Czech Republic</a:t>
            </a:r>
          </a:p>
          <a:p>
            <a:pPr lvl="1"/>
            <a:r>
              <a:rPr lang="en-US" dirty="0"/>
              <a:t>Manufacturer guarantees quality and safety of the </a:t>
            </a:r>
            <a:r>
              <a:rPr lang="en-US" dirty="0" smtClean="0"/>
              <a:t>product</a:t>
            </a:r>
            <a:endParaRPr lang="cs-CZ" dirty="0" smtClean="0"/>
          </a:p>
          <a:p>
            <a:pPr lvl="1"/>
            <a:r>
              <a:rPr lang="cs-CZ" dirty="0" err="1"/>
              <a:t>Manufacturer</a:t>
            </a:r>
            <a:r>
              <a:rPr lang="cs-CZ" dirty="0"/>
              <a:t> </a:t>
            </a:r>
            <a:r>
              <a:rPr lang="cs-CZ" dirty="0" err="1"/>
              <a:t>meets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 smtClean="0"/>
              <a:t>standards</a:t>
            </a:r>
            <a:endParaRPr lang="cs-CZ" dirty="0" smtClean="0"/>
          </a:p>
          <a:p>
            <a:pPr lvl="1"/>
            <a:r>
              <a:rPr lang="en-US" dirty="0"/>
              <a:t>Manufacturer respects consumer protection </a:t>
            </a:r>
            <a:r>
              <a:rPr lang="en-US" dirty="0" smtClean="0"/>
              <a:t>rights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 smtClean="0"/>
              <a:t>consumers</a:t>
            </a:r>
            <a:r>
              <a:rPr lang="cs-CZ" dirty="0" smtClean="0"/>
              <a:t>?</a:t>
            </a:r>
            <a:endParaRPr lang="cs-CZ" b="1" dirty="0" smtClean="0"/>
          </a:p>
          <a:p>
            <a:pPr lvl="1"/>
            <a:r>
              <a:rPr lang="cs-CZ" dirty="0" smtClean="0"/>
              <a:t>87 % </a:t>
            </a:r>
            <a:r>
              <a:rPr lang="cs-CZ" dirty="0" err="1"/>
              <a:t>prefer</a:t>
            </a:r>
            <a:r>
              <a:rPr lang="cs-CZ" dirty="0"/>
              <a:t> Czech </a:t>
            </a:r>
            <a:r>
              <a:rPr lang="cs-CZ" dirty="0" err="1" smtClean="0"/>
              <a:t>products</a:t>
            </a:r>
            <a:endParaRPr lang="cs-CZ" dirty="0" smtClean="0"/>
          </a:p>
          <a:p>
            <a:pPr lvl="1"/>
            <a:r>
              <a:rPr lang="en-US" dirty="0" smtClean="0"/>
              <a:t>92</a:t>
            </a:r>
            <a:r>
              <a:rPr lang="cs-CZ" dirty="0" smtClean="0"/>
              <a:t> </a:t>
            </a:r>
            <a:r>
              <a:rPr lang="en-US" dirty="0" smtClean="0"/>
              <a:t>% </a:t>
            </a:r>
            <a:r>
              <a:rPr lang="en-US" dirty="0"/>
              <a:t>would buy a product with a Czech </a:t>
            </a:r>
            <a:r>
              <a:rPr lang="en-US" dirty="0" smtClean="0"/>
              <a:t>Product</a:t>
            </a:r>
            <a:endParaRPr lang="cs-CZ" dirty="0"/>
          </a:p>
          <a:p>
            <a:pPr marL="342900" lvl="1" indent="0">
              <a:buNone/>
            </a:pPr>
            <a:r>
              <a:rPr lang="cs-CZ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logo as oppose to a product without the </a:t>
            </a:r>
            <a:r>
              <a:rPr lang="en-US" dirty="0" smtClean="0"/>
              <a:t>logo</a:t>
            </a:r>
            <a:endParaRPr lang="cs-CZ" dirty="0" smtClean="0"/>
          </a:p>
          <a:p>
            <a:pPr lvl="1"/>
            <a:endParaRPr lang="cs-CZ" b="1" dirty="0"/>
          </a:p>
          <a:p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52392"/>
            <a:ext cx="576064" cy="41628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44038" y="152392"/>
            <a:ext cx="625460" cy="41557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2852936"/>
            <a:ext cx="1999661" cy="2414225"/>
          </a:xfrm>
          <a:prstGeom prst="rect">
            <a:avLst/>
          </a:prstGeom>
          <a:ln w="635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2772218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86933" y="404664"/>
            <a:ext cx="57606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300" b="1" dirty="0" err="1">
                <a:solidFill>
                  <a:srgbClr val="270C9C"/>
                </a:solidFill>
                <a:latin typeface="+mj-lt"/>
                <a:ea typeface="+mj-ea"/>
                <a:cs typeface="+mj-cs"/>
              </a:rPr>
              <a:t>Our</a:t>
            </a:r>
            <a:r>
              <a:rPr lang="cs-CZ" sz="3300" b="1" dirty="0">
                <a:solidFill>
                  <a:srgbClr val="270C9C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3300" b="1" dirty="0" err="1">
                <a:solidFill>
                  <a:srgbClr val="270C9C"/>
                </a:solidFill>
                <a:latin typeface="+mj-lt"/>
                <a:ea typeface="+mj-ea"/>
                <a:cs typeface="+mj-cs"/>
              </a:rPr>
              <a:t>research</a:t>
            </a:r>
            <a:endParaRPr lang="cs-CZ" sz="3300" b="1" dirty="0">
              <a:solidFill>
                <a:srgbClr val="270C9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6933" y="1340768"/>
            <a:ext cx="5855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 </a:t>
            </a:r>
            <a:r>
              <a:rPr lang="cs-CZ" dirty="0" err="1" smtClean="0"/>
              <a:t>When</a:t>
            </a:r>
            <a:r>
              <a:rPr lang="cs-CZ" dirty="0" smtClean="0"/>
              <a:t> shopping </a:t>
            </a:r>
            <a:r>
              <a:rPr lang="cs-CZ" dirty="0" err="1" smtClean="0"/>
              <a:t>for</a:t>
            </a:r>
            <a:r>
              <a:rPr lang="cs-CZ" dirty="0" smtClean="0"/>
              <a:t> food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pay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 to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r>
              <a:rPr lang="cs-CZ" dirty="0" smtClean="0"/>
              <a:t>?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30" t="9239" r="48138" b="53554"/>
          <a:stretch/>
        </p:blipFill>
        <p:spPr>
          <a:xfrm>
            <a:off x="6428814" y="764704"/>
            <a:ext cx="2201018" cy="1593841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ovéPole 7"/>
          <p:cNvSpPr txBox="1"/>
          <p:nvPr/>
        </p:nvSpPr>
        <p:spPr>
          <a:xfrm>
            <a:off x="4644008" y="1844824"/>
            <a:ext cx="1192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270C9C"/>
                </a:solidFill>
              </a:rPr>
              <a:t>YES 72.7 %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NO 27.3 %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4949563"/>
            <a:ext cx="346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prefer</a:t>
            </a:r>
            <a:r>
              <a:rPr lang="cs-CZ" dirty="0" smtClean="0"/>
              <a:t> Czech food?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552" t="58848" r="46961" b="2174"/>
          <a:stretch/>
        </p:blipFill>
        <p:spPr>
          <a:xfrm>
            <a:off x="6287427" y="4945065"/>
            <a:ext cx="2339235" cy="1660102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ovéPole 10"/>
          <p:cNvSpPr txBox="1"/>
          <p:nvPr/>
        </p:nvSpPr>
        <p:spPr>
          <a:xfrm>
            <a:off x="4644007" y="5377857"/>
            <a:ext cx="1192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270C9C"/>
                </a:solidFill>
              </a:rPr>
              <a:t>YES 78.2 %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NO 21.8 %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972003"/>
            <a:ext cx="4594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more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food? </a:t>
            </a:r>
            <a:endParaRPr lang="cs-CZ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94" t="61638" r="47516" b="1006"/>
          <a:stretch/>
        </p:blipFill>
        <p:spPr>
          <a:xfrm>
            <a:off x="6287426" y="2828856"/>
            <a:ext cx="2339235" cy="164589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ovéPole 13"/>
          <p:cNvSpPr txBox="1"/>
          <p:nvPr/>
        </p:nvSpPr>
        <p:spPr>
          <a:xfrm>
            <a:off x="4356937" y="3476059"/>
            <a:ext cx="1766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270C9C"/>
                </a:solidFill>
              </a:rPr>
              <a:t>ORIGIN 52.7 %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  PRICE 47.3 %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 flipH="1">
            <a:off x="467544" y="76470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ever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food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farmers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01" t="39313" r="58897" b="35023"/>
          <a:stretch/>
        </p:blipFill>
        <p:spPr>
          <a:xfrm>
            <a:off x="5940152" y="423039"/>
            <a:ext cx="2409793" cy="1979473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4056746" y="1412776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270C9C"/>
                </a:solidFill>
              </a:rPr>
              <a:t>YES 65.2 %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NO 34.8 %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288599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mostly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Czech </a:t>
            </a:r>
            <a:r>
              <a:rPr lang="cs-CZ" dirty="0" err="1" smtClean="0"/>
              <a:t>producers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8" name="Zástupný symbol pro obsah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291" r="33327"/>
          <a:stretch/>
        </p:blipFill>
        <p:spPr>
          <a:xfrm>
            <a:off x="467544" y="3461488"/>
            <a:ext cx="4590577" cy="3091583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ovéPole 16"/>
          <p:cNvSpPr txBox="1"/>
          <p:nvPr/>
        </p:nvSpPr>
        <p:spPr>
          <a:xfrm>
            <a:off x="5275349" y="3690749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Yoghurt</a:t>
            </a:r>
            <a:r>
              <a:rPr lang="cs-CZ" dirty="0" smtClean="0"/>
              <a:t>              74.5 %</a:t>
            </a:r>
          </a:p>
          <a:p>
            <a:r>
              <a:rPr lang="cs-CZ" dirty="0" err="1" smtClean="0"/>
              <a:t>Butter</a:t>
            </a:r>
            <a:r>
              <a:rPr lang="cs-CZ" dirty="0" smtClean="0"/>
              <a:t>                 76.4 %</a:t>
            </a:r>
          </a:p>
          <a:p>
            <a:r>
              <a:rPr lang="cs-CZ" dirty="0" err="1" smtClean="0"/>
              <a:t>Cream</a:t>
            </a:r>
            <a:r>
              <a:rPr lang="cs-CZ" dirty="0" smtClean="0"/>
              <a:t> cheese   41.8 %</a:t>
            </a:r>
          </a:p>
          <a:p>
            <a:r>
              <a:rPr lang="cs-CZ" dirty="0" err="1" smtClean="0"/>
              <a:t>Chocolate</a:t>
            </a:r>
            <a:r>
              <a:rPr lang="cs-CZ" dirty="0" smtClean="0"/>
              <a:t>             9.1 %</a:t>
            </a:r>
          </a:p>
          <a:p>
            <a:r>
              <a:rPr lang="cs-CZ" dirty="0" smtClean="0"/>
              <a:t>Beer                    67.3 %</a:t>
            </a:r>
          </a:p>
          <a:p>
            <a:r>
              <a:rPr lang="cs-CZ" dirty="0" err="1" smtClean="0"/>
              <a:t>Juice</a:t>
            </a:r>
            <a:r>
              <a:rPr lang="cs-CZ" dirty="0" smtClean="0"/>
              <a:t>                      5.5 %</a:t>
            </a:r>
          </a:p>
          <a:p>
            <a:r>
              <a:rPr lang="cs-CZ" dirty="0" err="1" smtClean="0"/>
              <a:t>Apples</a:t>
            </a:r>
            <a:r>
              <a:rPr lang="cs-CZ" dirty="0" smtClean="0"/>
              <a:t>                50.9 %</a:t>
            </a:r>
          </a:p>
          <a:p>
            <a:r>
              <a:rPr lang="cs-CZ" dirty="0" err="1" smtClean="0"/>
              <a:t>Potatoes</a:t>
            </a:r>
            <a:r>
              <a:rPr lang="cs-CZ" dirty="0" smtClean="0"/>
              <a:t>            76.4 %</a:t>
            </a:r>
          </a:p>
          <a:p>
            <a:r>
              <a:rPr lang="cs-CZ" dirty="0" err="1" smtClean="0"/>
              <a:t>Garlic</a:t>
            </a:r>
            <a:r>
              <a:rPr lang="cs-CZ" dirty="0" smtClean="0"/>
              <a:t>                 63.6 %</a:t>
            </a:r>
          </a:p>
          <a:p>
            <a:r>
              <a:rPr lang="cs-CZ" dirty="0" err="1" smtClean="0"/>
              <a:t>Other</a:t>
            </a:r>
            <a:r>
              <a:rPr lang="cs-CZ" dirty="0" smtClean="0"/>
              <a:t>                   1.8 %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36154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568952" cy="2387600"/>
          </a:xfrm>
        </p:spPr>
        <p:txBody>
          <a:bodyPr>
            <a:normAutofit/>
          </a:bodyPr>
          <a:lstStyle/>
          <a:p>
            <a:pPr algn="ctr"/>
            <a:r>
              <a:rPr lang="cs-CZ" sz="8000" b="1" dirty="0" err="1">
                <a:solidFill>
                  <a:srgbClr val="270C9C"/>
                </a:solidFill>
              </a:rPr>
              <a:t>Thank</a:t>
            </a:r>
            <a:r>
              <a:rPr lang="cs-CZ" sz="8000" b="1" dirty="0">
                <a:solidFill>
                  <a:srgbClr val="270C9C"/>
                </a:solidFill>
              </a:rPr>
              <a:t> </a:t>
            </a:r>
            <a:r>
              <a:rPr lang="cs-CZ" sz="8000" b="1" dirty="0" err="1">
                <a:solidFill>
                  <a:srgbClr val="270C9C"/>
                </a:solidFill>
              </a:rPr>
              <a:t>you</a:t>
            </a:r>
            <a:r>
              <a:rPr lang="cs-CZ" sz="8000" b="1" dirty="0">
                <a:solidFill>
                  <a:srgbClr val="270C9C"/>
                </a:solidFill>
              </a:rPr>
              <a:t> </a:t>
            </a:r>
            <a:r>
              <a:rPr lang="cs-CZ" sz="8000" b="1" dirty="0" err="1">
                <a:solidFill>
                  <a:srgbClr val="270C9C"/>
                </a:solidFill>
              </a:rPr>
              <a:t>for</a:t>
            </a:r>
            <a:r>
              <a:rPr lang="cs-CZ" sz="8000" b="1" dirty="0">
                <a:solidFill>
                  <a:srgbClr val="270C9C"/>
                </a:solidFill>
              </a:rPr>
              <a:t> </a:t>
            </a:r>
            <a:r>
              <a:rPr lang="cs-CZ" sz="8000" b="1" dirty="0" err="1">
                <a:solidFill>
                  <a:srgbClr val="270C9C"/>
                </a:solidFill>
              </a:rPr>
              <a:t>your</a:t>
            </a:r>
            <a:r>
              <a:rPr lang="cs-CZ" sz="8000" b="1" dirty="0">
                <a:solidFill>
                  <a:srgbClr val="270C9C"/>
                </a:solidFill>
              </a:rPr>
              <a:t> </a:t>
            </a:r>
            <a:r>
              <a:rPr lang="cs-CZ" sz="8000" b="1" dirty="0" err="1">
                <a:solidFill>
                  <a:srgbClr val="270C9C"/>
                </a:solidFill>
              </a:rPr>
              <a:t>attention</a:t>
            </a:r>
            <a:r>
              <a:rPr lang="cs-CZ" sz="8000" b="1" dirty="0">
                <a:solidFill>
                  <a:srgbClr val="270C9C"/>
                </a:solidFill>
              </a:rPr>
              <a:t> </a:t>
            </a:r>
            <a:r>
              <a:rPr lang="cs-CZ" sz="8000" b="1" dirty="0">
                <a:solidFill>
                  <a:srgbClr val="270C9C"/>
                </a:solidFill>
                <a:sym typeface="Wingdings" panose="05000000000000000000" pitchFamily="2" charset="2"/>
              </a:rPr>
              <a:t></a:t>
            </a:r>
            <a:endParaRPr lang="cs-CZ" sz="8000" b="1" dirty="0">
              <a:solidFill>
                <a:srgbClr val="270C9C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4352" y="202697"/>
            <a:ext cx="588088" cy="424969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6392" y="188640"/>
            <a:ext cx="650255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766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484</Words>
  <Application>Microsoft Office PowerPoint</Application>
  <PresentationFormat>On-screen Show (4:3)</PresentationFormat>
  <Paragraphs>150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Motiv Office</vt:lpstr>
      <vt:lpstr>CZECH &amp; IMPORTED  PRODUCTS COMPARISON</vt:lpstr>
      <vt:lpstr>Content</vt:lpstr>
      <vt:lpstr>Fruit / vegetables</vt:lpstr>
      <vt:lpstr>Milk products</vt:lpstr>
      <vt:lpstr>Other products</vt:lpstr>
      <vt:lpstr>Czech Product logo</vt:lpstr>
      <vt:lpstr>Slide 7</vt:lpstr>
      <vt:lpstr>Slide 8</vt:lpstr>
      <vt:lpstr>Thank you for your attention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Tereza</dc:creator>
  <cp:lastModifiedBy>owner</cp:lastModifiedBy>
  <cp:revision>47</cp:revision>
  <dcterms:created xsi:type="dcterms:W3CDTF">2016-03-28T12:49:14Z</dcterms:created>
  <dcterms:modified xsi:type="dcterms:W3CDTF">2016-04-20T19:42:28Z</dcterms:modified>
</cp:coreProperties>
</file>