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6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1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ygiašonis trikampi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FABBCA2-253F-41E4-9F32-C97D7C85011A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AC2C51E-627F-4EB0-AD08-6A1B17DBC78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BCA2-253F-41E4-9F32-C97D7C85011A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C51E-627F-4EB0-AD08-6A1B17DBC78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BCA2-253F-41E4-9F32-C97D7C85011A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C51E-627F-4EB0-AD08-6A1B17DBC78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FABBCA2-253F-41E4-9F32-C97D7C85011A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C51E-627F-4EB0-AD08-6A1B17DBC78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tusis trikampis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Lygiašonis trikampi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FABBCA2-253F-41E4-9F32-C97D7C85011A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AC2C51E-627F-4EB0-AD08-6A1B17DBC780}" type="slidenum">
              <a:rPr lang="lt-LT" smtClean="0"/>
              <a:t>‹#›</a:t>
            </a:fld>
            <a:endParaRPr lang="lt-LT"/>
          </a:p>
        </p:txBody>
      </p:sp>
      <p:cxnSp>
        <p:nvCxnSpPr>
          <p:cNvPr id="11" name="Tiesioji jungtis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Tiesioji jungtis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ABBCA2-253F-41E4-9F32-C97D7C85011A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AC2C51E-627F-4EB0-AD08-6A1B17DBC78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FABBCA2-253F-41E4-9F32-C97D7C85011A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AC2C51E-627F-4EB0-AD08-6A1B17DBC780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BCA2-253F-41E4-9F32-C97D7C85011A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C51E-627F-4EB0-AD08-6A1B17DBC78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ABBCA2-253F-41E4-9F32-C97D7C85011A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AC2C51E-627F-4EB0-AD08-6A1B17DBC78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FABBCA2-253F-41E4-9F32-C97D7C85011A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AC2C51E-627F-4EB0-AD08-6A1B17DBC780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FABBCA2-253F-41E4-9F32-C97D7C85011A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AC2C51E-627F-4EB0-AD08-6A1B17DBC780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atusis trikampis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Tiesioji jungtis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Tiesioji jungtis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FABBCA2-253F-41E4-9F32-C97D7C85011A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AC2C51E-627F-4EB0-AD08-6A1B17DBC780}" type="slidenum">
              <a:rPr lang="lt-LT" smtClean="0"/>
              <a:t>‹#›</a:t>
            </a:fld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zodynas.kriu.lt/zodis/facebook-com" TargetMode="External"/><Relationship Id="rId2" Type="http://schemas.openxmlformats.org/officeDocument/2006/relationships/hyperlink" Target="http://www.teo.lt/teo_straipsniai/2014-02/634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 fontScale="90000"/>
          </a:bodyPr>
          <a:lstStyle/>
          <a:p>
            <a:r>
              <a:rPr lang="lt-LT" sz="4000" dirty="0" err="1" smtClean="0"/>
              <a:t>Facebook</a:t>
            </a:r>
            <a:r>
              <a:rPr lang="lt-LT" sz="4000" dirty="0" smtClean="0"/>
              <a:t> ir kiti socialiniai tinklai:</a:t>
            </a:r>
            <a:br>
              <a:rPr lang="lt-LT" sz="4000" dirty="0" smtClean="0"/>
            </a:br>
            <a:r>
              <a:rPr lang="lt-LT" sz="4000" dirty="0" smtClean="0"/>
              <a:t>Kas tai yra? Kaip saugiai naudotis? Kokie pavojai? Kaip jų išvengti?</a:t>
            </a:r>
            <a:endParaRPr lang="lt-LT" sz="40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51520" y="6237312"/>
            <a:ext cx="7344816" cy="409600"/>
          </a:xfrm>
        </p:spPr>
        <p:txBody>
          <a:bodyPr>
            <a:noAutofit/>
          </a:bodyPr>
          <a:lstStyle/>
          <a:p>
            <a:r>
              <a:rPr lang="lt-LT" sz="2400" dirty="0" err="1" smtClean="0">
                <a:solidFill>
                  <a:schemeClr val="bg1"/>
                </a:solidFill>
              </a:rPr>
              <a:t>Gustė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Posiakinaitė</a:t>
            </a:r>
            <a:r>
              <a:rPr lang="lt-LT" sz="2400" dirty="0" smtClean="0">
                <a:solidFill>
                  <a:schemeClr val="bg1"/>
                </a:solidFill>
              </a:rPr>
              <a:t> ir Agnė </a:t>
            </a:r>
            <a:r>
              <a:rPr lang="lt-LT" sz="2400" dirty="0" err="1" smtClean="0">
                <a:solidFill>
                  <a:schemeClr val="bg1"/>
                </a:solidFill>
              </a:rPr>
              <a:t>Berankytė</a:t>
            </a:r>
            <a:r>
              <a:rPr lang="en-US" sz="2400" dirty="0" smtClean="0">
                <a:solidFill>
                  <a:schemeClr val="bg1"/>
                </a:solidFill>
              </a:rPr>
              <a:t>,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smtClean="0">
                <a:solidFill>
                  <a:schemeClr val="bg1"/>
                </a:solidFill>
              </a:rPr>
              <a:t>7A</a:t>
            </a:r>
            <a:endParaRPr lang="lt-L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7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Šaltiniai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hlinkClick r:id="rId2"/>
              </a:rPr>
              <a:t>http://</a:t>
            </a:r>
            <a:r>
              <a:rPr lang="lt-LT" dirty="0" smtClean="0">
                <a:hlinkClick r:id="rId2"/>
              </a:rPr>
              <a:t>www.teo.lt/teo_straipsniai/2014-02/6347</a:t>
            </a:r>
            <a:endParaRPr lang="lt-LT" dirty="0" smtClean="0"/>
          </a:p>
          <a:p>
            <a:r>
              <a:rPr lang="lt-LT" dirty="0">
                <a:hlinkClick r:id="rId3"/>
              </a:rPr>
              <a:t>http://zodynas.kriu.lt/zodis/facebook-com</a:t>
            </a:r>
            <a:endParaRPr lang="lt-LT" dirty="0"/>
          </a:p>
          <a:p>
            <a:pPr marL="0" indent="0">
              <a:buNone/>
            </a:pP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pic>
        <p:nvPicPr>
          <p:cNvPr id="7170" name="Picture 2" descr="http://sagita.rocks/images/465373-literatura-china-esta-literatura-es-una-literatura-clsica-es-deci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933056"/>
            <a:ext cx="3168352" cy="276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64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Kas tai yra?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dirty="0"/>
              <a:t>Socialinis </a:t>
            </a:r>
            <a:r>
              <a:rPr lang="lt-LT" sz="2400" dirty="0" smtClean="0"/>
              <a:t>tinklas</a:t>
            </a:r>
            <a:r>
              <a:rPr lang="lt-LT" sz="2400" dirty="0"/>
              <a:t> – interaktyvi interneto struktūra </a:t>
            </a:r>
            <a:r>
              <a:rPr lang="lt-LT" sz="2400" dirty="0" smtClean="0"/>
              <a:t>vienijanti </a:t>
            </a:r>
            <a:r>
              <a:rPr lang="lt-LT" sz="2400" dirty="0"/>
              <a:t>tam tikrą, bendrų interesų turinčią narių grupę, kuri ir kuria konkrečios svetainės turinį ir virtualiai bendrauja tarpusavyje, automatizuotomis konkrečios svetainės priemonėmis. </a:t>
            </a:r>
            <a:endParaRPr lang="en-US" sz="2400" dirty="0" smtClean="0"/>
          </a:p>
        </p:txBody>
      </p:sp>
      <p:pic>
        <p:nvPicPr>
          <p:cNvPr id="1026" name="Picture 2" descr="https://encrypted-tbn2.gstatic.com/images?q=tbn:ANd9GcSOuor5-odYgW3Ab7d6marT6LZ-Jv-C5uWr5FZCVMt_HOk3jes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84952"/>
            <a:ext cx="4680520" cy="277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28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Socialiniai tinklai</a:t>
            </a:r>
            <a:endParaRPr lang="lt-LT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775" y="1697580"/>
            <a:ext cx="2048401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16779"/>
            <a:ext cx="2030187" cy="1351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62" y="3259956"/>
            <a:ext cx="252748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28" y="3256012"/>
            <a:ext cx="2302686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403" y="5060156"/>
            <a:ext cx="3445447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072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Kas yra </a:t>
            </a:r>
            <a:r>
              <a:rPr lang="lt-LT" dirty="0" smtClean="0"/>
              <a:t>„</a:t>
            </a:r>
            <a:r>
              <a:rPr lang="lt-LT" dirty="0" err="1" smtClean="0"/>
              <a:t>facebook</a:t>
            </a:r>
            <a:r>
              <a:rPr lang="lt-LT" dirty="0" smtClean="0"/>
              <a:t>“?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err="1" smtClean="0"/>
              <a:t>Facebook</a:t>
            </a:r>
            <a:r>
              <a:rPr lang="lt-LT" dirty="0" smtClean="0"/>
              <a:t> tai - </a:t>
            </a:r>
            <a:r>
              <a:rPr lang="lt-LT" dirty="0"/>
              <a:t>Populiarus </a:t>
            </a:r>
            <a:r>
              <a:rPr lang="lt-LT" dirty="0" smtClean="0"/>
              <a:t>užsienietiškas </a:t>
            </a:r>
            <a:r>
              <a:rPr lang="lt-LT" dirty="0"/>
              <a:t>socialinis tinklas skirtas susirasti naujų/senų pažinčių, bendrauti, žaisti įvairius žaidimus, pildyti tam tikras anketas su rezultatais.</a:t>
            </a:r>
            <a:br>
              <a:rPr lang="lt-LT" dirty="0"/>
            </a:br>
            <a:endParaRPr lang="lt-LT" dirty="0"/>
          </a:p>
        </p:txBody>
      </p:sp>
      <p:pic>
        <p:nvPicPr>
          <p:cNvPr id="2050" name="Picture 2" descr="http://gs.delfi.lt/images/pix/facebook-604963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933056"/>
            <a:ext cx="37444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35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Kaip saugiai naudotis socialiniais tinklais?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882808"/>
            <a:ext cx="4476750" cy="4714544"/>
          </a:xfrm>
        </p:spPr>
        <p:txBody>
          <a:bodyPr>
            <a:normAutofit fontScale="85000" lnSpcReduction="20000"/>
          </a:bodyPr>
          <a:lstStyle/>
          <a:p>
            <a:pPr marL="457200" indent="-457200"/>
            <a:r>
              <a:rPr lang="lt-LT" dirty="0"/>
              <a:t>Norėdami apsisaugoti, internautai daugiausia pasikliauja antivirusinėmis programomis, tačiau mažiau rūpinasi privatumu socialiniuose </a:t>
            </a:r>
            <a:r>
              <a:rPr lang="lt-LT" dirty="0" smtClean="0"/>
              <a:t> tinkluose</a:t>
            </a:r>
            <a:r>
              <a:rPr lang="lt-LT" dirty="0"/>
              <a:t>. </a:t>
            </a:r>
            <a:endParaRPr lang="lt-LT" dirty="0" smtClean="0"/>
          </a:p>
          <a:p>
            <a:pPr marL="457200" indent="-457200"/>
            <a:r>
              <a:rPr lang="lt-LT" dirty="0" smtClean="0"/>
              <a:t>Savo </a:t>
            </a:r>
            <a:r>
              <a:rPr lang="lt-LT" dirty="0"/>
              <a:t>privatumą ir asmens duomenis juose saugo šeši iš dešimties besinaudojančiųjų internetu.</a:t>
            </a:r>
          </a:p>
        </p:txBody>
      </p:sp>
      <p:pic>
        <p:nvPicPr>
          <p:cNvPr id="3074" name="Picture 2" descr="http://faceit.lt/wp-content/uploads/2011/08/antivirus-log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2276872"/>
            <a:ext cx="42100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76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Kokie pavojai tyko socialiniuose tinkluose?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lt-LT" dirty="0"/>
              <a:t>Tyrimo duomenimis, kas trečias interneto naudotojas per pastaruosius dvejus metus yra patyręs problemų ar pavojų internete, dažniausiai per nepageidaujamus laiškus arba kompiuterių virusus</a:t>
            </a:r>
            <a:r>
              <a:rPr lang="lt-LT" dirty="0" smtClean="0"/>
              <a:t>.</a:t>
            </a:r>
            <a:endParaRPr lang="lt-LT" dirty="0"/>
          </a:p>
          <a:p>
            <a:endParaRPr lang="lt-LT" dirty="0"/>
          </a:p>
        </p:txBody>
      </p:sp>
      <p:pic>
        <p:nvPicPr>
          <p:cNvPr id="4098" name="Picture 2" descr="http://www.zynios.lt/images/img_20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19119"/>
            <a:ext cx="2088232" cy="213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1.gstatic.com/images?q=tbn:ANd9GcTRfK1YCnbsupzE0BYmU-1ccSADGXmxxMCohS8Nq8kbY2GiBk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224" y="4719118"/>
            <a:ext cx="4129344" cy="213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0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Kokie pavojai tyko socialiniuose tinkluose?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882808"/>
            <a:ext cx="4618856" cy="4975192"/>
          </a:xfrm>
        </p:spPr>
        <p:txBody>
          <a:bodyPr>
            <a:normAutofit lnSpcReduction="10000"/>
          </a:bodyPr>
          <a:lstStyle/>
          <a:p>
            <a:r>
              <a:rPr lang="lt-LT" dirty="0"/>
              <a:t>Kas ketvirtas iš nukentėjusiųjų bendravo su nepažįstamais interneto piktavaliais, kas šešto asmeniniai duomenys buvo pavogti, kas septinto duomenimis pasinaudota neteisėtai.</a:t>
            </a:r>
          </a:p>
          <a:p>
            <a:endParaRPr lang="lt-LT" dirty="0"/>
          </a:p>
        </p:txBody>
      </p:sp>
      <p:pic>
        <p:nvPicPr>
          <p:cNvPr id="5122" name="Picture 2" descr="http://gs.delfi.lt/images/pix/file44018973_bb5bc9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172306"/>
            <a:ext cx="3486150" cy="416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923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išvengti pavojų?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Norintiesiems saugiau naršyti </a:t>
            </a:r>
            <a:r>
              <a:rPr lang="lt-LT" dirty="0" smtClean="0"/>
              <a:t>internete rekomenduoja </a:t>
            </a:r>
            <a:r>
              <a:rPr lang="lt-LT" dirty="0"/>
              <a:t>naudotis paslauga „Interneto apsauga“. Ji saugo kompiuterius nuo virusų ir įsilaužimų, šnipinėjimo programų.</a:t>
            </a:r>
          </a:p>
        </p:txBody>
      </p:sp>
      <p:pic>
        <p:nvPicPr>
          <p:cNvPr id="6146" name="Picture 2" descr="http://www.elektronika.lt/_sys/storage/2006/06/15/apsaugok_savo_kompiuter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437112"/>
            <a:ext cx="4176464" cy="230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8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Išvada: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lt-LT" dirty="0"/>
              <a:t>I</a:t>
            </a:r>
            <a:r>
              <a:rPr lang="lt-LT" dirty="0" smtClean="0"/>
              <a:t>nterneto </a:t>
            </a:r>
            <a:r>
              <a:rPr lang="lt-LT" dirty="0"/>
              <a:t>saugumo ekspertų vertinimu, vartotojai turėtų skirti daugiau dėmesio saugiam elgesiui internete. </a:t>
            </a:r>
            <a:endParaRPr lang="lt-LT" dirty="0" smtClean="0"/>
          </a:p>
          <a:p>
            <a:pPr marL="457200" indent="-457200"/>
            <a:r>
              <a:rPr lang="lt-LT" dirty="0" smtClean="0"/>
              <a:t>Tyrimo </a:t>
            </a:r>
            <a:r>
              <a:rPr lang="lt-LT" dirty="0"/>
              <a:t>duomenys rodo, kad vartotojai labiau rūpinasi kompiuterių įrangos saugumu ir žymiai mažiau dėmesio skiria asmens duomenų ir privatumo apsaugai.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4742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ėga">
  <a:themeElements>
    <a:clrScheme name="Jėga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Jėg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Jėga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</TotalTime>
  <Words>218</Words>
  <Application>Microsoft Office PowerPoint</Application>
  <PresentationFormat>Demonstracija ekrane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Jėga</vt:lpstr>
      <vt:lpstr>Facebook ir kiti socialiniai tinklai: Kas tai yra? Kaip saugiai naudotis? Kokie pavojai? Kaip jų išvengti?</vt:lpstr>
      <vt:lpstr>Kas tai yra?</vt:lpstr>
      <vt:lpstr>Socialiniai tinklai</vt:lpstr>
      <vt:lpstr>Kas yra „facebook“?</vt:lpstr>
      <vt:lpstr>Kaip saugiai naudotis socialiniais tinklais?</vt:lpstr>
      <vt:lpstr>Kokie pavojai tyko socialiniuose tinkluose?</vt:lpstr>
      <vt:lpstr>Kokie pavojai tyko socialiniuose tinkluose?</vt:lpstr>
      <vt:lpstr>Kaip išvengti pavojų? </vt:lpstr>
      <vt:lpstr>Išvada:</vt:lpstr>
      <vt:lpstr>Šaltiniai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 ir kiti socialiniai tinklai: Kas tai yra? Kaip saugiai naudotis? Kokie pavojai? Kaip jų išvengti?</dc:title>
  <dc:creator>kabinetas</dc:creator>
  <cp:lastModifiedBy>as</cp:lastModifiedBy>
  <cp:revision>7</cp:revision>
  <dcterms:created xsi:type="dcterms:W3CDTF">2015-01-21T11:39:54Z</dcterms:created>
  <dcterms:modified xsi:type="dcterms:W3CDTF">2015-03-05T16:03:57Z</dcterms:modified>
</cp:coreProperties>
</file>