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69" r:id="rId18"/>
    <p:sldId id="270" r:id="rId19"/>
    <p:sldId id="272" r:id="rId20"/>
    <p:sldId id="273" r:id="rId21"/>
    <p:sldId id="274" r:id="rId22"/>
    <p:sldId id="276"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39" d="100"/>
          <a:sy n="39" d="100"/>
        </p:scale>
        <p:origin x="66" y="48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30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pl-PL" smtClean="0"/>
              <a:t>2017-12-10</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pl-PL" smtClean="0"/>
              <a:t>‹#›</a:t>
            </a:fld>
            <a:endParaRPr lang="pl-PL"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pl-PL" smtClean="0"/>
              <a:t>2017-12-10</a:t>
            </a:fld>
            <a:endParaRPr lang="pl-PL" dirty="0"/>
          </a:p>
        </p:txBody>
      </p:sp>
      <p:sp>
        <p:nvSpPr>
          <p:cNvPr id="4" name="Symbol zastępczy obrazu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pl-PL" smtClean="0"/>
              <a:t>‹#›</a:t>
            </a:fld>
            <a:endParaRPr lang="pl-PL"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6" name="Dowolny kształt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pl-PL" noProof="0" dirty="0">
              <a:solidFill>
                <a:schemeClr val="lt1"/>
              </a:solidFill>
            </a:endParaRPr>
          </a:p>
        </p:txBody>
      </p:sp>
      <p:sp>
        <p:nvSpPr>
          <p:cNvPr id="2" name="Tytuł 1"/>
          <p:cNvSpPr>
            <a:spLocks noGrp="1"/>
          </p:cNvSpPr>
          <p:nvPr>
            <p:ph type="ctrTitle"/>
          </p:nvPr>
        </p:nvSpPr>
        <p:spPr>
          <a:xfrm>
            <a:off x="1217613" y="1828799"/>
            <a:ext cx="9753600" cy="3048001"/>
          </a:xfrm>
        </p:spPr>
        <p:txBody>
          <a:bodyPr>
            <a:normAutofit/>
          </a:bodyPr>
          <a:lstStyle>
            <a:lvl1pPr>
              <a:defRPr sz="4400"/>
            </a:lvl1pPr>
          </a:lstStyle>
          <a:p>
            <a:r>
              <a:rPr lang="pl-PL" noProof="0" smtClean="0"/>
              <a:t>Kliknij, aby edytować styl</a:t>
            </a:r>
            <a:endParaRPr lang="pl-PL" noProof="0" dirty="0"/>
          </a:p>
        </p:txBody>
      </p:sp>
      <p:sp>
        <p:nvSpPr>
          <p:cNvPr id="3" name="Podtytuł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noProof="0" smtClean="0"/>
              <a:t>Kliknij, aby edytować styl wzorca podtytułu</a:t>
            </a:r>
            <a:endParaRPr lang="pl-PL" noProof="0"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4165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6898" y="685800"/>
            <a:ext cx="2134315" cy="5486400"/>
          </a:xfrm>
        </p:spPr>
        <p:txBody>
          <a:bodyPr vert="eaVert"/>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280308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42265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7614" y="3429000"/>
            <a:ext cx="9753600" cy="2362199"/>
          </a:xfrm>
        </p:spPr>
        <p:txBody>
          <a:bodyPr anchor="b">
            <a:normAutofit/>
          </a:bodyPr>
          <a:lstStyle>
            <a:lvl1pPr algn="l">
              <a:defRPr sz="4400" b="0" cap="all"/>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noProof="0" smtClean="0"/>
              <a:t>Kliknij, aby edytować style wzorca tekstu</a:t>
            </a:r>
          </a:p>
        </p:txBody>
      </p:sp>
      <p:sp>
        <p:nvSpPr>
          <p:cNvPr id="4" name="Symbol zastępczy daty 3"/>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37237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zawartości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daty 4"/>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23749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7614" y="274638"/>
            <a:ext cx="9753600" cy="1325562"/>
          </a:xfrm>
        </p:spPr>
        <p:txBody>
          <a:bodyPr/>
          <a:lstStyle>
            <a:lvl1pPr>
              <a:defRPr/>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4" name="Symbol zastępczy zawartości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tekstu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6" name="Symbol zastępczy zawartości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7" name="Symbol zastępczy daty 6"/>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8" name="Symbol zastępczy stopki 7"/>
          <p:cNvSpPr>
            <a:spLocks noGrp="1"/>
          </p:cNvSpPr>
          <p:nvPr>
            <p:ph type="ftr" sz="quarter" idx="11"/>
          </p:nvPr>
        </p:nvSpPr>
        <p:spPr/>
        <p:txBody>
          <a:bodyPr/>
          <a:lstStyle/>
          <a:p>
            <a:endParaRPr lang="pl-PL" noProof="0" dirty="0"/>
          </a:p>
        </p:txBody>
      </p:sp>
      <p:sp>
        <p:nvSpPr>
          <p:cNvPr id="9" name="Symbol zastępczy numeru slajdu 8"/>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383480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daty 2"/>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4" name="Symbol zastępczy stopki 3"/>
          <p:cNvSpPr>
            <a:spLocks noGrp="1"/>
          </p:cNvSpPr>
          <p:nvPr>
            <p:ph type="ftr" sz="quarter" idx="11"/>
          </p:nvPr>
        </p:nvSpPr>
        <p:spPr/>
        <p:txBody>
          <a:bodyPr/>
          <a:lstStyle/>
          <a:p>
            <a:endParaRPr lang="pl-PL" noProof="0" dirty="0"/>
          </a:p>
        </p:txBody>
      </p:sp>
      <p:sp>
        <p:nvSpPr>
          <p:cNvPr id="5" name="Symbol zastępczy numeru slajdu 4"/>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404847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3" name="Symbol zastępczy stopki 2"/>
          <p:cNvSpPr>
            <a:spLocks noGrp="1"/>
          </p:cNvSpPr>
          <p:nvPr>
            <p:ph type="ftr" sz="quarter" idx="11"/>
          </p:nvPr>
        </p:nvSpPr>
        <p:spPr/>
        <p:txBody>
          <a:bodyPr/>
          <a:lstStyle/>
          <a:p>
            <a:endParaRPr lang="pl-PL" noProof="0" dirty="0"/>
          </a:p>
        </p:txBody>
      </p:sp>
      <p:sp>
        <p:nvSpPr>
          <p:cNvPr id="4" name="Symbol zastępczy numeru slajdu 3"/>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137110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zawartości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8163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obrazu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noProof="0" smtClean="0"/>
              <a:t>Kliknij ikonę, aby dodać obraz</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t>2017-12-10</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t>‹#›</a:t>
            </a:fld>
            <a:endParaRPr lang="pl-PL" noProof="0" dirty="0"/>
          </a:p>
        </p:txBody>
      </p:sp>
    </p:spTree>
    <p:extLst>
      <p:ext uri="{BB962C8B-B14F-4D97-AF65-F5344CB8AC3E}">
        <p14:creationId xmlns:p14="http://schemas.microsoft.com/office/powerpoint/2010/main" val="13944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6">
                <a:lumMod val="40000"/>
                <a:lumOff val="60000"/>
              </a:schemeClr>
            </a:gs>
            <a:gs pos="22000">
              <a:schemeClr val="accent6">
                <a:lumMod val="60000"/>
                <a:lumOff val="40000"/>
              </a:schemeClr>
            </a:gs>
            <a:gs pos="11000">
              <a:schemeClr val="accent6">
                <a:lumMod val="60000"/>
                <a:lumOff val="40000"/>
              </a:schemeClr>
            </a:gs>
            <a:gs pos="100000">
              <a:schemeClr val="accent6">
                <a:lumMod val="20000"/>
                <a:lumOff val="8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pl-PL" noProof="0" dirty="0" smtClean="0"/>
              <a:t>Kliknij, aby edytować styl</a:t>
            </a:r>
            <a:endParaRPr lang="pl-PL" noProof="0" dirty="0"/>
          </a:p>
        </p:txBody>
      </p:sp>
      <p:sp>
        <p:nvSpPr>
          <p:cNvPr id="3" name="Symbol zastępczy tekstu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endParaRPr lang="pl-PL" noProof="0" dirty="0"/>
          </a:p>
        </p:txBody>
      </p:sp>
      <p:sp>
        <p:nvSpPr>
          <p:cNvPr id="4" name="Symbol zastępczy daty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pl-PL" noProof="0" smtClean="0"/>
              <a:pPr/>
              <a:t>2017-12-10</a:t>
            </a:fld>
            <a:endParaRPr lang="pl-PL" noProof="0" dirty="0"/>
          </a:p>
        </p:txBody>
      </p:sp>
      <p:sp>
        <p:nvSpPr>
          <p:cNvPr id="5" name="Symbol zastępczy stopki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pl-PL" noProof="0" dirty="0"/>
          </a:p>
        </p:txBody>
      </p:sp>
      <p:sp>
        <p:nvSpPr>
          <p:cNvPr id="6" name="Symbol zastępczy numeru slajd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3275501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926060" y="1124744"/>
            <a:ext cx="5749230" cy="4407743"/>
          </a:xfrm>
          <a:prstGeom prst="rect">
            <a:avLst/>
          </a:prstGeom>
        </p:spPr>
      </p:pic>
    </p:spTree>
    <p:extLst>
      <p:ext uri="{BB962C8B-B14F-4D97-AF65-F5344CB8AC3E}">
        <p14:creationId xmlns:p14="http://schemas.microsoft.com/office/powerpoint/2010/main" val="34568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unia europejska gwiaz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04" y="-504953"/>
            <a:ext cx="10657184" cy="73474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2782044" y="4437112"/>
            <a:ext cx="6912768" cy="1109538"/>
          </a:xfrm>
        </p:spPr>
        <p:txBody>
          <a:bodyPr>
            <a:normAutofit fontScale="90000"/>
          </a:bodyPr>
          <a:lstStyle/>
          <a:p>
            <a:r>
              <a:rPr lang="pl-PL" dirty="0" err="1" smtClean="0"/>
              <a:t>After</a:t>
            </a:r>
            <a:r>
              <a:rPr lang="pl-PL" dirty="0" smtClean="0"/>
              <a:t> 1989 western </a:t>
            </a:r>
            <a:r>
              <a:rPr lang="pl-PL" dirty="0" err="1" smtClean="0"/>
              <a:t>europe</a:t>
            </a:r>
            <a:r>
              <a:rPr lang="pl-PL" dirty="0" smtClean="0"/>
              <a:t> was </a:t>
            </a:r>
            <a:r>
              <a:rPr lang="pl-PL" dirty="0" err="1" smtClean="0"/>
              <a:t>more</a:t>
            </a:r>
            <a:r>
              <a:rPr lang="pl-PL" dirty="0" smtClean="0"/>
              <a:t> popular </a:t>
            </a:r>
            <a:r>
              <a:rPr lang="pl-PL" dirty="0" err="1" smtClean="0"/>
              <a:t>than</a:t>
            </a:r>
            <a:r>
              <a:rPr lang="pl-PL" dirty="0" smtClean="0"/>
              <a:t> the </a:t>
            </a:r>
            <a:r>
              <a:rPr lang="pl-PL" dirty="0" err="1" smtClean="0"/>
              <a:t>usa</a:t>
            </a:r>
            <a:r>
              <a:rPr lang="pl-PL" dirty="0" smtClean="0"/>
              <a:t>. </a:t>
            </a:r>
            <a:r>
              <a:rPr lang="pl-PL" dirty="0" err="1" smtClean="0"/>
              <a:t>After</a:t>
            </a:r>
            <a:r>
              <a:rPr lang="pl-PL" dirty="0" smtClean="0"/>
              <a:t> 2004, </a:t>
            </a:r>
            <a:r>
              <a:rPr lang="pl-PL" dirty="0" err="1" smtClean="0"/>
              <a:t>when</a:t>
            </a:r>
            <a:r>
              <a:rPr lang="pl-PL" dirty="0" smtClean="0"/>
              <a:t> we </a:t>
            </a:r>
            <a:r>
              <a:rPr lang="pl-PL" dirty="0" err="1" smtClean="0"/>
              <a:t>joined</a:t>
            </a:r>
            <a:r>
              <a:rPr lang="pl-PL" dirty="0" smtClean="0"/>
              <a:t> </a:t>
            </a:r>
            <a:r>
              <a:rPr lang="pl-PL" dirty="0" err="1" smtClean="0"/>
              <a:t>european</a:t>
            </a:r>
            <a:r>
              <a:rPr lang="pl-PL" dirty="0" smtClean="0"/>
              <a:t> </a:t>
            </a:r>
            <a:r>
              <a:rPr lang="pl-PL" dirty="0" err="1" smtClean="0"/>
              <a:t>union</a:t>
            </a:r>
            <a:r>
              <a:rPr lang="pl-PL" dirty="0" smtClean="0"/>
              <a:t> </a:t>
            </a:r>
            <a:r>
              <a:rPr lang="pl-PL" dirty="0" err="1" smtClean="0"/>
              <a:t>emigrations</a:t>
            </a:r>
            <a:r>
              <a:rPr lang="pl-PL" dirty="0" smtClean="0"/>
              <a:t> </a:t>
            </a:r>
            <a:r>
              <a:rPr lang="pl-PL" dirty="0" err="1" smtClean="0"/>
              <a:t>increased</a:t>
            </a:r>
            <a:r>
              <a:rPr lang="pl-PL" dirty="0" smtClean="0"/>
              <a:t> </a:t>
            </a:r>
            <a:r>
              <a:rPr lang="pl-PL" dirty="0" err="1" smtClean="0"/>
              <a:t>instantly</a:t>
            </a:r>
            <a:r>
              <a:rPr lang="pl-PL" dirty="0" smtClean="0"/>
              <a:t>. Right </a:t>
            </a:r>
            <a:r>
              <a:rPr lang="pl-PL" dirty="0" err="1" smtClean="0"/>
              <a:t>now</a:t>
            </a:r>
            <a:r>
              <a:rPr lang="pl-PL" dirty="0" smtClean="0"/>
              <a:t> </a:t>
            </a:r>
            <a:r>
              <a:rPr lang="pl-PL" dirty="0" err="1" smtClean="0"/>
              <a:t>polish</a:t>
            </a:r>
            <a:r>
              <a:rPr lang="pl-PL" dirty="0" smtClean="0"/>
              <a:t> </a:t>
            </a:r>
            <a:r>
              <a:rPr lang="pl-PL" dirty="0" err="1" smtClean="0"/>
              <a:t>people</a:t>
            </a:r>
            <a:r>
              <a:rPr lang="pl-PL" dirty="0" smtClean="0"/>
              <a:t> </a:t>
            </a:r>
            <a:r>
              <a:rPr lang="pl-PL" dirty="0" err="1" smtClean="0"/>
              <a:t>are</a:t>
            </a:r>
            <a:r>
              <a:rPr lang="pl-PL" dirty="0" smtClean="0"/>
              <a:t> </a:t>
            </a:r>
            <a:r>
              <a:rPr lang="pl-PL" dirty="0" err="1" smtClean="0"/>
              <a:t>still</a:t>
            </a:r>
            <a:r>
              <a:rPr lang="pl-PL" dirty="0" smtClean="0"/>
              <a:t> </a:t>
            </a:r>
            <a:r>
              <a:rPr lang="pl-PL" dirty="0" err="1" smtClean="0"/>
              <a:t>choosing</a:t>
            </a:r>
            <a:r>
              <a:rPr lang="pl-PL" dirty="0" smtClean="0"/>
              <a:t> germany </a:t>
            </a:r>
            <a:r>
              <a:rPr lang="pl-PL" dirty="0" err="1" smtClean="0"/>
              <a:t>or</a:t>
            </a:r>
            <a:r>
              <a:rPr lang="pl-PL" dirty="0" smtClean="0"/>
              <a:t> the </a:t>
            </a:r>
            <a:r>
              <a:rPr lang="pl-PL" dirty="0" err="1" smtClean="0"/>
              <a:t>uk</a:t>
            </a:r>
            <a:r>
              <a:rPr lang="pl-PL" dirty="0" smtClean="0"/>
              <a:t> as a </a:t>
            </a:r>
            <a:r>
              <a:rPr lang="pl-PL" dirty="0" err="1" smtClean="0"/>
              <a:t>Destination</a:t>
            </a:r>
            <a:r>
              <a:rPr lang="pl-PL" dirty="0" smtClean="0"/>
              <a:t> of </a:t>
            </a:r>
            <a:r>
              <a:rPr lang="pl-PL" dirty="0" err="1" smtClean="0"/>
              <a:t>emigration</a:t>
            </a:r>
            <a:r>
              <a:rPr lang="pl-PL" dirty="0" smtClean="0"/>
              <a:t>. </a:t>
            </a:r>
            <a:endParaRPr lang="pl-PL" dirty="0"/>
          </a:p>
        </p:txBody>
      </p:sp>
    </p:spTree>
    <p:extLst>
      <p:ext uri="{BB962C8B-B14F-4D97-AF65-F5344CB8AC3E}">
        <p14:creationId xmlns:p14="http://schemas.microsoft.com/office/powerpoint/2010/main" val="210111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852" y="4005064"/>
            <a:ext cx="9753600" cy="1325562"/>
          </a:xfrm>
        </p:spPr>
        <p:txBody>
          <a:bodyPr/>
          <a:lstStyle/>
          <a:p>
            <a:r>
              <a:rPr lang="pl-PL" dirty="0" err="1" smtClean="0"/>
              <a:t>Current</a:t>
            </a:r>
            <a:r>
              <a:rPr lang="pl-PL" dirty="0" smtClean="0"/>
              <a:t> </a:t>
            </a:r>
            <a:r>
              <a:rPr lang="pl-PL" dirty="0" err="1" smtClean="0"/>
              <a:t>migrations</a:t>
            </a:r>
            <a:endParaRPr lang="pl-PL" dirty="0"/>
          </a:p>
        </p:txBody>
      </p:sp>
      <p:pic>
        <p:nvPicPr>
          <p:cNvPr id="3" name="Obraz 2"/>
          <p:cNvPicPr>
            <a:picLocks noChangeAspect="1"/>
          </p:cNvPicPr>
          <p:nvPr/>
        </p:nvPicPr>
        <p:blipFill>
          <a:blip r:embed="rId2"/>
          <a:stretch>
            <a:fillRect/>
          </a:stretch>
        </p:blipFill>
        <p:spPr>
          <a:xfrm>
            <a:off x="1066923" y="692696"/>
            <a:ext cx="3679235" cy="3573016"/>
          </a:xfrm>
          <a:prstGeom prst="rect">
            <a:avLst/>
          </a:prstGeom>
        </p:spPr>
      </p:pic>
    </p:spTree>
    <p:extLst>
      <p:ext uri="{BB962C8B-B14F-4D97-AF65-F5344CB8AC3E}">
        <p14:creationId xmlns:p14="http://schemas.microsoft.com/office/powerpoint/2010/main" val="319088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9836" y="4005064"/>
            <a:ext cx="9753600" cy="1325562"/>
          </a:xfrm>
        </p:spPr>
        <p:txBody>
          <a:bodyPr>
            <a:normAutofit fontScale="90000"/>
          </a:bodyPr>
          <a:lstStyle/>
          <a:p>
            <a:r>
              <a:rPr lang="pl-PL" dirty="0" smtClean="0"/>
              <a:t>In </a:t>
            </a:r>
            <a:r>
              <a:rPr lang="pl-PL" dirty="0" err="1" smtClean="0"/>
              <a:t>these</a:t>
            </a:r>
            <a:r>
              <a:rPr lang="pl-PL" dirty="0" smtClean="0"/>
              <a:t> Times </a:t>
            </a:r>
            <a:r>
              <a:rPr lang="pl-PL" dirty="0" err="1" smtClean="0"/>
              <a:t>about</a:t>
            </a:r>
            <a:r>
              <a:rPr lang="pl-PL" dirty="0" smtClean="0"/>
              <a:t> 50% of </a:t>
            </a:r>
            <a:r>
              <a:rPr lang="pl-PL" dirty="0" err="1" smtClean="0"/>
              <a:t>polish</a:t>
            </a:r>
            <a:r>
              <a:rPr lang="pl-PL" dirty="0" smtClean="0"/>
              <a:t> </a:t>
            </a:r>
            <a:r>
              <a:rPr lang="pl-PL" dirty="0" err="1" smtClean="0"/>
              <a:t>migrants</a:t>
            </a:r>
            <a:r>
              <a:rPr lang="pl-PL" dirty="0" smtClean="0"/>
              <a:t> </a:t>
            </a:r>
            <a:r>
              <a:rPr lang="pl-PL" dirty="0" err="1" smtClean="0"/>
              <a:t>lives</a:t>
            </a:r>
            <a:r>
              <a:rPr lang="pl-PL" dirty="0" smtClean="0"/>
              <a:t> in germany </a:t>
            </a:r>
            <a:r>
              <a:rPr lang="pl-PL" dirty="0" err="1" smtClean="0"/>
              <a:t>or</a:t>
            </a:r>
            <a:r>
              <a:rPr lang="pl-PL" dirty="0" smtClean="0"/>
              <a:t> the </a:t>
            </a:r>
            <a:r>
              <a:rPr lang="pl-PL" dirty="0" err="1" smtClean="0"/>
              <a:t>uk</a:t>
            </a:r>
            <a:r>
              <a:rPr lang="pl-PL" dirty="0" smtClean="0"/>
              <a:t>. Most of </a:t>
            </a:r>
            <a:r>
              <a:rPr lang="pl-PL" dirty="0" err="1" smtClean="0"/>
              <a:t>polish</a:t>
            </a:r>
            <a:r>
              <a:rPr lang="pl-PL" dirty="0" smtClean="0"/>
              <a:t> </a:t>
            </a:r>
            <a:r>
              <a:rPr lang="pl-PL" dirty="0" err="1" smtClean="0"/>
              <a:t>emigrants</a:t>
            </a:r>
            <a:r>
              <a:rPr lang="pl-PL" dirty="0" smtClean="0"/>
              <a:t> </a:t>
            </a:r>
            <a:r>
              <a:rPr lang="pl-PL" dirty="0" err="1" smtClean="0"/>
              <a:t>are</a:t>
            </a:r>
            <a:r>
              <a:rPr lang="pl-PL" dirty="0" smtClean="0"/>
              <a:t> </a:t>
            </a:r>
            <a:r>
              <a:rPr lang="pl-PL" dirty="0" err="1" smtClean="0"/>
              <a:t>under</a:t>
            </a:r>
            <a:r>
              <a:rPr lang="pl-PL" dirty="0" smtClean="0"/>
              <a:t> 30. popular </a:t>
            </a:r>
            <a:r>
              <a:rPr lang="pl-PL" dirty="0" err="1" smtClean="0"/>
              <a:t>destinations</a:t>
            </a:r>
            <a:r>
              <a:rPr lang="pl-PL" dirty="0" smtClean="0"/>
              <a:t> </a:t>
            </a:r>
            <a:r>
              <a:rPr lang="pl-PL" dirty="0" err="1" smtClean="0"/>
              <a:t>are</a:t>
            </a:r>
            <a:r>
              <a:rPr lang="pl-PL" dirty="0" smtClean="0"/>
              <a:t> </a:t>
            </a:r>
            <a:r>
              <a:rPr lang="pl-PL" dirty="0" err="1" smtClean="0"/>
              <a:t>also</a:t>
            </a:r>
            <a:r>
              <a:rPr lang="pl-PL" dirty="0"/>
              <a:t> </a:t>
            </a:r>
            <a:r>
              <a:rPr lang="pl-PL" dirty="0" err="1" smtClean="0"/>
              <a:t>norway</a:t>
            </a:r>
            <a:r>
              <a:rPr lang="pl-PL" dirty="0" smtClean="0"/>
              <a:t>, </a:t>
            </a:r>
            <a:r>
              <a:rPr lang="pl-PL" dirty="0" err="1" smtClean="0"/>
              <a:t>denmark</a:t>
            </a:r>
            <a:r>
              <a:rPr lang="pl-PL" smtClean="0"/>
              <a:t>, the usa</a:t>
            </a:r>
            <a:r>
              <a:rPr lang="pl-PL" dirty="0" smtClean="0"/>
              <a:t>, </a:t>
            </a:r>
            <a:r>
              <a:rPr lang="pl-PL" dirty="0" err="1" smtClean="0"/>
              <a:t>canada</a:t>
            </a:r>
            <a:r>
              <a:rPr lang="pl-PL" dirty="0" smtClean="0"/>
              <a:t> </a:t>
            </a:r>
            <a:r>
              <a:rPr lang="pl-PL" dirty="0" err="1" smtClean="0"/>
              <a:t>or</a:t>
            </a:r>
            <a:r>
              <a:rPr lang="pl-PL" dirty="0" smtClean="0"/>
              <a:t> </a:t>
            </a:r>
            <a:r>
              <a:rPr lang="pl-PL" dirty="0" err="1" smtClean="0"/>
              <a:t>australia</a:t>
            </a:r>
            <a:r>
              <a:rPr lang="pl-PL" dirty="0" smtClean="0"/>
              <a:t>. </a:t>
            </a:r>
            <a:r>
              <a:rPr lang="pl-PL" dirty="0" err="1" smtClean="0"/>
              <a:t>About</a:t>
            </a:r>
            <a:r>
              <a:rPr lang="pl-PL" dirty="0" smtClean="0"/>
              <a:t> 23% of polonia </a:t>
            </a:r>
            <a:r>
              <a:rPr lang="pl-PL" dirty="0" err="1" smtClean="0"/>
              <a:t>have</a:t>
            </a:r>
            <a:r>
              <a:rPr lang="pl-PL" dirty="0" smtClean="0"/>
              <a:t> </a:t>
            </a:r>
            <a:r>
              <a:rPr lang="pl-PL" dirty="0" err="1" smtClean="0"/>
              <a:t>higher</a:t>
            </a:r>
            <a:r>
              <a:rPr lang="pl-PL" dirty="0" smtClean="0"/>
              <a:t> </a:t>
            </a:r>
            <a:r>
              <a:rPr lang="pl-PL" dirty="0" err="1" smtClean="0"/>
              <a:t>education</a:t>
            </a:r>
            <a:r>
              <a:rPr lang="pl-PL" dirty="0" smtClean="0"/>
              <a:t>. </a:t>
            </a:r>
            <a:br>
              <a:rPr lang="pl-PL" dirty="0" smtClean="0"/>
            </a:br>
            <a:r>
              <a:rPr lang="pl-PL" dirty="0" err="1" smtClean="0"/>
              <a:t>Our</a:t>
            </a:r>
            <a:r>
              <a:rPr lang="pl-PL" dirty="0" smtClean="0"/>
              <a:t> big emigrant </a:t>
            </a:r>
            <a:r>
              <a:rPr lang="pl-PL" dirty="0" err="1" smtClean="0"/>
              <a:t>society</a:t>
            </a:r>
            <a:r>
              <a:rPr lang="pl-PL" dirty="0" smtClean="0"/>
              <a:t> </a:t>
            </a:r>
            <a:r>
              <a:rPr lang="pl-PL" dirty="0" err="1" smtClean="0"/>
              <a:t>is</a:t>
            </a:r>
            <a:r>
              <a:rPr lang="pl-PL" dirty="0" smtClean="0"/>
              <a:t> a </a:t>
            </a:r>
            <a:r>
              <a:rPr lang="pl-PL" dirty="0" err="1" smtClean="0"/>
              <a:t>little</a:t>
            </a:r>
            <a:r>
              <a:rPr lang="pl-PL" dirty="0"/>
              <a:t> bit </a:t>
            </a:r>
            <a:r>
              <a:rPr lang="pl-PL" dirty="0" err="1" smtClean="0"/>
              <a:t>controversial</a:t>
            </a:r>
            <a:r>
              <a:rPr lang="pl-PL" dirty="0" smtClean="0"/>
              <a:t> for </a:t>
            </a:r>
            <a:r>
              <a:rPr lang="pl-PL" dirty="0" err="1" smtClean="0"/>
              <a:t>other</a:t>
            </a:r>
            <a:r>
              <a:rPr lang="pl-PL" dirty="0" smtClean="0"/>
              <a:t> </a:t>
            </a:r>
            <a:r>
              <a:rPr lang="pl-PL" dirty="0" err="1" smtClean="0"/>
              <a:t>countries</a:t>
            </a:r>
            <a:r>
              <a:rPr lang="pl-PL" dirty="0" smtClean="0"/>
              <a:t>. </a:t>
            </a:r>
            <a:endParaRPr lang="pl-PL" dirty="0"/>
          </a:p>
        </p:txBody>
      </p:sp>
    </p:spTree>
    <p:extLst>
      <p:ext uri="{BB962C8B-B14F-4D97-AF65-F5344CB8AC3E}">
        <p14:creationId xmlns:p14="http://schemas.microsoft.com/office/powerpoint/2010/main" val="6444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7828" y="4509120"/>
            <a:ext cx="9753600" cy="1325562"/>
          </a:xfrm>
        </p:spPr>
        <p:txBody>
          <a:bodyPr/>
          <a:lstStyle/>
          <a:p>
            <a:r>
              <a:rPr lang="pl-PL" dirty="0" err="1" smtClean="0"/>
              <a:t>Famous</a:t>
            </a:r>
            <a:r>
              <a:rPr lang="pl-PL" dirty="0" smtClean="0"/>
              <a:t> </a:t>
            </a:r>
            <a:r>
              <a:rPr lang="pl-PL" dirty="0" err="1" smtClean="0"/>
              <a:t>polish</a:t>
            </a:r>
            <a:r>
              <a:rPr lang="pl-PL" dirty="0" smtClean="0"/>
              <a:t> </a:t>
            </a:r>
            <a:r>
              <a:rPr lang="pl-PL" dirty="0" err="1" smtClean="0"/>
              <a:t>emigrants</a:t>
            </a:r>
            <a:endParaRPr lang="pl-PL" dirty="0"/>
          </a:p>
        </p:txBody>
      </p:sp>
      <p:pic>
        <p:nvPicPr>
          <p:cNvPr id="3" name="Obraz 2"/>
          <p:cNvPicPr>
            <a:picLocks noChangeAspect="1"/>
          </p:cNvPicPr>
          <p:nvPr/>
        </p:nvPicPr>
        <p:blipFill>
          <a:blip r:embed="rId2"/>
          <a:stretch>
            <a:fillRect/>
          </a:stretch>
        </p:blipFill>
        <p:spPr>
          <a:xfrm>
            <a:off x="435704" y="1052736"/>
            <a:ext cx="2447881" cy="3240360"/>
          </a:xfrm>
          <a:prstGeom prst="rect">
            <a:avLst/>
          </a:prstGeom>
        </p:spPr>
      </p:pic>
      <p:pic>
        <p:nvPicPr>
          <p:cNvPr id="4" name="Obraz 3"/>
          <p:cNvPicPr>
            <a:picLocks noChangeAspect="1"/>
          </p:cNvPicPr>
          <p:nvPr/>
        </p:nvPicPr>
        <p:blipFill>
          <a:blip r:embed="rId3"/>
          <a:stretch>
            <a:fillRect/>
          </a:stretch>
        </p:blipFill>
        <p:spPr>
          <a:xfrm>
            <a:off x="2883585" y="1052736"/>
            <a:ext cx="2255672" cy="3240360"/>
          </a:xfrm>
          <a:prstGeom prst="rect">
            <a:avLst/>
          </a:prstGeom>
        </p:spPr>
      </p:pic>
      <p:pic>
        <p:nvPicPr>
          <p:cNvPr id="5" name="Obraz 4"/>
          <p:cNvPicPr>
            <a:picLocks noChangeAspect="1"/>
          </p:cNvPicPr>
          <p:nvPr/>
        </p:nvPicPr>
        <p:blipFill>
          <a:blip r:embed="rId4"/>
          <a:stretch>
            <a:fillRect/>
          </a:stretch>
        </p:blipFill>
        <p:spPr>
          <a:xfrm>
            <a:off x="5139257" y="1052736"/>
            <a:ext cx="2521749" cy="3240360"/>
          </a:xfrm>
          <a:prstGeom prst="rect">
            <a:avLst/>
          </a:prstGeom>
        </p:spPr>
      </p:pic>
      <p:pic>
        <p:nvPicPr>
          <p:cNvPr id="6" name="Obraz 5"/>
          <p:cNvPicPr>
            <a:picLocks noChangeAspect="1"/>
          </p:cNvPicPr>
          <p:nvPr/>
        </p:nvPicPr>
        <p:blipFill rotWithShape="1">
          <a:blip r:embed="rId5"/>
          <a:srcRect l="8232" r="13027"/>
          <a:stretch/>
        </p:blipFill>
        <p:spPr>
          <a:xfrm>
            <a:off x="7587138" y="1052736"/>
            <a:ext cx="2088232" cy="3240360"/>
          </a:xfrm>
          <a:prstGeom prst="rect">
            <a:avLst/>
          </a:prstGeom>
        </p:spPr>
      </p:pic>
      <p:pic>
        <p:nvPicPr>
          <p:cNvPr id="7" name="Obraz 6"/>
          <p:cNvPicPr>
            <a:picLocks noChangeAspect="1"/>
          </p:cNvPicPr>
          <p:nvPr/>
        </p:nvPicPr>
        <p:blipFill rotWithShape="1">
          <a:blip r:embed="rId6"/>
          <a:srcRect l="13124" r="13278"/>
          <a:stretch/>
        </p:blipFill>
        <p:spPr>
          <a:xfrm>
            <a:off x="9675370" y="1052736"/>
            <a:ext cx="2160241" cy="3240360"/>
          </a:xfrm>
          <a:prstGeom prst="rect">
            <a:avLst/>
          </a:prstGeom>
        </p:spPr>
      </p:pic>
    </p:spTree>
    <p:extLst>
      <p:ext uri="{BB962C8B-B14F-4D97-AF65-F5344CB8AC3E}">
        <p14:creationId xmlns:p14="http://schemas.microsoft.com/office/powerpoint/2010/main" val="25495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1804" y="5013176"/>
            <a:ext cx="5904656" cy="1325562"/>
          </a:xfrm>
        </p:spPr>
        <p:txBody>
          <a:bodyPr>
            <a:noAutofit/>
          </a:bodyPr>
          <a:lstStyle/>
          <a:p>
            <a:r>
              <a:rPr lang="en-US" sz="2400" dirty="0"/>
              <a:t>Marie </a:t>
            </a:r>
            <a:r>
              <a:rPr lang="en-US" sz="2400" dirty="0" err="1" smtClean="0"/>
              <a:t>Skłodowska</a:t>
            </a:r>
            <a:r>
              <a:rPr lang="pl-PL" sz="2400" dirty="0" smtClean="0"/>
              <a:t>-</a:t>
            </a:r>
            <a:r>
              <a:rPr lang="en-US" sz="2400" dirty="0" smtClean="0"/>
              <a:t>Curie</a:t>
            </a:r>
            <a:r>
              <a:rPr lang="pl-PL" sz="2400" dirty="0" smtClean="0"/>
              <a:t/>
            </a:r>
            <a:br>
              <a:rPr lang="pl-PL" sz="2400" dirty="0" smtClean="0"/>
            </a:br>
            <a:r>
              <a:rPr lang="pl-PL" sz="2400" dirty="0" smtClean="0"/>
              <a:t>(</a:t>
            </a:r>
            <a:r>
              <a:rPr lang="en-US" sz="2400" dirty="0" smtClean="0"/>
              <a:t>7 </a:t>
            </a:r>
            <a:r>
              <a:rPr lang="en-US" sz="2400" dirty="0"/>
              <a:t>November 1867 – 4 July </a:t>
            </a:r>
            <a:r>
              <a:rPr lang="en-US" sz="2400" dirty="0" smtClean="0"/>
              <a:t>1934</a:t>
            </a:r>
            <a:r>
              <a:rPr lang="pl-PL" sz="2400" dirty="0" smtClean="0"/>
              <a:t>)</a:t>
            </a:r>
            <a:r>
              <a:rPr lang="pl-PL" sz="2400" dirty="0"/>
              <a:t> </a:t>
            </a:r>
            <a:r>
              <a:rPr lang="en-US" sz="2400" dirty="0" smtClean="0"/>
              <a:t>was </a:t>
            </a:r>
            <a:r>
              <a:rPr lang="en-US" sz="2400" dirty="0"/>
              <a:t>a Polish and naturalized-French physicist and chemist who conducted pioneering research on radioactivity. She was the first woman to win a Nobel Prize, the first person and only woman to win twice, the only person to win a Nobel Prize in two different </a:t>
            </a:r>
            <a:r>
              <a:rPr lang="en-US" sz="2400" dirty="0" smtClean="0"/>
              <a:t>sciences</a:t>
            </a:r>
            <a:r>
              <a:rPr lang="pl-PL" sz="2400" dirty="0" smtClean="0"/>
              <a:t>. </a:t>
            </a:r>
            <a:r>
              <a:rPr lang="en-US" sz="2400" dirty="0" smtClean="0"/>
              <a:t>She </a:t>
            </a:r>
            <a:r>
              <a:rPr lang="en-US" sz="2400" dirty="0"/>
              <a:t>was also the first woman to become a professor at the University of Paris, and in 1995 became the first woman to be entombed on her own merits in the </a:t>
            </a:r>
            <a:r>
              <a:rPr lang="en-US" sz="2400" dirty="0" err="1"/>
              <a:t>Panthéon</a:t>
            </a:r>
            <a:r>
              <a:rPr lang="en-US" sz="2400" dirty="0"/>
              <a:t> in Paris.</a:t>
            </a:r>
            <a:endParaRPr lang="pl-PL" sz="2400" dirty="0"/>
          </a:p>
        </p:txBody>
      </p:sp>
      <p:pic>
        <p:nvPicPr>
          <p:cNvPr id="3076" name="Picture 4" descr="Marie Curie c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572" y="1412776"/>
            <a:ext cx="3391644" cy="448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64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Maria </a:t>
            </a:r>
            <a:r>
              <a:rPr lang="pl-PL" dirty="0" err="1" smtClean="0"/>
              <a:t>skłodowska-curie</a:t>
            </a:r>
            <a:r>
              <a:rPr lang="pl-PL" dirty="0" smtClean="0"/>
              <a:t> </a:t>
            </a:r>
            <a:r>
              <a:rPr lang="pl-PL" dirty="0" err="1" smtClean="0"/>
              <a:t>discovered</a:t>
            </a:r>
            <a:r>
              <a:rPr lang="pl-PL" dirty="0" smtClean="0"/>
              <a:t> radium and </a:t>
            </a:r>
            <a:r>
              <a:rPr lang="pl-PL" dirty="0" err="1" smtClean="0"/>
              <a:t>polonium</a:t>
            </a:r>
            <a:r>
              <a:rPr lang="pl-PL" dirty="0" smtClean="0"/>
              <a:t>.</a:t>
            </a:r>
            <a:endParaRPr lang="pl-PL" dirty="0"/>
          </a:p>
        </p:txBody>
      </p:sp>
      <p:pic>
        <p:nvPicPr>
          <p:cNvPr id="3" name="Obraz 2"/>
          <p:cNvPicPr>
            <a:picLocks noChangeAspect="1"/>
          </p:cNvPicPr>
          <p:nvPr/>
        </p:nvPicPr>
        <p:blipFill>
          <a:blip r:embed="rId2"/>
          <a:stretch>
            <a:fillRect/>
          </a:stretch>
        </p:blipFill>
        <p:spPr>
          <a:xfrm>
            <a:off x="6598468" y="2348880"/>
            <a:ext cx="3428008" cy="3428008"/>
          </a:xfrm>
          <a:prstGeom prst="rect">
            <a:avLst/>
          </a:prstGeom>
        </p:spPr>
      </p:pic>
      <p:pic>
        <p:nvPicPr>
          <p:cNvPr id="4" name="Obraz 3"/>
          <p:cNvPicPr>
            <a:picLocks noChangeAspect="1"/>
          </p:cNvPicPr>
          <p:nvPr/>
        </p:nvPicPr>
        <p:blipFill>
          <a:blip r:embed="rId3"/>
          <a:stretch>
            <a:fillRect/>
          </a:stretch>
        </p:blipFill>
        <p:spPr>
          <a:xfrm>
            <a:off x="1485900" y="2348880"/>
            <a:ext cx="3428008" cy="3428008"/>
          </a:xfrm>
          <a:prstGeom prst="rect">
            <a:avLst/>
          </a:prstGeom>
        </p:spPr>
      </p:pic>
    </p:spTree>
    <p:extLst>
      <p:ext uri="{BB962C8B-B14F-4D97-AF65-F5344CB8AC3E}">
        <p14:creationId xmlns:p14="http://schemas.microsoft.com/office/powerpoint/2010/main" val="19987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852" y="1196752"/>
            <a:ext cx="9753600" cy="1325562"/>
          </a:xfrm>
        </p:spPr>
        <p:txBody>
          <a:bodyPr>
            <a:normAutofit fontScale="90000"/>
          </a:bodyPr>
          <a:lstStyle/>
          <a:p>
            <a:pPr algn="ctr"/>
            <a:r>
              <a:rPr lang="pl-PL" dirty="0" smtClean="0"/>
              <a:t>We </a:t>
            </a:r>
            <a:r>
              <a:rPr lang="pl-PL" dirty="0" err="1" smtClean="0"/>
              <a:t>are</a:t>
            </a:r>
            <a:r>
              <a:rPr lang="pl-PL" dirty="0" smtClean="0"/>
              <a:t> </a:t>
            </a:r>
            <a:r>
              <a:rPr lang="pl-PL" dirty="0" err="1" smtClean="0"/>
              <a:t>really</a:t>
            </a:r>
            <a:r>
              <a:rPr lang="pl-PL" dirty="0" smtClean="0"/>
              <a:t> </a:t>
            </a:r>
            <a:r>
              <a:rPr lang="pl-PL" dirty="0" err="1" smtClean="0"/>
              <a:t>proud</a:t>
            </a:r>
            <a:r>
              <a:rPr lang="pl-PL" dirty="0" smtClean="0"/>
              <a:t> </a:t>
            </a:r>
            <a:r>
              <a:rPr lang="pl-PL" dirty="0" err="1" smtClean="0"/>
              <a:t>that</a:t>
            </a:r>
            <a:r>
              <a:rPr lang="pl-PL" dirty="0" smtClean="0"/>
              <a:t> Maria </a:t>
            </a:r>
            <a:r>
              <a:rPr lang="pl-PL" dirty="0" err="1" smtClean="0"/>
              <a:t>skłodowska-curie</a:t>
            </a:r>
            <a:r>
              <a:rPr lang="pl-PL" dirty="0" smtClean="0"/>
              <a:t> </a:t>
            </a:r>
            <a:r>
              <a:rPr lang="pl-PL" dirty="0" err="1" smtClean="0"/>
              <a:t>is</a:t>
            </a:r>
            <a:r>
              <a:rPr lang="pl-PL" dirty="0" smtClean="0"/>
              <a:t> </a:t>
            </a:r>
            <a:r>
              <a:rPr lang="pl-PL" dirty="0" err="1" smtClean="0"/>
              <a:t>also</a:t>
            </a:r>
            <a:r>
              <a:rPr lang="pl-PL" dirty="0" smtClean="0"/>
              <a:t> </a:t>
            </a:r>
            <a:r>
              <a:rPr lang="pl-PL" dirty="0" err="1" smtClean="0"/>
              <a:t>our</a:t>
            </a:r>
            <a:r>
              <a:rPr lang="pl-PL" dirty="0" smtClean="0"/>
              <a:t> </a:t>
            </a:r>
            <a:r>
              <a:rPr lang="pl-PL" dirty="0" err="1" smtClean="0"/>
              <a:t>school</a:t>
            </a:r>
            <a:r>
              <a:rPr lang="pl-PL" dirty="0" smtClean="0"/>
              <a:t> patron</a:t>
            </a:r>
            <a:endParaRPr lang="pl-PL" dirty="0"/>
          </a:p>
        </p:txBody>
      </p:sp>
      <p:pic>
        <p:nvPicPr>
          <p:cNvPr id="3" name="Obraz 2"/>
          <p:cNvPicPr>
            <a:picLocks noChangeAspect="1"/>
          </p:cNvPicPr>
          <p:nvPr/>
        </p:nvPicPr>
        <p:blipFill>
          <a:blip r:embed="rId2"/>
          <a:stretch>
            <a:fillRect/>
          </a:stretch>
        </p:blipFill>
        <p:spPr>
          <a:xfrm>
            <a:off x="3745226" y="2996952"/>
            <a:ext cx="4370851" cy="3278138"/>
          </a:xfrm>
          <a:prstGeom prst="rect">
            <a:avLst/>
          </a:prstGeom>
        </p:spPr>
      </p:pic>
    </p:spTree>
    <p:extLst>
      <p:ext uri="{BB962C8B-B14F-4D97-AF65-F5344CB8AC3E}">
        <p14:creationId xmlns:p14="http://schemas.microsoft.com/office/powerpoint/2010/main" val="250306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5780" y="5301208"/>
            <a:ext cx="6984776" cy="1325562"/>
          </a:xfrm>
        </p:spPr>
        <p:txBody>
          <a:bodyPr>
            <a:noAutofit/>
          </a:bodyPr>
          <a:lstStyle/>
          <a:p>
            <a:r>
              <a:rPr lang="en-US" sz="2400" dirty="0" smtClean="0"/>
              <a:t>Fryderyk </a:t>
            </a:r>
            <a:r>
              <a:rPr lang="en-US" sz="2400" dirty="0"/>
              <a:t>Franciszek </a:t>
            </a:r>
            <a:r>
              <a:rPr lang="en-US" sz="2400" dirty="0" smtClean="0"/>
              <a:t>Chopin</a:t>
            </a:r>
            <a:r>
              <a:rPr lang="pl-PL" sz="2400" dirty="0" smtClean="0"/>
              <a:t/>
            </a:r>
            <a:br>
              <a:rPr lang="pl-PL" sz="2400" dirty="0" smtClean="0"/>
            </a:br>
            <a:r>
              <a:rPr lang="pl-PL" sz="2400" dirty="0" smtClean="0"/>
              <a:t>(</a:t>
            </a:r>
            <a:r>
              <a:rPr lang="en-US" sz="2400" dirty="0" smtClean="0"/>
              <a:t>March </a:t>
            </a:r>
            <a:r>
              <a:rPr lang="en-US" sz="2400" dirty="0"/>
              <a:t>1810 – 17 October 1849) was a Polish composer and virtuoso pianist of the Romantic era who wrote primarily for the solo piano. He gained and has maintained renown worldwide as a leading musician of his era, whose "poetic genius was based on a professional technique that was without equal in his </a:t>
            </a:r>
            <a:r>
              <a:rPr lang="en-US" sz="2400" dirty="0" err="1" smtClean="0"/>
              <a:t>generation.Chopin</a:t>
            </a:r>
            <a:r>
              <a:rPr lang="en-US" sz="2400" dirty="0" smtClean="0"/>
              <a:t> </a:t>
            </a:r>
            <a:r>
              <a:rPr lang="en-US" sz="2400" dirty="0"/>
              <a:t>was born in what was then the Duchy of Warsaw and grew up in Warsaw, which in 1815 became part of Congress Poland. A child prodigy, he completed his musical education and composed his earlier works in Warsaw before leaving Poland at the age of 20, less than a month before the outbreak of the November 1830 Uprising.</a:t>
            </a:r>
            <a:endParaRPr lang="pl-PL" sz="2400" dirty="0"/>
          </a:p>
        </p:txBody>
      </p:sp>
      <p:pic>
        <p:nvPicPr>
          <p:cNvPr id="4100" name="Picture 4" descr="https://upload.wikimedia.org/wikipedia/commons/thumb/e/e8/Frederic_Chopin_photo.jpeg/220px-Frederic_Chopin_phot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908720"/>
            <a:ext cx="3168352" cy="455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1844" y="5229200"/>
            <a:ext cx="6984776" cy="1325562"/>
          </a:xfrm>
        </p:spPr>
        <p:txBody>
          <a:bodyPr>
            <a:noAutofit/>
          </a:bodyPr>
          <a:lstStyle/>
          <a:p>
            <a:r>
              <a:rPr lang="en-US" sz="2400" dirty="0"/>
              <a:t>Kazimierz </a:t>
            </a:r>
            <a:r>
              <a:rPr lang="en-US" sz="2400" dirty="0" err="1"/>
              <a:t>Michał</a:t>
            </a:r>
            <a:r>
              <a:rPr lang="en-US" sz="2400" dirty="0"/>
              <a:t> </a:t>
            </a:r>
            <a:r>
              <a:rPr lang="en-US" sz="2400" dirty="0" err="1"/>
              <a:t>Władysław</a:t>
            </a:r>
            <a:r>
              <a:rPr lang="en-US" sz="2400" dirty="0"/>
              <a:t> </a:t>
            </a:r>
            <a:r>
              <a:rPr lang="en-US" sz="2400" dirty="0" err="1"/>
              <a:t>Wiktor</a:t>
            </a:r>
            <a:r>
              <a:rPr lang="en-US" sz="2400" dirty="0"/>
              <a:t> </a:t>
            </a:r>
            <a:r>
              <a:rPr lang="en-US" sz="2400" dirty="0" err="1"/>
              <a:t>Pułaski</a:t>
            </a:r>
            <a:r>
              <a:rPr lang="en-US" sz="2400" dirty="0"/>
              <a:t> of </a:t>
            </a:r>
            <a:r>
              <a:rPr lang="en-US" sz="2400" dirty="0" err="1"/>
              <a:t>Ślepowron</a:t>
            </a:r>
            <a:r>
              <a:rPr lang="en-US" sz="2400" dirty="0"/>
              <a:t> </a:t>
            </a:r>
            <a:r>
              <a:rPr lang="pl-PL" sz="2400" dirty="0" smtClean="0"/>
              <a:t>(</a:t>
            </a:r>
            <a:r>
              <a:rPr lang="en-US" sz="2400" dirty="0" smtClean="0"/>
              <a:t>March </a:t>
            </a:r>
            <a:r>
              <a:rPr lang="en-US" sz="2400" dirty="0"/>
              <a:t>4 or March 6, </a:t>
            </a:r>
            <a:r>
              <a:rPr lang="en-US" sz="2400" dirty="0" smtClean="0"/>
              <a:t>1745 </a:t>
            </a:r>
            <a:r>
              <a:rPr lang="en-US" sz="2400" dirty="0"/>
              <a:t>– October 11, 1779) was a Polish </a:t>
            </a:r>
            <a:r>
              <a:rPr lang="en-US" sz="2400" dirty="0" smtClean="0"/>
              <a:t>nobleman, </a:t>
            </a:r>
            <a:r>
              <a:rPr lang="en-US" sz="2400" dirty="0"/>
              <a:t>soldier and military commander who has been called, together with his Hungarian friend Michael </a:t>
            </a:r>
            <a:r>
              <a:rPr lang="en-US" sz="2400" dirty="0" err="1"/>
              <a:t>Kovats</a:t>
            </a:r>
            <a:r>
              <a:rPr lang="en-US" sz="2400" dirty="0"/>
              <a:t> de </a:t>
            </a:r>
            <a:r>
              <a:rPr lang="en-US" sz="2400" dirty="0" err="1"/>
              <a:t>Fabriczy</a:t>
            </a:r>
            <a:r>
              <a:rPr lang="en-US" sz="2400" dirty="0"/>
              <a:t>, "the father of the American cavalry".</a:t>
            </a:r>
            <a:br>
              <a:rPr lang="en-US" sz="2400" dirty="0"/>
            </a:br>
            <a:r>
              <a:rPr lang="en-US" sz="2400" dirty="0" smtClean="0"/>
              <a:t>Born </a:t>
            </a:r>
            <a:r>
              <a:rPr lang="en-US" sz="2400" dirty="0"/>
              <a:t>in Warsaw and following in his father's footsteps, he became interested in politics at an early age and soon became involved in the military and the revolutionary affairs in Poland (the Polish–Lithuanian Commonwealth). Pulaski was one of the leading military commanders for the Bar Confederation and fought against Russian domination of the Commonwealth. </a:t>
            </a:r>
            <a:endParaRPr lang="pl-PL" sz="2400" dirty="0"/>
          </a:p>
        </p:txBody>
      </p:sp>
      <p:pic>
        <p:nvPicPr>
          <p:cNvPr id="3" name="Obraz 2"/>
          <p:cNvPicPr>
            <a:picLocks noChangeAspect="1"/>
          </p:cNvPicPr>
          <p:nvPr/>
        </p:nvPicPr>
        <p:blipFill>
          <a:blip r:embed="rId2"/>
          <a:stretch>
            <a:fillRect/>
          </a:stretch>
        </p:blipFill>
        <p:spPr>
          <a:xfrm>
            <a:off x="8182644" y="1196752"/>
            <a:ext cx="3487270" cy="4479205"/>
          </a:xfrm>
          <a:prstGeom prst="rect">
            <a:avLst/>
          </a:prstGeom>
        </p:spPr>
      </p:pic>
    </p:spTree>
    <p:extLst>
      <p:ext uri="{BB962C8B-B14F-4D97-AF65-F5344CB8AC3E}">
        <p14:creationId xmlns:p14="http://schemas.microsoft.com/office/powerpoint/2010/main" val="285607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9796" y="4941168"/>
            <a:ext cx="7056784" cy="1325562"/>
          </a:xfrm>
        </p:spPr>
        <p:txBody>
          <a:bodyPr>
            <a:noAutofit/>
          </a:bodyPr>
          <a:lstStyle/>
          <a:p>
            <a:r>
              <a:rPr lang="en-US" sz="2400" dirty="0"/>
              <a:t>Adam Bernard Mickiewicz </a:t>
            </a:r>
            <a:r>
              <a:rPr lang="pl-PL" sz="2400" dirty="0" smtClean="0"/>
              <a:t/>
            </a:r>
            <a:br>
              <a:rPr lang="pl-PL" sz="2400" dirty="0" smtClean="0"/>
            </a:br>
            <a:r>
              <a:rPr lang="pl-PL" sz="2400" dirty="0" smtClean="0"/>
              <a:t>(</a:t>
            </a:r>
            <a:r>
              <a:rPr lang="en-US" sz="2400" dirty="0" smtClean="0"/>
              <a:t>24 </a:t>
            </a:r>
            <a:r>
              <a:rPr lang="en-US" sz="2400" dirty="0"/>
              <a:t>December 1798 – 26 November 1855) was a Polish poet, dramatist, essayist, publicist, translator, professor of Slavic literature, and political activist. He is regarded as national poet in Poland, Lithuania and Belarus. </a:t>
            </a:r>
            <a:br>
              <a:rPr lang="en-US" sz="2400" dirty="0"/>
            </a:br>
            <a:r>
              <a:rPr lang="en-US" sz="2400" dirty="0"/>
              <a:t/>
            </a:r>
            <a:br>
              <a:rPr lang="en-US" sz="2400" dirty="0"/>
            </a:br>
            <a:r>
              <a:rPr lang="en-US" sz="2400" dirty="0"/>
              <a:t>He is known chiefly for the poetic drama </a:t>
            </a:r>
            <a:r>
              <a:rPr lang="en-US" sz="2400" dirty="0" err="1"/>
              <a:t>Dziady</a:t>
            </a:r>
            <a:r>
              <a:rPr lang="en-US" sz="2400" dirty="0"/>
              <a:t> (Forefathers' Eve) and the national epic poem Pan Tadeusz. His other influential works include Konrad </a:t>
            </a:r>
            <a:r>
              <a:rPr lang="en-US" sz="2400" dirty="0" err="1"/>
              <a:t>Wallenrod</a:t>
            </a:r>
            <a:r>
              <a:rPr lang="en-US" sz="2400" dirty="0"/>
              <a:t> and </a:t>
            </a:r>
            <a:r>
              <a:rPr lang="en-US" sz="2400" dirty="0" err="1"/>
              <a:t>Grażyna</a:t>
            </a:r>
            <a:r>
              <a:rPr lang="en-US" sz="2400" dirty="0"/>
              <a:t>. All these served as inspiration for uprisings against the three imperial powers that had partitioned the Polish-Lithuanian Commonwealth out of existence.</a:t>
            </a:r>
            <a:endParaRPr lang="pl-PL" sz="2400" dirty="0"/>
          </a:p>
        </p:txBody>
      </p:sp>
      <p:pic>
        <p:nvPicPr>
          <p:cNvPr id="5125" name="Picture 5" descr="Adam Mickiewicz według dagerotypu paryskiego z 1842 ro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1169515"/>
            <a:ext cx="3626673" cy="443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17614" y="1772816"/>
            <a:ext cx="9753600" cy="3048001"/>
          </a:xfrm>
        </p:spPr>
        <p:txBody>
          <a:bodyPr/>
          <a:lstStyle/>
          <a:p>
            <a:pPr algn="l" defTabSz="914400">
              <a:lnSpc>
                <a:spcPct val="90000"/>
              </a:lnSpc>
              <a:spcBef>
                <a:spcPts val="0"/>
              </a:spcBef>
              <a:buNone/>
            </a:pPr>
            <a:r>
              <a:rPr lang="pl-PL" sz="4400" b="0" i="0" baseline="0" dirty="0" err="1" smtClean="0">
                <a:solidFill>
                  <a:srgbClr val="545454">
                    <a:lumMod val="50000"/>
                  </a:srgbClr>
                </a:solidFill>
                <a:latin typeface="Century Gothic"/>
                <a:ea typeface="+mj-ea"/>
                <a:cs typeface="+mj-cs"/>
              </a:rPr>
              <a:t>Polish</a:t>
            </a:r>
            <a:r>
              <a:rPr lang="pl-PL" sz="4400" b="0" i="0" dirty="0" smtClean="0">
                <a:solidFill>
                  <a:srgbClr val="545454">
                    <a:lumMod val="50000"/>
                  </a:srgbClr>
                </a:solidFill>
                <a:latin typeface="Century Gothic"/>
                <a:ea typeface="+mj-ea"/>
                <a:cs typeface="+mj-cs"/>
              </a:rPr>
              <a:t> </a:t>
            </a:r>
            <a:r>
              <a:rPr lang="pl-PL" sz="4400" b="0" i="0" dirty="0" err="1" smtClean="0">
                <a:solidFill>
                  <a:srgbClr val="545454">
                    <a:lumMod val="50000"/>
                  </a:srgbClr>
                </a:solidFill>
                <a:latin typeface="Century Gothic"/>
                <a:ea typeface="+mj-ea"/>
                <a:cs typeface="+mj-cs"/>
              </a:rPr>
              <a:t>migrations</a:t>
            </a:r>
            <a:endParaRPr lang="pl-PL" sz="4400" b="0" i="0" baseline="0" dirty="0">
              <a:solidFill>
                <a:srgbClr val="545454">
                  <a:lumMod val="50000"/>
                </a:srgbClr>
              </a:solidFill>
              <a:latin typeface="Century Gothic"/>
              <a:ea typeface="+mj-ea"/>
              <a:cs typeface="+mj-cs"/>
            </a:endParaRPr>
          </a:p>
        </p:txBody>
      </p:sp>
      <p:sp>
        <p:nvSpPr>
          <p:cNvPr id="3" name="Podtytuł 2"/>
          <p:cNvSpPr>
            <a:spLocks noGrp="1"/>
          </p:cNvSpPr>
          <p:nvPr>
            <p:ph type="subTitle" idx="1"/>
          </p:nvPr>
        </p:nvSpPr>
        <p:spPr/>
        <p:txBody>
          <a:bodyPr/>
          <a:lstStyle/>
          <a:p>
            <a:pPr marL="0" indent="0" algn="l">
              <a:spcBef>
                <a:spcPts val="0"/>
              </a:spcBef>
              <a:buNone/>
            </a:pPr>
            <a:r>
              <a:rPr lang="pl-PL" dirty="0" smtClean="0">
                <a:solidFill>
                  <a:srgbClr val="545454"/>
                </a:solidFill>
              </a:rPr>
              <a:t>Aleksandra </a:t>
            </a:r>
            <a:r>
              <a:rPr lang="pl-PL" dirty="0" err="1" smtClean="0">
                <a:solidFill>
                  <a:srgbClr val="545454"/>
                </a:solidFill>
              </a:rPr>
              <a:t>Zmieniecka</a:t>
            </a:r>
            <a:endParaRPr lang="pl-PL" sz="2000" b="0" i="0" dirty="0">
              <a:solidFill>
                <a:srgbClr val="545454"/>
              </a:solidFill>
            </a:endParaRPr>
          </a:p>
        </p:txBody>
      </p:sp>
      <p:pic>
        <p:nvPicPr>
          <p:cNvPr id="4" name="Obraz 3"/>
          <p:cNvPicPr>
            <a:picLocks noChangeAspect="1"/>
          </p:cNvPicPr>
          <p:nvPr/>
        </p:nvPicPr>
        <p:blipFill>
          <a:blip r:embed="rId2"/>
          <a:stretch>
            <a:fillRect/>
          </a:stretch>
        </p:blipFill>
        <p:spPr>
          <a:xfrm rot="949445">
            <a:off x="7380997" y="1099048"/>
            <a:ext cx="3867066" cy="2579885"/>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852" y="5229200"/>
            <a:ext cx="5832648" cy="1325562"/>
          </a:xfrm>
        </p:spPr>
        <p:txBody>
          <a:bodyPr>
            <a:noAutofit/>
          </a:bodyPr>
          <a:lstStyle/>
          <a:p>
            <a:r>
              <a:rPr lang="en-US" sz="2400" dirty="0" err="1"/>
              <a:t>Juliusz</a:t>
            </a:r>
            <a:r>
              <a:rPr lang="en-US" sz="2400" dirty="0"/>
              <a:t> </a:t>
            </a:r>
            <a:r>
              <a:rPr lang="en-US" sz="2400" dirty="0" err="1"/>
              <a:t>Słowacki</a:t>
            </a:r>
            <a:r>
              <a:rPr lang="en-US" sz="2400" dirty="0"/>
              <a:t> </a:t>
            </a:r>
            <a:r>
              <a:rPr lang="pl-PL" sz="2400" dirty="0" smtClean="0"/>
              <a:t/>
            </a:r>
            <a:br>
              <a:rPr lang="pl-PL" sz="2400" dirty="0" smtClean="0"/>
            </a:br>
            <a:r>
              <a:rPr lang="pl-PL" sz="2400" dirty="0" smtClean="0"/>
              <a:t>(</a:t>
            </a:r>
            <a:r>
              <a:rPr lang="en-US" sz="2400" dirty="0" smtClean="0"/>
              <a:t>23 </a:t>
            </a:r>
            <a:r>
              <a:rPr lang="en-US" sz="2400" dirty="0"/>
              <a:t>August 1809 – 3 April 1849) was a Polish Romantic poet. He is considered one of the "Three Bards" of Polish literature — a major figure in the Polish Romantic period, and the father of modern Polish drama. His works often feature elements of Slavic pagan traditions, Polish history, mysticism and orientalism. His style includes the employment of neologisms and irony. His primary genre was the drama, but he also wrote lyric poetry. His most popular works include the dramas </a:t>
            </a:r>
            <a:r>
              <a:rPr lang="en-US" sz="2400" dirty="0" err="1"/>
              <a:t>Kordian</a:t>
            </a:r>
            <a:r>
              <a:rPr lang="en-US" sz="2400" dirty="0"/>
              <a:t> and </a:t>
            </a:r>
            <a:r>
              <a:rPr lang="en-US" sz="2400" dirty="0" err="1"/>
              <a:t>Balladyna</a:t>
            </a:r>
            <a:r>
              <a:rPr lang="en-US" sz="2400" dirty="0"/>
              <a:t> and the poems </a:t>
            </a:r>
            <a:r>
              <a:rPr lang="en-US" sz="2400" dirty="0" err="1"/>
              <a:t>Beniowski</a:t>
            </a:r>
            <a:r>
              <a:rPr lang="en-US" sz="2400" dirty="0"/>
              <a:t> and Testament </a:t>
            </a:r>
            <a:r>
              <a:rPr lang="en-US" sz="2400" dirty="0" err="1"/>
              <a:t>mój</a:t>
            </a:r>
            <a:r>
              <a:rPr lang="en-US" sz="2400" dirty="0"/>
              <a:t>.</a:t>
            </a:r>
            <a:endParaRPr lang="pl-PL" sz="2400" dirty="0"/>
          </a:p>
        </p:txBody>
      </p:sp>
      <p:pic>
        <p:nvPicPr>
          <p:cNvPr id="3" name="Obraz 2"/>
          <p:cNvPicPr>
            <a:picLocks noChangeAspect="1"/>
          </p:cNvPicPr>
          <p:nvPr/>
        </p:nvPicPr>
        <p:blipFill>
          <a:blip r:embed="rId2"/>
          <a:stretch>
            <a:fillRect/>
          </a:stretch>
        </p:blipFill>
        <p:spPr>
          <a:xfrm>
            <a:off x="7606580" y="1340768"/>
            <a:ext cx="3986080" cy="4402807"/>
          </a:xfrm>
          <a:prstGeom prst="rect">
            <a:avLst/>
          </a:prstGeom>
        </p:spPr>
      </p:pic>
    </p:spTree>
    <p:extLst>
      <p:ext uri="{BB962C8B-B14F-4D97-AF65-F5344CB8AC3E}">
        <p14:creationId xmlns:p14="http://schemas.microsoft.com/office/powerpoint/2010/main" val="12945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46140" y="3933056"/>
            <a:ext cx="9753600" cy="1325562"/>
          </a:xfrm>
        </p:spPr>
        <p:txBody>
          <a:bodyPr/>
          <a:lstStyle/>
          <a:p>
            <a:endParaRPr lang="pl-PL" dirty="0"/>
          </a:p>
        </p:txBody>
      </p:sp>
      <p:pic>
        <p:nvPicPr>
          <p:cNvPr id="3" name="Obraz 2"/>
          <p:cNvPicPr>
            <a:picLocks noChangeAspect="1"/>
          </p:cNvPicPr>
          <p:nvPr/>
        </p:nvPicPr>
        <p:blipFill>
          <a:blip r:embed="rId2"/>
          <a:stretch>
            <a:fillRect/>
          </a:stretch>
        </p:blipFill>
        <p:spPr>
          <a:xfrm>
            <a:off x="1773932" y="620688"/>
            <a:ext cx="7776864" cy="5832648"/>
          </a:xfrm>
          <a:prstGeom prst="rect">
            <a:avLst/>
          </a:prstGeom>
        </p:spPr>
      </p:pic>
    </p:spTree>
    <p:extLst>
      <p:ext uri="{BB962C8B-B14F-4D97-AF65-F5344CB8AC3E}">
        <p14:creationId xmlns:p14="http://schemas.microsoft.com/office/powerpoint/2010/main" val="21279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9876" y="1556792"/>
            <a:ext cx="9753600" cy="4176464"/>
          </a:xfrm>
        </p:spPr>
        <p:txBody>
          <a:bodyPr>
            <a:normAutofit fontScale="90000"/>
          </a:bodyPr>
          <a:lstStyle/>
          <a:p>
            <a:r>
              <a:rPr lang="pl-PL" dirty="0" smtClean="0"/>
              <a:t>Poland </a:t>
            </a:r>
            <a:r>
              <a:rPr lang="pl-PL" dirty="0" err="1" smtClean="0"/>
              <a:t>is</a:t>
            </a:r>
            <a:r>
              <a:rPr lang="pl-PL" dirty="0" smtClean="0"/>
              <a:t> a </a:t>
            </a:r>
            <a:r>
              <a:rPr lang="pl-PL" dirty="0" err="1" smtClean="0"/>
              <a:t>specific</a:t>
            </a:r>
            <a:r>
              <a:rPr lang="pl-PL" dirty="0" smtClean="0"/>
              <a:t> country. </a:t>
            </a:r>
            <a:br>
              <a:rPr lang="pl-PL" dirty="0" smtClean="0"/>
            </a:br>
            <a:r>
              <a:rPr lang="pl-PL" dirty="0" smtClean="0"/>
              <a:t>We </a:t>
            </a:r>
            <a:r>
              <a:rPr lang="pl-PL" dirty="0" err="1" smtClean="0"/>
              <a:t>have</a:t>
            </a:r>
            <a:r>
              <a:rPr lang="pl-PL" dirty="0" smtClean="0"/>
              <a:t> a lot of </a:t>
            </a:r>
            <a:r>
              <a:rPr lang="pl-PL" dirty="0" err="1" smtClean="0"/>
              <a:t>emigrants</a:t>
            </a:r>
            <a:r>
              <a:rPr lang="pl-PL" dirty="0" smtClean="0"/>
              <a:t> </a:t>
            </a:r>
            <a:r>
              <a:rPr lang="pl-PL" dirty="0" err="1" smtClean="0"/>
              <a:t>all</a:t>
            </a:r>
            <a:r>
              <a:rPr lang="pl-PL" dirty="0" smtClean="0"/>
              <a:t> </a:t>
            </a:r>
            <a:r>
              <a:rPr lang="pl-PL" dirty="0" err="1" smtClean="0"/>
              <a:t>over</a:t>
            </a:r>
            <a:r>
              <a:rPr lang="pl-PL" dirty="0" smtClean="0"/>
              <a:t> the </a:t>
            </a:r>
            <a:r>
              <a:rPr lang="pl-PL" dirty="0" err="1" smtClean="0"/>
              <a:t>world</a:t>
            </a:r>
            <a:r>
              <a:rPr lang="pl-PL" dirty="0" smtClean="0"/>
              <a:t>. </a:t>
            </a:r>
            <a:r>
              <a:rPr lang="pl-PL" dirty="0" err="1" smtClean="0"/>
              <a:t>Polish</a:t>
            </a:r>
            <a:r>
              <a:rPr lang="pl-PL" dirty="0" smtClean="0"/>
              <a:t> </a:t>
            </a:r>
            <a:r>
              <a:rPr lang="pl-PL" dirty="0" err="1" smtClean="0"/>
              <a:t>citizens</a:t>
            </a:r>
            <a:r>
              <a:rPr lang="pl-PL" dirty="0" smtClean="0"/>
              <a:t>, </a:t>
            </a:r>
            <a:r>
              <a:rPr lang="pl-PL" dirty="0" err="1" smtClean="0"/>
              <a:t>who</a:t>
            </a:r>
            <a:r>
              <a:rPr lang="pl-PL" dirty="0" smtClean="0"/>
              <a:t> </a:t>
            </a:r>
            <a:r>
              <a:rPr lang="pl-PL" dirty="0" err="1" smtClean="0"/>
              <a:t>are</a:t>
            </a:r>
            <a:r>
              <a:rPr lang="pl-PL" dirty="0" smtClean="0"/>
              <a:t> </a:t>
            </a:r>
            <a:r>
              <a:rPr lang="pl-PL" dirty="0" err="1" smtClean="0"/>
              <a:t>living</a:t>
            </a:r>
            <a:r>
              <a:rPr lang="pl-PL" dirty="0" smtClean="0"/>
              <a:t> </a:t>
            </a:r>
            <a:r>
              <a:rPr lang="pl-PL" dirty="0" err="1" smtClean="0"/>
              <a:t>outside</a:t>
            </a:r>
            <a:r>
              <a:rPr lang="pl-PL" dirty="0" smtClean="0"/>
              <a:t> of </a:t>
            </a:r>
            <a:r>
              <a:rPr lang="pl-PL" dirty="0" err="1" smtClean="0"/>
              <a:t>poland</a:t>
            </a:r>
            <a:r>
              <a:rPr lang="pl-PL" dirty="0" smtClean="0"/>
              <a:t> </a:t>
            </a:r>
            <a:r>
              <a:rPr lang="pl-PL" dirty="0" err="1" smtClean="0"/>
              <a:t>are</a:t>
            </a:r>
            <a:r>
              <a:rPr lang="pl-PL" dirty="0" smtClean="0"/>
              <a:t> </a:t>
            </a:r>
            <a:r>
              <a:rPr lang="pl-PL" dirty="0" err="1" smtClean="0"/>
              <a:t>called</a:t>
            </a:r>
            <a:r>
              <a:rPr lang="pl-PL" dirty="0" smtClean="0"/>
              <a:t> „polonia”. </a:t>
            </a:r>
            <a:br>
              <a:rPr lang="pl-PL" dirty="0" smtClean="0"/>
            </a:br>
            <a:r>
              <a:rPr lang="pl-PL" dirty="0" err="1" smtClean="0"/>
              <a:t>Our</a:t>
            </a:r>
            <a:r>
              <a:rPr lang="pl-PL" dirty="0" smtClean="0"/>
              <a:t> polonia </a:t>
            </a:r>
            <a:r>
              <a:rPr lang="pl-PL" dirty="0" err="1" smtClean="0"/>
              <a:t>is</a:t>
            </a:r>
            <a:r>
              <a:rPr lang="pl-PL" dirty="0" smtClean="0"/>
              <a:t> </a:t>
            </a:r>
            <a:r>
              <a:rPr lang="pl-PL" dirty="0" err="1" smtClean="0"/>
              <a:t>really</a:t>
            </a:r>
            <a:r>
              <a:rPr lang="pl-PL" dirty="0" smtClean="0"/>
              <a:t> big: </a:t>
            </a:r>
            <a:br>
              <a:rPr lang="pl-PL" dirty="0" smtClean="0"/>
            </a:br>
            <a:r>
              <a:rPr lang="pl-PL" dirty="0" err="1" smtClean="0"/>
              <a:t>it</a:t>
            </a:r>
            <a:r>
              <a:rPr lang="pl-PL" dirty="0" smtClean="0"/>
              <a:t> </a:t>
            </a:r>
            <a:r>
              <a:rPr lang="pl-PL" dirty="0" err="1" smtClean="0"/>
              <a:t>contains</a:t>
            </a:r>
            <a:r>
              <a:rPr lang="pl-PL" dirty="0" smtClean="0"/>
              <a:t> </a:t>
            </a:r>
            <a:r>
              <a:rPr lang="pl-PL" dirty="0"/>
              <a:t>18-20 </a:t>
            </a:r>
            <a:r>
              <a:rPr lang="pl-PL" dirty="0" smtClean="0"/>
              <a:t>mln </a:t>
            </a:r>
            <a:r>
              <a:rPr lang="pl-PL" dirty="0" err="1" smtClean="0"/>
              <a:t>polish</a:t>
            </a:r>
            <a:r>
              <a:rPr lang="pl-PL" dirty="0" smtClean="0"/>
              <a:t> </a:t>
            </a:r>
            <a:r>
              <a:rPr lang="pl-PL" dirty="0" err="1" smtClean="0"/>
              <a:t>people</a:t>
            </a:r>
            <a:r>
              <a:rPr lang="pl-PL" dirty="0" smtClean="0"/>
              <a:t>. </a:t>
            </a:r>
            <a:r>
              <a:rPr lang="pl-PL" dirty="0" err="1" smtClean="0"/>
              <a:t>It’s</a:t>
            </a:r>
            <a:r>
              <a:rPr lang="pl-PL" dirty="0" smtClean="0"/>
              <a:t> </a:t>
            </a:r>
            <a:r>
              <a:rPr lang="pl-PL" dirty="0" err="1" smtClean="0"/>
              <a:t>about</a:t>
            </a:r>
            <a:r>
              <a:rPr lang="pl-PL" dirty="0" smtClean="0"/>
              <a:t> 31% of </a:t>
            </a:r>
            <a:r>
              <a:rPr lang="pl-PL" dirty="0" err="1" smtClean="0"/>
              <a:t>polish</a:t>
            </a:r>
            <a:r>
              <a:rPr lang="pl-PL" dirty="0" smtClean="0"/>
              <a:t> </a:t>
            </a:r>
            <a:r>
              <a:rPr lang="pl-PL" dirty="0" err="1" smtClean="0"/>
              <a:t>population</a:t>
            </a:r>
            <a:r>
              <a:rPr lang="pl-PL" dirty="0" smtClean="0"/>
              <a:t>.</a:t>
            </a:r>
            <a:endParaRPr lang="pl-PL" dirty="0"/>
          </a:p>
        </p:txBody>
      </p:sp>
    </p:spTree>
    <p:extLst>
      <p:ext uri="{BB962C8B-B14F-4D97-AF65-F5344CB8AC3E}">
        <p14:creationId xmlns:p14="http://schemas.microsoft.com/office/powerpoint/2010/main" val="14040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3932" y="4340538"/>
            <a:ext cx="9753600" cy="1325562"/>
          </a:xfrm>
        </p:spPr>
        <p:txBody>
          <a:bodyPr/>
          <a:lstStyle/>
          <a:p>
            <a:r>
              <a:rPr lang="pl-PL" dirty="0" err="1" smtClean="0"/>
              <a:t>History</a:t>
            </a:r>
            <a:r>
              <a:rPr lang="pl-PL" dirty="0" smtClean="0"/>
              <a:t> of </a:t>
            </a:r>
            <a:r>
              <a:rPr lang="pl-PL" dirty="0" err="1" smtClean="0"/>
              <a:t>polish</a:t>
            </a:r>
            <a:r>
              <a:rPr lang="pl-PL" dirty="0" smtClean="0"/>
              <a:t> </a:t>
            </a:r>
            <a:r>
              <a:rPr lang="pl-PL" dirty="0" err="1" smtClean="0"/>
              <a:t>migrations</a:t>
            </a:r>
            <a:endParaRPr lang="pl-PL" dirty="0"/>
          </a:p>
        </p:txBody>
      </p:sp>
      <p:pic>
        <p:nvPicPr>
          <p:cNvPr id="6146" name="Picture 2" descr="Znalezione obrazy dla zapytania his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004" y="548680"/>
            <a:ext cx="6840760" cy="400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6670476" y="952201"/>
            <a:ext cx="5110712" cy="4283125"/>
          </a:xfrm>
          <a:prstGeom prst="rect">
            <a:avLst/>
          </a:prstGeom>
        </p:spPr>
      </p:pic>
      <p:sp>
        <p:nvSpPr>
          <p:cNvPr id="2" name="Tytuł 1"/>
          <p:cNvSpPr>
            <a:spLocks noGrp="1"/>
          </p:cNvSpPr>
          <p:nvPr>
            <p:ph type="title"/>
          </p:nvPr>
        </p:nvSpPr>
        <p:spPr>
          <a:xfrm>
            <a:off x="405780" y="4581128"/>
            <a:ext cx="6264696" cy="1325562"/>
          </a:xfrm>
        </p:spPr>
        <p:txBody>
          <a:bodyPr>
            <a:normAutofit fontScale="90000"/>
          </a:bodyPr>
          <a:lstStyle/>
          <a:p>
            <a:r>
              <a:rPr lang="pl-PL" dirty="0" smtClean="0"/>
              <a:t>First </a:t>
            </a:r>
            <a:r>
              <a:rPr lang="pl-PL" dirty="0" err="1" smtClean="0"/>
              <a:t>polish</a:t>
            </a:r>
            <a:r>
              <a:rPr lang="pl-PL" dirty="0" smtClean="0"/>
              <a:t> </a:t>
            </a:r>
            <a:r>
              <a:rPr lang="pl-PL" dirty="0" err="1" smtClean="0"/>
              <a:t>migrations</a:t>
            </a:r>
            <a:r>
              <a:rPr lang="pl-PL" dirty="0" smtClean="0"/>
              <a:t> </a:t>
            </a:r>
            <a:r>
              <a:rPr lang="pl-PL" dirty="0" err="1" smtClean="0"/>
              <a:t>took</a:t>
            </a:r>
            <a:r>
              <a:rPr lang="pl-PL" dirty="0" smtClean="0"/>
              <a:t> place in the XIX-XX </a:t>
            </a:r>
            <a:r>
              <a:rPr lang="pl-PL" dirty="0" err="1" smtClean="0"/>
              <a:t>century</a:t>
            </a:r>
            <a:r>
              <a:rPr lang="pl-PL" dirty="0" smtClean="0"/>
              <a:t>. </a:t>
            </a:r>
            <a:r>
              <a:rPr lang="pl-PL" dirty="0" err="1" smtClean="0"/>
              <a:t>Polish</a:t>
            </a:r>
            <a:r>
              <a:rPr lang="pl-PL" dirty="0" smtClean="0"/>
              <a:t> </a:t>
            </a:r>
            <a:r>
              <a:rPr lang="pl-PL" dirty="0" err="1" smtClean="0"/>
              <a:t>people</a:t>
            </a:r>
            <a:r>
              <a:rPr lang="pl-PL" dirty="0" smtClean="0"/>
              <a:t> </a:t>
            </a:r>
            <a:r>
              <a:rPr lang="pl-PL" dirty="0" err="1" smtClean="0"/>
              <a:t>started</a:t>
            </a:r>
            <a:r>
              <a:rPr lang="pl-PL" dirty="0" smtClean="0"/>
              <a:t> to </a:t>
            </a:r>
            <a:r>
              <a:rPr lang="pl-PL" dirty="0" err="1" smtClean="0"/>
              <a:t>leaving</a:t>
            </a:r>
            <a:r>
              <a:rPr lang="pl-PL" dirty="0" smtClean="0"/>
              <a:t> </a:t>
            </a:r>
            <a:r>
              <a:rPr lang="pl-PL" dirty="0" err="1" smtClean="0"/>
              <a:t>their</a:t>
            </a:r>
            <a:r>
              <a:rPr lang="pl-PL" dirty="0" smtClean="0"/>
              <a:t> country to </a:t>
            </a:r>
            <a:r>
              <a:rPr lang="pl-PL" dirty="0" err="1" smtClean="0"/>
              <a:t>earn</a:t>
            </a:r>
            <a:r>
              <a:rPr lang="pl-PL" dirty="0"/>
              <a:t> </a:t>
            </a:r>
            <a:r>
              <a:rPr lang="pl-PL" dirty="0" err="1" smtClean="0"/>
              <a:t>more</a:t>
            </a:r>
            <a:r>
              <a:rPr lang="pl-PL" dirty="0" smtClean="0"/>
              <a:t> </a:t>
            </a:r>
            <a:r>
              <a:rPr lang="pl-PL" dirty="0" err="1" smtClean="0"/>
              <a:t>money</a:t>
            </a:r>
            <a:r>
              <a:rPr lang="pl-PL" dirty="0" smtClean="0"/>
              <a:t>. The popular </a:t>
            </a:r>
            <a:r>
              <a:rPr lang="pl-PL" dirty="0" err="1" smtClean="0"/>
              <a:t>destinations</a:t>
            </a:r>
            <a:r>
              <a:rPr lang="pl-PL" dirty="0" smtClean="0"/>
              <a:t> </a:t>
            </a:r>
            <a:r>
              <a:rPr lang="pl-PL" dirty="0" err="1" smtClean="0"/>
              <a:t>were</a:t>
            </a:r>
            <a:r>
              <a:rPr lang="pl-PL" dirty="0" smtClean="0"/>
              <a:t> </a:t>
            </a:r>
            <a:r>
              <a:rPr lang="pl-PL" dirty="0" err="1" smtClean="0"/>
              <a:t>industrial</a:t>
            </a:r>
            <a:r>
              <a:rPr lang="pl-PL" dirty="0" smtClean="0"/>
              <a:t> </a:t>
            </a:r>
            <a:r>
              <a:rPr lang="pl-PL" dirty="0" err="1" smtClean="0"/>
              <a:t>districts</a:t>
            </a:r>
            <a:r>
              <a:rPr lang="pl-PL" dirty="0" smtClean="0"/>
              <a:t> in </a:t>
            </a:r>
            <a:r>
              <a:rPr lang="pl-PL" dirty="0" err="1" smtClean="0"/>
              <a:t>north</a:t>
            </a:r>
            <a:r>
              <a:rPr lang="pl-PL" dirty="0" smtClean="0"/>
              <a:t> </a:t>
            </a:r>
            <a:r>
              <a:rPr lang="pl-PL" dirty="0" err="1" smtClean="0"/>
              <a:t>America</a:t>
            </a:r>
            <a:r>
              <a:rPr lang="pl-PL" dirty="0" smtClean="0"/>
              <a:t> and </a:t>
            </a:r>
            <a:r>
              <a:rPr lang="pl-PL" dirty="0" err="1" smtClean="0"/>
              <a:t>europe</a:t>
            </a:r>
            <a:r>
              <a:rPr lang="pl-PL" dirty="0" smtClean="0"/>
              <a:t>. </a:t>
            </a:r>
            <a:endParaRPr lang="pl-PL" dirty="0"/>
          </a:p>
        </p:txBody>
      </p:sp>
    </p:spTree>
    <p:extLst>
      <p:ext uri="{BB962C8B-B14F-4D97-AF65-F5344CB8AC3E}">
        <p14:creationId xmlns:p14="http://schemas.microsoft.com/office/powerpoint/2010/main" val="822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3852" y="1772816"/>
            <a:ext cx="9753600" cy="1325562"/>
          </a:xfrm>
        </p:spPr>
        <p:txBody>
          <a:bodyPr>
            <a:normAutofit fontScale="90000"/>
          </a:bodyPr>
          <a:lstStyle/>
          <a:p>
            <a:r>
              <a:rPr lang="pl-PL" dirty="0" err="1" smtClean="0"/>
              <a:t>After</a:t>
            </a:r>
            <a:r>
              <a:rPr lang="pl-PL" dirty="0" smtClean="0"/>
              <a:t> </a:t>
            </a:r>
            <a:r>
              <a:rPr lang="pl-PL" dirty="0" err="1" smtClean="0"/>
              <a:t>first</a:t>
            </a:r>
            <a:r>
              <a:rPr lang="pl-PL" dirty="0" smtClean="0"/>
              <a:t> </a:t>
            </a:r>
            <a:r>
              <a:rPr lang="pl-PL" dirty="0" err="1" smtClean="0"/>
              <a:t>world</a:t>
            </a:r>
            <a:r>
              <a:rPr lang="pl-PL" dirty="0" smtClean="0"/>
              <a:t> war </a:t>
            </a:r>
            <a:r>
              <a:rPr lang="pl-PL" dirty="0" err="1" smtClean="0"/>
              <a:t>polish</a:t>
            </a:r>
            <a:r>
              <a:rPr lang="pl-PL" dirty="0" smtClean="0"/>
              <a:t> </a:t>
            </a:r>
            <a:r>
              <a:rPr lang="pl-PL" dirty="0" err="1" smtClean="0"/>
              <a:t>people</a:t>
            </a:r>
            <a:r>
              <a:rPr lang="pl-PL" dirty="0" smtClean="0"/>
              <a:t> </a:t>
            </a:r>
            <a:r>
              <a:rPr lang="pl-PL" dirty="0" err="1" smtClean="0"/>
              <a:t>started</a:t>
            </a:r>
            <a:r>
              <a:rPr lang="pl-PL" dirty="0" smtClean="0"/>
              <a:t> </a:t>
            </a:r>
            <a:r>
              <a:rPr lang="pl-PL" dirty="0" err="1" smtClean="0"/>
              <a:t>emigrating</a:t>
            </a:r>
            <a:r>
              <a:rPr lang="pl-PL" dirty="0" smtClean="0"/>
              <a:t> to france and </a:t>
            </a:r>
            <a:r>
              <a:rPr lang="pl-PL" dirty="0" err="1" smtClean="0"/>
              <a:t>belgium</a:t>
            </a:r>
            <a:r>
              <a:rPr lang="pl-PL" dirty="0" smtClean="0"/>
              <a:t> </a:t>
            </a:r>
            <a:r>
              <a:rPr lang="pl-PL" dirty="0" err="1" smtClean="0"/>
              <a:t>because</a:t>
            </a:r>
            <a:r>
              <a:rPr lang="pl-PL" dirty="0" smtClean="0"/>
              <a:t> of war </a:t>
            </a:r>
            <a:r>
              <a:rPr lang="pl-PL" dirty="0" err="1" smtClean="0"/>
              <a:t>losses</a:t>
            </a:r>
            <a:r>
              <a:rPr lang="pl-PL" dirty="0" smtClean="0"/>
              <a:t> and </a:t>
            </a:r>
            <a:r>
              <a:rPr lang="pl-PL" dirty="0" err="1" smtClean="0"/>
              <a:t>financial</a:t>
            </a:r>
            <a:r>
              <a:rPr lang="pl-PL" dirty="0" smtClean="0"/>
              <a:t> </a:t>
            </a:r>
            <a:r>
              <a:rPr lang="pl-PL" dirty="0" err="1" smtClean="0"/>
              <a:t>problems</a:t>
            </a:r>
            <a:r>
              <a:rPr lang="pl-PL" dirty="0" smtClean="0"/>
              <a:t>. </a:t>
            </a:r>
            <a:r>
              <a:rPr lang="pl-PL" dirty="0" err="1" smtClean="0"/>
              <a:t>Our</a:t>
            </a:r>
            <a:r>
              <a:rPr lang="pl-PL" dirty="0" smtClean="0"/>
              <a:t> country was </a:t>
            </a:r>
            <a:r>
              <a:rPr lang="pl-PL" dirty="0" err="1" smtClean="0"/>
              <a:t>really</a:t>
            </a:r>
            <a:r>
              <a:rPr lang="pl-PL" dirty="0" smtClean="0"/>
              <a:t> </a:t>
            </a:r>
            <a:r>
              <a:rPr lang="pl-PL" dirty="0" err="1" smtClean="0"/>
              <a:t>destroyed</a:t>
            </a:r>
            <a:r>
              <a:rPr lang="pl-PL" dirty="0" smtClean="0"/>
              <a:t>.</a:t>
            </a:r>
            <a:endParaRPr lang="pl-PL" dirty="0"/>
          </a:p>
        </p:txBody>
      </p:sp>
      <p:pic>
        <p:nvPicPr>
          <p:cNvPr id="3" name="Obraz 2"/>
          <p:cNvPicPr>
            <a:picLocks noChangeAspect="1"/>
          </p:cNvPicPr>
          <p:nvPr/>
        </p:nvPicPr>
        <p:blipFill>
          <a:blip r:embed="rId2"/>
          <a:stretch>
            <a:fillRect/>
          </a:stretch>
        </p:blipFill>
        <p:spPr>
          <a:xfrm>
            <a:off x="5930652" y="2636912"/>
            <a:ext cx="5715000" cy="4048125"/>
          </a:xfrm>
          <a:prstGeom prst="rect">
            <a:avLst/>
          </a:prstGeom>
        </p:spPr>
      </p:pic>
    </p:spTree>
    <p:extLst>
      <p:ext uri="{BB962C8B-B14F-4D97-AF65-F5344CB8AC3E}">
        <p14:creationId xmlns:p14="http://schemas.microsoft.com/office/powerpoint/2010/main" val="163105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9756" y="3645024"/>
            <a:ext cx="6912768" cy="1325562"/>
          </a:xfrm>
        </p:spPr>
        <p:txBody>
          <a:bodyPr>
            <a:normAutofit fontScale="90000"/>
          </a:bodyPr>
          <a:lstStyle/>
          <a:p>
            <a:r>
              <a:rPr lang="pl-PL" dirty="0" err="1" smtClean="0"/>
              <a:t>Next</a:t>
            </a:r>
            <a:r>
              <a:rPr lang="pl-PL" dirty="0" smtClean="0"/>
              <a:t> </a:t>
            </a:r>
            <a:r>
              <a:rPr lang="pl-PL" dirty="0" err="1" smtClean="0"/>
              <a:t>stage</a:t>
            </a:r>
            <a:r>
              <a:rPr lang="pl-PL" dirty="0" smtClean="0"/>
              <a:t> of </a:t>
            </a:r>
            <a:r>
              <a:rPr lang="pl-PL" dirty="0" err="1" smtClean="0"/>
              <a:t>migrations</a:t>
            </a:r>
            <a:r>
              <a:rPr lang="pl-PL" dirty="0" smtClean="0"/>
              <a:t> was in 1939-1945. </a:t>
            </a:r>
            <a:r>
              <a:rPr lang="pl-PL" dirty="0" err="1" smtClean="0"/>
              <a:t>russians</a:t>
            </a:r>
            <a:r>
              <a:rPr lang="pl-PL" dirty="0" smtClean="0"/>
              <a:t> </a:t>
            </a:r>
            <a:r>
              <a:rPr lang="pl-PL" dirty="0" err="1" smtClean="0"/>
              <a:t>displaced</a:t>
            </a:r>
            <a:r>
              <a:rPr lang="pl-PL" dirty="0" smtClean="0"/>
              <a:t> a lot of </a:t>
            </a:r>
            <a:r>
              <a:rPr lang="pl-PL" dirty="0" err="1" smtClean="0"/>
              <a:t>polish</a:t>
            </a:r>
            <a:r>
              <a:rPr lang="pl-PL" dirty="0" smtClean="0"/>
              <a:t> </a:t>
            </a:r>
            <a:r>
              <a:rPr lang="pl-PL" dirty="0" err="1" smtClean="0"/>
              <a:t>people</a:t>
            </a:r>
            <a:r>
              <a:rPr lang="pl-PL" dirty="0" smtClean="0"/>
              <a:t> to USSR and </a:t>
            </a:r>
            <a:r>
              <a:rPr lang="pl-PL" dirty="0" err="1" smtClean="0"/>
              <a:t>Germans</a:t>
            </a:r>
            <a:r>
              <a:rPr lang="pl-PL" dirty="0" smtClean="0"/>
              <a:t> to germany. A lot of </a:t>
            </a:r>
            <a:r>
              <a:rPr lang="pl-PL" dirty="0" err="1" smtClean="0"/>
              <a:t>poles</a:t>
            </a:r>
            <a:r>
              <a:rPr lang="pl-PL" dirty="0" smtClean="0"/>
              <a:t> </a:t>
            </a:r>
            <a:r>
              <a:rPr lang="pl-PL" dirty="0" err="1" smtClean="0"/>
              <a:t>were</a:t>
            </a:r>
            <a:r>
              <a:rPr lang="pl-PL" dirty="0" smtClean="0"/>
              <a:t> </a:t>
            </a:r>
            <a:r>
              <a:rPr lang="pl-PL" dirty="0" err="1" smtClean="0"/>
              <a:t>trying</a:t>
            </a:r>
            <a:r>
              <a:rPr lang="pl-PL" dirty="0" smtClean="0"/>
              <a:t> to </a:t>
            </a:r>
            <a:r>
              <a:rPr lang="pl-PL" dirty="0" err="1" smtClean="0"/>
              <a:t>escape</a:t>
            </a:r>
            <a:r>
              <a:rPr lang="pl-PL" dirty="0" smtClean="0"/>
              <a:t> from war to france </a:t>
            </a:r>
            <a:r>
              <a:rPr lang="pl-PL" dirty="0" err="1" smtClean="0"/>
              <a:t>or</a:t>
            </a:r>
            <a:r>
              <a:rPr lang="pl-PL" dirty="0" smtClean="0"/>
              <a:t> </a:t>
            </a:r>
            <a:r>
              <a:rPr lang="pl-PL" dirty="0" err="1" smtClean="0"/>
              <a:t>uk</a:t>
            </a:r>
            <a:r>
              <a:rPr lang="pl-PL" dirty="0" smtClean="0"/>
              <a:t>.</a:t>
            </a:r>
            <a:endParaRPr lang="pl-PL" dirty="0"/>
          </a:p>
        </p:txBody>
      </p:sp>
      <p:pic>
        <p:nvPicPr>
          <p:cNvPr id="4" name="Obraz 3"/>
          <p:cNvPicPr>
            <a:picLocks noChangeAspect="1"/>
          </p:cNvPicPr>
          <p:nvPr/>
        </p:nvPicPr>
        <p:blipFill>
          <a:blip r:embed="rId2"/>
          <a:stretch>
            <a:fillRect/>
          </a:stretch>
        </p:blipFill>
        <p:spPr>
          <a:xfrm>
            <a:off x="6670476" y="2276872"/>
            <a:ext cx="5100070" cy="3608300"/>
          </a:xfrm>
          <a:prstGeom prst="rect">
            <a:avLst/>
          </a:prstGeom>
        </p:spPr>
      </p:pic>
    </p:spTree>
    <p:extLst>
      <p:ext uri="{BB962C8B-B14F-4D97-AF65-F5344CB8AC3E}">
        <p14:creationId xmlns:p14="http://schemas.microsoft.com/office/powerpoint/2010/main" val="4841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57908" y="3429000"/>
            <a:ext cx="9753600" cy="1325562"/>
          </a:xfrm>
        </p:spPr>
        <p:txBody>
          <a:bodyPr>
            <a:normAutofit fontScale="90000"/>
          </a:bodyPr>
          <a:lstStyle/>
          <a:p>
            <a:r>
              <a:rPr lang="pl-PL" dirty="0" err="1" smtClean="0"/>
              <a:t>After</a:t>
            </a:r>
            <a:r>
              <a:rPr lang="pl-PL" dirty="0" smtClean="0"/>
              <a:t> </a:t>
            </a:r>
            <a:r>
              <a:rPr lang="pl-PL" dirty="0" err="1" smtClean="0"/>
              <a:t>second</a:t>
            </a:r>
            <a:r>
              <a:rPr lang="pl-PL" dirty="0" smtClean="0"/>
              <a:t> </a:t>
            </a:r>
            <a:r>
              <a:rPr lang="pl-PL" dirty="0" err="1" smtClean="0"/>
              <a:t>world</a:t>
            </a:r>
            <a:r>
              <a:rPr lang="pl-PL" dirty="0" smtClean="0"/>
              <a:t> war </a:t>
            </a:r>
            <a:r>
              <a:rPr lang="pl-PL" dirty="0" err="1" smtClean="0"/>
              <a:t>some</a:t>
            </a:r>
            <a:r>
              <a:rPr lang="pl-PL" dirty="0" smtClean="0"/>
              <a:t> of </a:t>
            </a:r>
            <a:r>
              <a:rPr lang="pl-PL" dirty="0" err="1" smtClean="0"/>
              <a:t>polish</a:t>
            </a:r>
            <a:r>
              <a:rPr lang="pl-PL" dirty="0" smtClean="0"/>
              <a:t> </a:t>
            </a:r>
            <a:r>
              <a:rPr lang="pl-PL" dirty="0" err="1" smtClean="0"/>
              <a:t>people</a:t>
            </a:r>
            <a:r>
              <a:rPr lang="pl-PL" dirty="0" smtClean="0"/>
              <a:t> </a:t>
            </a:r>
            <a:r>
              <a:rPr lang="pl-PL" dirty="0" err="1" smtClean="0"/>
              <a:t>came</a:t>
            </a:r>
            <a:r>
              <a:rPr lang="pl-PL" dirty="0" smtClean="0"/>
              <a:t> </a:t>
            </a:r>
            <a:r>
              <a:rPr lang="pl-PL" dirty="0" err="1" smtClean="0"/>
              <a:t>back</a:t>
            </a:r>
            <a:r>
              <a:rPr lang="pl-PL" dirty="0" smtClean="0"/>
              <a:t> to </a:t>
            </a:r>
            <a:r>
              <a:rPr lang="pl-PL" dirty="0" err="1" smtClean="0"/>
              <a:t>poland</a:t>
            </a:r>
            <a:r>
              <a:rPr lang="pl-PL" dirty="0" smtClean="0"/>
              <a:t>, but a lot of </a:t>
            </a:r>
            <a:r>
              <a:rPr lang="pl-PL" dirty="0" err="1" smtClean="0"/>
              <a:t>them</a:t>
            </a:r>
            <a:r>
              <a:rPr lang="pl-PL" dirty="0" smtClean="0"/>
              <a:t> </a:t>
            </a:r>
            <a:r>
              <a:rPr lang="pl-PL" dirty="0" err="1" smtClean="0"/>
              <a:t>decidied</a:t>
            </a:r>
            <a:r>
              <a:rPr lang="pl-PL" dirty="0" smtClean="0"/>
              <a:t> to </a:t>
            </a:r>
            <a:r>
              <a:rPr lang="pl-PL" dirty="0" err="1" smtClean="0"/>
              <a:t>stay</a:t>
            </a:r>
            <a:r>
              <a:rPr lang="pl-PL" dirty="0" smtClean="0"/>
              <a:t> in </a:t>
            </a:r>
            <a:r>
              <a:rPr lang="pl-PL" dirty="0" err="1" smtClean="0"/>
              <a:t>their</a:t>
            </a:r>
            <a:r>
              <a:rPr lang="pl-PL" dirty="0" smtClean="0"/>
              <a:t> </a:t>
            </a:r>
            <a:r>
              <a:rPr lang="pl-PL" dirty="0" err="1" smtClean="0"/>
              <a:t>new</a:t>
            </a:r>
            <a:r>
              <a:rPr lang="pl-PL" dirty="0" smtClean="0"/>
              <a:t> place of </a:t>
            </a:r>
            <a:r>
              <a:rPr lang="pl-PL" dirty="0" err="1" smtClean="0"/>
              <a:t>residence</a:t>
            </a:r>
            <a:r>
              <a:rPr lang="pl-PL" dirty="0" smtClean="0"/>
              <a:t>.</a:t>
            </a:r>
            <a:br>
              <a:rPr lang="pl-PL" dirty="0" smtClean="0"/>
            </a:br>
            <a:r>
              <a:rPr lang="pl-PL" dirty="0" smtClean="0"/>
              <a:t>We </a:t>
            </a:r>
            <a:r>
              <a:rPr lang="pl-PL" dirty="0" err="1" smtClean="0"/>
              <a:t>deported</a:t>
            </a:r>
            <a:r>
              <a:rPr lang="pl-PL" dirty="0" smtClean="0"/>
              <a:t> a lot of </a:t>
            </a:r>
            <a:r>
              <a:rPr lang="pl-PL" dirty="0" err="1" smtClean="0"/>
              <a:t>germans</a:t>
            </a:r>
            <a:r>
              <a:rPr lang="pl-PL" dirty="0" smtClean="0"/>
              <a:t> from </a:t>
            </a:r>
            <a:r>
              <a:rPr lang="pl-PL" dirty="0" err="1" smtClean="0"/>
              <a:t>our</a:t>
            </a:r>
            <a:r>
              <a:rPr lang="pl-PL" dirty="0" smtClean="0"/>
              <a:t> country.  </a:t>
            </a:r>
            <a:endParaRPr lang="pl-PL" dirty="0"/>
          </a:p>
        </p:txBody>
      </p:sp>
    </p:spTree>
    <p:extLst>
      <p:ext uri="{BB962C8B-B14F-4D97-AF65-F5344CB8AC3E}">
        <p14:creationId xmlns:p14="http://schemas.microsoft.com/office/powerpoint/2010/main" val="14333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9836" y="1412776"/>
            <a:ext cx="9753600" cy="1325562"/>
          </a:xfrm>
        </p:spPr>
        <p:txBody>
          <a:bodyPr>
            <a:normAutofit fontScale="90000"/>
          </a:bodyPr>
          <a:lstStyle/>
          <a:p>
            <a:r>
              <a:rPr lang="pl-PL" dirty="0" smtClean="0"/>
              <a:t>In 1970-80s </a:t>
            </a:r>
            <a:r>
              <a:rPr lang="pl-PL" dirty="0" err="1" smtClean="0"/>
              <a:t>emigrations</a:t>
            </a:r>
            <a:r>
              <a:rPr lang="pl-PL" dirty="0" smtClean="0"/>
              <a:t> for </a:t>
            </a:r>
            <a:r>
              <a:rPr lang="pl-PL" dirty="0" err="1" smtClean="0"/>
              <a:t>better</a:t>
            </a:r>
            <a:r>
              <a:rPr lang="pl-PL" dirty="0" smtClean="0"/>
              <a:t> </a:t>
            </a:r>
            <a:r>
              <a:rPr lang="pl-PL" dirty="0" err="1" smtClean="0"/>
              <a:t>living</a:t>
            </a:r>
            <a:r>
              <a:rPr lang="pl-PL" dirty="0" smtClean="0"/>
              <a:t> to big and </a:t>
            </a:r>
            <a:r>
              <a:rPr lang="pl-PL" dirty="0" err="1" smtClean="0"/>
              <a:t>rich</a:t>
            </a:r>
            <a:r>
              <a:rPr lang="pl-PL" dirty="0" smtClean="0"/>
              <a:t> </a:t>
            </a:r>
            <a:r>
              <a:rPr lang="pl-PL" dirty="0" err="1" smtClean="0"/>
              <a:t>countries</a:t>
            </a:r>
            <a:r>
              <a:rPr lang="pl-PL" dirty="0" smtClean="0"/>
              <a:t> </a:t>
            </a:r>
            <a:r>
              <a:rPr lang="pl-PL" dirty="0" err="1" smtClean="0"/>
              <a:t>were</a:t>
            </a:r>
            <a:r>
              <a:rPr lang="pl-PL" dirty="0"/>
              <a:t> </a:t>
            </a:r>
            <a:r>
              <a:rPr lang="pl-PL" dirty="0" err="1" smtClean="0"/>
              <a:t>very</a:t>
            </a:r>
            <a:r>
              <a:rPr lang="pl-PL" dirty="0" smtClean="0"/>
              <a:t> popular. Most popular </a:t>
            </a:r>
            <a:r>
              <a:rPr lang="pl-PL" dirty="0" err="1" smtClean="0"/>
              <a:t>destination</a:t>
            </a:r>
            <a:r>
              <a:rPr lang="pl-PL" dirty="0" smtClean="0"/>
              <a:t> was the </a:t>
            </a:r>
            <a:r>
              <a:rPr lang="pl-PL" dirty="0" err="1" smtClean="0"/>
              <a:t>usa</a:t>
            </a:r>
            <a:r>
              <a:rPr lang="pl-PL" dirty="0" smtClean="0"/>
              <a:t>, </a:t>
            </a:r>
            <a:r>
              <a:rPr lang="pl-PL" dirty="0" err="1" smtClean="0"/>
              <a:t>australia</a:t>
            </a:r>
            <a:r>
              <a:rPr lang="pl-PL" dirty="0" smtClean="0"/>
              <a:t> and the </a:t>
            </a:r>
            <a:r>
              <a:rPr lang="pl-PL" dirty="0" err="1" smtClean="0"/>
              <a:t>uk</a:t>
            </a:r>
            <a:r>
              <a:rPr lang="pl-PL" dirty="0"/>
              <a:t>.</a:t>
            </a:r>
          </a:p>
        </p:txBody>
      </p:sp>
      <p:pic>
        <p:nvPicPr>
          <p:cNvPr id="3" name="Obraz 2"/>
          <p:cNvPicPr>
            <a:picLocks noChangeAspect="1"/>
          </p:cNvPicPr>
          <p:nvPr/>
        </p:nvPicPr>
        <p:blipFill>
          <a:blip r:embed="rId2"/>
          <a:stretch>
            <a:fillRect/>
          </a:stretch>
        </p:blipFill>
        <p:spPr>
          <a:xfrm>
            <a:off x="2629098" y="2924944"/>
            <a:ext cx="6315075" cy="3467100"/>
          </a:xfrm>
          <a:prstGeom prst="rect">
            <a:avLst/>
          </a:prstGeom>
        </p:spPr>
      </p:pic>
    </p:spTree>
    <p:extLst>
      <p:ext uri="{BB962C8B-B14F-4D97-AF65-F5344CB8AC3E}">
        <p14:creationId xmlns:p14="http://schemas.microsoft.com/office/powerpoint/2010/main" val="238839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Australi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6BF0BC-C51D-4EBD-97FC-DD056D8B57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Seria map świata, prezentacja Świat (panoramiczna)</Template>
  <TotalTime>0</TotalTime>
  <Words>343</Words>
  <Application>Microsoft Office PowerPoint</Application>
  <PresentationFormat>Niestandardowy</PresentationFormat>
  <Paragraphs>20</Paragraphs>
  <Slides>21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21</vt:i4>
      </vt:variant>
    </vt:vector>
  </HeadingPairs>
  <TitlesOfParts>
    <vt:vector size="24" baseType="lpstr">
      <vt:lpstr>Arial</vt:lpstr>
      <vt:lpstr>Century Gothic</vt:lpstr>
      <vt:lpstr>Continental_Australia_16x9</vt:lpstr>
      <vt:lpstr>Prezentacja programu PowerPoint</vt:lpstr>
      <vt:lpstr>Polish migrations</vt:lpstr>
      <vt:lpstr>Poland is a specific country.  We have a lot of emigrants all over the world. Polish citizens, who are living outside of poland are called „polonia”.  Our polonia is really big:  it contains 18-20 mln polish people. It’s about 31% of polish population.</vt:lpstr>
      <vt:lpstr>History of polish migrations</vt:lpstr>
      <vt:lpstr>First polish migrations took place in the XIX-XX century. Polish people started to leaving their country to earn more money. The popular destinations were industrial districts in north America and europe. </vt:lpstr>
      <vt:lpstr>After first world war polish people started emigrating to france and belgium because of war losses and financial problems. Our country was really destroyed.</vt:lpstr>
      <vt:lpstr>Next stage of migrations was in 1939-1945. russians displaced a lot of polish people to USSR and Germans to germany. A lot of poles were trying to escape from war to france or uk.</vt:lpstr>
      <vt:lpstr>After second world war some of polish people came back to poland, but a lot of them decidied to stay in their new place of residence. We deported a lot of germans from our country.  </vt:lpstr>
      <vt:lpstr>In 1970-80s emigrations for better living to big and rich countries were very popular. Most popular destination was the usa, australia and the uk.</vt:lpstr>
      <vt:lpstr>After 1989 western europe was more popular than the usa. After 2004, when we joined european union emigrations increased instantly. Right now polish people are still choosing germany or the uk as a Destination of emigration. </vt:lpstr>
      <vt:lpstr>Current migrations</vt:lpstr>
      <vt:lpstr>In these Times about 50% of polish migrants lives in germany or the uk. Most of polish emigrants are under 30. popular destinations are also norway, denmark, the usa, canada or australia. About 23% of polonia have higher education.  Our big emigrant society is a little bit controversial for other countries. </vt:lpstr>
      <vt:lpstr>Famous polish emigrants</vt:lpstr>
      <vt:lpstr>Marie Skłodowska-Curie (7 November 1867 – 4 July 1934) was a Polish and naturalized-French physicist and chemist who conducted pioneering research on radioactivity. She was the first woman to win a Nobel Prize, the first person and only woman to win twice, the only person to win a Nobel Prize in two different sciences. She was also the first woman to become a professor at the University of Paris, and in 1995 became the first woman to be entombed on her own merits in the Panthéon in Paris.</vt:lpstr>
      <vt:lpstr>Maria skłodowska-curie discovered radium and polonium.</vt:lpstr>
      <vt:lpstr>We are really proud that Maria skłodowska-curie is also our school patron</vt:lpstr>
      <vt:lpstr>Fryderyk Franciszek Chopin (March 1810 – 17 October 1849) was a Polish composer and virtuoso pianist of the Romantic era who wrote primarily for the solo piano. He gained and has maintained renown worldwide as a leading musician of his era, whose "poetic genius was based on a professional technique that was without equal in his generation.Chopin was born in what was then the Duchy of Warsaw and grew up in Warsaw, which in 1815 became part of Congress Poland. A child prodigy, he completed his musical education and composed his earlier works in Warsaw before leaving Poland at the age of 20, less than a month before the outbreak of the November 1830 Uprising.</vt:lpstr>
      <vt:lpstr>Kazimierz Michał Władysław Wiktor Pułaski of Ślepowron (March 4 or March 6, 1745 – October 11, 1779) was a Polish nobleman, soldier and military commander who has been called, together with his Hungarian friend Michael Kovats de Fabriczy, "the father of the American cavalry". Born in Warsaw and following in his father's footsteps, he became interested in politics at an early age and soon became involved in the military and the revolutionary affairs in Poland (the Polish–Lithuanian Commonwealth). Pulaski was one of the leading military commanders for the Bar Confederation and fought against Russian domination of the Commonwealth. </vt:lpstr>
      <vt:lpstr>Adam Bernard Mickiewicz  (24 December 1798 – 26 November 1855) was a Polish poet, dramatist, essayist, publicist, translator, professor of Slavic literature, and political activist. He is regarded as national poet in Poland, Lithuania and Belarus.   He is known chiefly for the poetic drama Dziady (Forefathers' Eve) and the national epic poem Pan Tadeusz. His other influential works include Konrad Wallenrod and Grażyna. All these served as inspiration for uprisings against the three imperial powers that had partitioned the Polish-Lithuanian Commonwealth out of existence.</vt:lpstr>
      <vt:lpstr>Juliusz Słowacki  (23 August 1809 – 3 April 1849) was a Polish Romantic poet. He is considered one of the "Three Bards" of Polish literature — a major figure in the Polish Romantic period, and the father of modern Polish drama. His works often feature elements of Slavic pagan traditions, Polish history, mysticism and orientalism. His style includes the employment of neologisms and irony. His primary genre was the drama, but he also wrote lyric poetry. His most popular works include the dramas Kordian and Balladyna and the poems Beniowski and Testament mój.</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2017-11-26T18:37:52Z</dcterms:created>
  <dcterms:modified xsi:type="dcterms:W3CDTF">2017-12-10T14:05:36Z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